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heme/themeOverride3.xml" ContentType="application/vnd.openxmlformats-officedocument.themeOverr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sldIdLst>
    <p:sldId id="256" r:id="rId2"/>
    <p:sldId id="271" r:id="rId3"/>
    <p:sldId id="270" r:id="rId4"/>
    <p:sldId id="258" r:id="rId5"/>
    <p:sldId id="262" r:id="rId6"/>
    <p:sldId id="276" r:id="rId7"/>
    <p:sldId id="281" r:id="rId8"/>
    <p:sldId id="282" r:id="rId9"/>
    <p:sldId id="283" r:id="rId10"/>
    <p:sldId id="277" r:id="rId11"/>
    <p:sldId id="278" r:id="rId12"/>
    <p:sldId id="279" r:id="rId13"/>
    <p:sldId id="280" r:id="rId14"/>
    <p:sldId id="284" r:id="rId15"/>
    <p:sldId id="289" r:id="rId16"/>
    <p:sldId id="290" r:id="rId17"/>
    <p:sldId id="285" r:id="rId18"/>
    <p:sldId id="286" r:id="rId19"/>
    <p:sldId id="291" r:id="rId20"/>
    <p:sldId id="292" r:id="rId21"/>
    <p:sldId id="293" r:id="rId22"/>
    <p:sldId id="287" r:id="rId23"/>
    <p:sldId id="272" r:id="rId24"/>
    <p:sldId id="273" r:id="rId25"/>
    <p:sldId id="294" r:id="rId26"/>
    <p:sldId id="295" r:id="rId27"/>
    <p:sldId id="296" r:id="rId28"/>
    <p:sldId id="300" r:id="rId29"/>
    <p:sldId id="297" r:id="rId30"/>
    <p:sldId id="304" r:id="rId31"/>
    <p:sldId id="298" r:id="rId32"/>
    <p:sldId id="301" r:id="rId33"/>
    <p:sldId id="305" r:id="rId34"/>
    <p:sldId id="302" r:id="rId35"/>
    <p:sldId id="306" r:id="rId36"/>
    <p:sldId id="274" r:id="rId37"/>
    <p:sldId id="275" r:id="rId38"/>
    <p:sldId id="307" r:id="rId39"/>
    <p:sldId id="308" r:id="rId40"/>
    <p:sldId id="309" r:id="rId41"/>
    <p:sldId id="310" r:id="rId42"/>
    <p:sldId id="314" r:id="rId43"/>
    <p:sldId id="315" r:id="rId44"/>
    <p:sldId id="316" r:id="rId45"/>
    <p:sldId id="317" r:id="rId46"/>
    <p:sldId id="318" r:id="rId47"/>
    <p:sldId id="312" r:id="rId48"/>
    <p:sldId id="313" r:id="rId49"/>
    <p:sldId id="319" r:id="rId50"/>
    <p:sldId id="320" r:id="rId51"/>
    <p:sldId id="321" r:id="rId52"/>
    <p:sldId id="322" r:id="rId53"/>
    <p:sldId id="323" r:id="rId54"/>
    <p:sldId id="324" r:id="rId55"/>
    <p:sldId id="325" r:id="rId56"/>
    <p:sldId id="326" r:id="rId57"/>
    <p:sldId id="328" r:id="rId58"/>
    <p:sldId id="329" r:id="rId59"/>
    <p:sldId id="330" r:id="rId60"/>
    <p:sldId id="331" r:id="rId61"/>
    <p:sldId id="332" r:id="rId62"/>
    <p:sldId id="333" r:id="rId63"/>
    <p:sldId id="334" r:id="rId64"/>
    <p:sldId id="335" r:id="rId65"/>
    <p:sldId id="336" r:id="rId66"/>
    <p:sldId id="337" r:id="rId67"/>
    <p:sldId id="338" r:id="rId68"/>
    <p:sldId id="339" r:id="rId69"/>
    <p:sldId id="340" r:id="rId70"/>
    <p:sldId id="341" r:id="rId71"/>
    <p:sldId id="261" r:id="rId72"/>
    <p:sldId id="263" r:id="rId73"/>
    <p:sldId id="264" r:id="rId74"/>
    <p:sldId id="265" r:id="rId75"/>
    <p:sldId id="266" r:id="rId76"/>
    <p:sldId id="267" r:id="rId77"/>
    <p:sldId id="268" r:id="rId78"/>
    <p:sldId id="269" r:id="rId79"/>
  </p:sldIdLst>
  <p:sldSz cx="12192000" cy="6858000"/>
  <p:notesSz cx="6858000" cy="9144000"/>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2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616" y="48"/>
      </p:cViewPr>
      <p:guideLst/>
    </p:cSldViewPr>
  </p:slideViewPr>
  <p:notesTextViewPr>
    <p:cViewPr>
      <p:scale>
        <a:sx n="3" d="2"/>
        <a:sy n="3" d="2"/>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9801" name="副标题 2"/>
          <p:cNvSpPr>
            <a:spLocks noGrp="1"/>
          </p:cNvSpPr>
          <p:nvPr>
            <p:ph type="subTitle" idx="1"/>
          </p:nvPr>
        </p:nvSpPr>
        <p:spPr>
          <a:xfrm>
            <a:off x="1005664" y="2790704"/>
            <a:ext cx="5269177" cy="558799"/>
          </a:xfrm>
        </p:spPr>
        <p:txBody>
          <a:bodyPr anchor="ctr">
            <a:normAutofit/>
          </a:bodyPr>
          <a:lstStyle>
            <a:lvl1pPr marL="0" indent="0" algn="l">
              <a:buNone/>
              <a:defRPr sz="28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endParaRPr lang="zh-CN" altLang="en-US" dirty="0"/>
          </a:p>
        </p:txBody>
      </p:sp>
      <p:sp>
        <p:nvSpPr>
          <p:cNvPr id="9802" name="标题 1"/>
          <p:cNvSpPr>
            <a:spLocks noGrp="1"/>
          </p:cNvSpPr>
          <p:nvPr>
            <p:ph type="ctrTitle"/>
          </p:nvPr>
        </p:nvSpPr>
        <p:spPr>
          <a:xfrm>
            <a:off x="1005664" y="2003555"/>
            <a:ext cx="5269177" cy="698591"/>
          </a:xfrm>
        </p:spPr>
        <p:txBody>
          <a:bodyPr anchor="ctr">
            <a:noAutofit/>
          </a:bodyPr>
          <a:lstStyle>
            <a:lvl1pPr algn="l">
              <a:defRPr sz="4800">
                <a:solidFill>
                  <a:schemeClr val="tx1"/>
                </a:solidFill>
              </a:defRPr>
            </a:lvl1pPr>
          </a:lstStyle>
          <a:p>
            <a:endParaRPr lang="zh-CN" altLang="en-US" dirty="0"/>
          </a:p>
        </p:txBody>
      </p:sp>
      <p:sp>
        <p:nvSpPr>
          <p:cNvPr id="12" name="文本占位符 13"/>
          <p:cNvSpPr>
            <a:spLocks noGrp="1"/>
          </p:cNvSpPr>
          <p:nvPr>
            <p:ph type="body" sz="quarter" idx="10" hasCustomPrompt="1"/>
          </p:nvPr>
        </p:nvSpPr>
        <p:spPr>
          <a:xfrm>
            <a:off x="1005664" y="3650046"/>
            <a:ext cx="5269177" cy="371475"/>
          </a:xfrm>
        </p:spPr>
        <p:txBody>
          <a:bodyPr anchor="ctr">
            <a:normAutofit/>
          </a:bodyPr>
          <a:lstStyle>
            <a:lvl1pPr marL="0" indent="0" algn="l">
              <a:buNone/>
              <a:defRPr sz="1200" b="1">
                <a:solidFill>
                  <a:schemeClr val="tx1"/>
                </a:solidFill>
              </a:defRPr>
            </a:lvl1pPr>
            <a:lvl2pPr marL="457166" indent="0">
              <a:buNone/>
              <a:defRPr/>
            </a:lvl2pPr>
            <a:lvl3pPr marL="914330" indent="0">
              <a:buNone/>
              <a:defRPr/>
            </a:lvl3pPr>
            <a:lvl4pPr marL="1371496" indent="0">
              <a:buNone/>
              <a:defRPr/>
            </a:lvl4pPr>
            <a:lvl5pPr marL="1828664" indent="0">
              <a:buNone/>
              <a:defRPr/>
            </a:lvl5pPr>
          </a:lstStyle>
          <a:p>
            <a:pPr lvl="0"/>
            <a:r>
              <a:rPr lang="zh-CN" altLang="en-US" dirty="0"/>
              <a:t>小木</a:t>
            </a:r>
            <a:r>
              <a:rPr lang="en-US" altLang="zh-CN" dirty="0"/>
              <a:t>Arvin</a:t>
            </a:r>
            <a:endParaRPr lang="zh-CN" altLang="en-US" dirty="0"/>
          </a:p>
        </p:txBody>
      </p:sp>
      <p:sp>
        <p:nvSpPr>
          <p:cNvPr id="13" name="文本占位符 13"/>
          <p:cNvSpPr>
            <a:spLocks noGrp="1"/>
          </p:cNvSpPr>
          <p:nvPr>
            <p:ph type="body" sz="quarter" idx="11" hasCustomPrompt="1"/>
          </p:nvPr>
        </p:nvSpPr>
        <p:spPr>
          <a:xfrm>
            <a:off x="1005664" y="4021521"/>
            <a:ext cx="5269177" cy="371475"/>
          </a:xfrm>
        </p:spPr>
        <p:txBody>
          <a:bodyPr anchor="ctr">
            <a:normAutofit/>
          </a:bodyPr>
          <a:lstStyle>
            <a:lvl1pPr marL="0" indent="0" algn="l">
              <a:buNone/>
              <a:defRPr sz="1200" b="1">
                <a:solidFill>
                  <a:schemeClr val="tx1"/>
                </a:solidFill>
              </a:defRPr>
            </a:lvl1pPr>
            <a:lvl2pPr marL="457166" indent="0">
              <a:buNone/>
              <a:defRPr/>
            </a:lvl2pPr>
            <a:lvl3pPr marL="914330" indent="0">
              <a:buNone/>
              <a:defRPr/>
            </a:lvl3pPr>
            <a:lvl4pPr marL="1371496" indent="0">
              <a:buNone/>
              <a:defRPr/>
            </a:lvl4pPr>
            <a:lvl5pPr marL="1828664" indent="0">
              <a:buNone/>
              <a:defRPr/>
            </a:lvl5pPr>
          </a:lstStyle>
          <a:p>
            <a:pPr lvl="0"/>
            <a:r>
              <a:rPr lang="zh-CN" altLang="en-US" dirty="0"/>
              <a:t>公众号 </a:t>
            </a:r>
            <a:r>
              <a:rPr lang="en-US" altLang="zh-CN" dirty="0"/>
              <a:t>| </a:t>
            </a:r>
            <a:r>
              <a:rPr lang="zh-CN" altLang="en-US" dirty="0"/>
              <a:t>跟我学个</a:t>
            </a:r>
            <a:r>
              <a:rPr lang="en-US" altLang="zh-CN" dirty="0"/>
              <a:t>P</a:t>
            </a:r>
            <a:endParaRPr lang="zh-CN" altLang="en-US" dirty="0"/>
          </a:p>
        </p:txBody>
      </p:sp>
      <p:sp>
        <p:nvSpPr>
          <p:cNvPr id="7" name="直角三角形 6">
            <a:extLst>
              <a:ext uri="{FF2B5EF4-FFF2-40B4-BE49-F238E27FC236}">
                <a16:creationId xmlns:a16="http://schemas.microsoft.com/office/drawing/2014/main" id="{220DC0EE-C0AD-4220-B332-0F38A87BB3D9}"/>
              </a:ext>
            </a:extLst>
          </p:cNvPr>
          <p:cNvSpPr/>
          <p:nvPr userDrawn="1"/>
        </p:nvSpPr>
        <p:spPr>
          <a:xfrm flipH="1">
            <a:off x="6490296" y="1117602"/>
            <a:ext cx="5701705" cy="5740401"/>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8" name="等腰三角形 7">
            <a:extLst>
              <a:ext uri="{FF2B5EF4-FFF2-40B4-BE49-F238E27FC236}">
                <a16:creationId xmlns:a16="http://schemas.microsoft.com/office/drawing/2014/main" id="{13062C98-7559-4494-A284-FD65963D12E7}"/>
              </a:ext>
            </a:extLst>
          </p:cNvPr>
          <p:cNvSpPr/>
          <p:nvPr userDrawn="1"/>
        </p:nvSpPr>
        <p:spPr>
          <a:xfrm flipV="1">
            <a:off x="4641834" y="0"/>
            <a:ext cx="2908335" cy="13976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cxnSp>
        <p:nvCxnSpPr>
          <p:cNvPr id="9" name="直接连接符 8">
            <a:extLst>
              <a:ext uri="{FF2B5EF4-FFF2-40B4-BE49-F238E27FC236}">
                <a16:creationId xmlns:a16="http://schemas.microsoft.com/office/drawing/2014/main" id="{A0931EB9-2331-4143-B942-25D468EC6E1C}"/>
              </a:ext>
            </a:extLst>
          </p:cNvPr>
          <p:cNvCxnSpPr/>
          <p:nvPr userDrawn="1"/>
        </p:nvCxnSpPr>
        <p:spPr>
          <a:xfrm flipV="1">
            <a:off x="3662287" y="2524860"/>
            <a:ext cx="4288219" cy="4333146"/>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直角三角形 9">
            <a:extLst>
              <a:ext uri="{FF2B5EF4-FFF2-40B4-BE49-F238E27FC236}">
                <a16:creationId xmlns:a16="http://schemas.microsoft.com/office/drawing/2014/main" id="{DB41563A-426E-43B3-A3BE-451A609D56DB}"/>
              </a:ext>
            </a:extLst>
          </p:cNvPr>
          <p:cNvSpPr/>
          <p:nvPr userDrawn="1"/>
        </p:nvSpPr>
        <p:spPr>
          <a:xfrm rot="10800000" flipH="1">
            <a:off x="6332949" y="5188702"/>
            <a:ext cx="431640" cy="43456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11" name="直角三角形 10">
            <a:extLst>
              <a:ext uri="{FF2B5EF4-FFF2-40B4-BE49-F238E27FC236}">
                <a16:creationId xmlns:a16="http://schemas.microsoft.com/office/drawing/2014/main" id="{F2758481-B713-4584-994B-51B7C818EC33}"/>
              </a:ext>
            </a:extLst>
          </p:cNvPr>
          <p:cNvSpPr/>
          <p:nvPr userDrawn="1"/>
        </p:nvSpPr>
        <p:spPr>
          <a:xfrm rot="5400000" flipH="1">
            <a:off x="6061888" y="3678226"/>
            <a:ext cx="737565" cy="742571"/>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14" name="直角三角形 13">
            <a:extLst>
              <a:ext uri="{FF2B5EF4-FFF2-40B4-BE49-F238E27FC236}">
                <a16:creationId xmlns:a16="http://schemas.microsoft.com/office/drawing/2014/main" id="{4B589757-1D66-4F46-A265-AD887DE9DD52}"/>
              </a:ext>
            </a:extLst>
          </p:cNvPr>
          <p:cNvSpPr/>
          <p:nvPr userDrawn="1"/>
        </p:nvSpPr>
        <p:spPr>
          <a:xfrm rot="10800000">
            <a:off x="7486662" y="3909799"/>
            <a:ext cx="309231" cy="31132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bg>
      <p:bgRef idx="1001">
        <a:schemeClr val="bg1"/>
      </p:bgRef>
    </p:bg>
    <p:spTree>
      <p:nvGrpSpPr>
        <p:cNvPr id="1" name=""/>
        <p:cNvGrpSpPr/>
        <p:nvPr/>
      </p:nvGrpSpPr>
      <p:grpSpPr>
        <a:xfrm>
          <a:off x="0" y="0"/>
          <a:ext cx="0" cy="0"/>
          <a:chOff x="0" y="0"/>
          <a:chExt cx="0" cy="0"/>
        </a:xfrm>
      </p:grpSpPr>
      <p:sp>
        <p:nvSpPr>
          <p:cNvPr id="8" name="等腰三角形 7">
            <a:extLst>
              <a:ext uri="{FF2B5EF4-FFF2-40B4-BE49-F238E27FC236}">
                <a16:creationId xmlns:a16="http://schemas.microsoft.com/office/drawing/2014/main" id="{574CB76E-6D50-483E-93AF-99BA848254FC}"/>
              </a:ext>
            </a:extLst>
          </p:cNvPr>
          <p:cNvSpPr/>
          <p:nvPr userDrawn="1"/>
        </p:nvSpPr>
        <p:spPr>
          <a:xfrm flipV="1">
            <a:off x="1578358" y="1699315"/>
            <a:ext cx="3617759" cy="311875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20" name="标题 1"/>
          <p:cNvSpPr>
            <a:spLocks noGrp="1"/>
          </p:cNvSpPr>
          <p:nvPr>
            <p:ph type="title" hasCustomPrompt="1"/>
          </p:nvPr>
        </p:nvSpPr>
        <p:spPr>
          <a:xfrm>
            <a:off x="4774566" y="2868999"/>
            <a:ext cx="6039972" cy="656792"/>
          </a:xfrm>
        </p:spPr>
        <p:txBody>
          <a:bodyPr anchor="ctr">
            <a:noAutofit/>
          </a:bodyPr>
          <a:lstStyle>
            <a:lvl1pPr>
              <a:defRPr sz="3600" b="1">
                <a:solidFill>
                  <a:schemeClr val="tx1"/>
                </a:solidFill>
              </a:defRPr>
            </a:lvl1pPr>
          </a:lstStyle>
          <a:p>
            <a:r>
              <a:rPr lang="zh-CN" altLang="en-US" dirty="0"/>
              <a:t>单击此处添加章节标题</a:t>
            </a:r>
          </a:p>
        </p:txBody>
      </p:sp>
      <p:sp>
        <p:nvSpPr>
          <p:cNvPr id="21" name="文本占位符 2"/>
          <p:cNvSpPr>
            <a:spLocks noGrp="1"/>
          </p:cNvSpPr>
          <p:nvPr>
            <p:ph type="body" idx="1"/>
          </p:nvPr>
        </p:nvSpPr>
        <p:spPr>
          <a:xfrm>
            <a:off x="4774566" y="3525792"/>
            <a:ext cx="6039972" cy="1015623"/>
          </a:xfrm>
        </p:spPr>
        <p:txBody>
          <a:bodyPr anchor="t">
            <a:normAutofit/>
          </a:bodyPr>
          <a:lstStyle>
            <a:lvl1pPr marL="0" indent="0">
              <a:buNone/>
              <a:defRPr sz="1100">
                <a:solidFill>
                  <a:schemeClr val="tx1"/>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zh-CN" altLang="en-US" dirty="0"/>
              <a:t>单击此处编辑母版文本样式</a:t>
            </a:r>
          </a:p>
        </p:txBody>
      </p:sp>
      <p:sp>
        <p:nvSpPr>
          <p:cNvPr id="9" name="等腰三角形 8">
            <a:extLst>
              <a:ext uri="{FF2B5EF4-FFF2-40B4-BE49-F238E27FC236}">
                <a16:creationId xmlns:a16="http://schemas.microsoft.com/office/drawing/2014/main" id="{59BCA0DD-9033-48C3-A353-BADD15E03A24}"/>
              </a:ext>
            </a:extLst>
          </p:cNvPr>
          <p:cNvSpPr/>
          <p:nvPr userDrawn="1"/>
        </p:nvSpPr>
        <p:spPr>
          <a:xfrm flipV="1">
            <a:off x="9532449" y="4189777"/>
            <a:ext cx="772611" cy="66604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12" name="等腰三角形 11">
            <a:extLst>
              <a:ext uri="{FF2B5EF4-FFF2-40B4-BE49-F238E27FC236}">
                <a16:creationId xmlns:a16="http://schemas.microsoft.com/office/drawing/2014/main" id="{7F506C4C-6D67-45A3-A311-E90F0F517B28}"/>
              </a:ext>
            </a:extLst>
          </p:cNvPr>
          <p:cNvSpPr/>
          <p:nvPr userDrawn="1"/>
        </p:nvSpPr>
        <p:spPr>
          <a:xfrm flipV="1">
            <a:off x="3600110" y="4324754"/>
            <a:ext cx="1028063" cy="8862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16" name="等腰三角形 15">
            <a:extLst>
              <a:ext uri="{FF2B5EF4-FFF2-40B4-BE49-F238E27FC236}">
                <a16:creationId xmlns:a16="http://schemas.microsoft.com/office/drawing/2014/main" id="{B11CC002-8D2E-4534-AEA7-6E2242BED6C5}"/>
              </a:ext>
            </a:extLst>
          </p:cNvPr>
          <p:cNvSpPr/>
          <p:nvPr userDrawn="1"/>
        </p:nvSpPr>
        <p:spPr>
          <a:xfrm flipV="1">
            <a:off x="1521510" y="3258694"/>
            <a:ext cx="1852663" cy="15971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D5B319-C94F-4F12-9FA7-7170695D4A17}"/>
              </a:ext>
            </a:extLst>
          </p:cNvPr>
          <p:cNvSpPr>
            <a:spLocks noGrp="1"/>
          </p:cNvSpPr>
          <p:nvPr>
            <p:ph type="title"/>
          </p:nvPr>
        </p:nvSpPr>
        <p:spPr>
          <a:xfrm>
            <a:off x="2346327" y="3"/>
            <a:ext cx="9174161" cy="1028699"/>
          </a:xfrm>
        </p:spPr>
        <p:txBody>
          <a:bodyPr>
            <a:normAutofit/>
          </a:bodyPr>
          <a:lstStyle>
            <a:lvl1pPr>
              <a:defRPr lang="zh-CN" altLang="en-US" sz="2400" b="1" kern="1200" dirty="0">
                <a:solidFill>
                  <a:schemeClr val="tx1"/>
                </a:solidFill>
                <a:latin typeface="+mn-lt"/>
                <a:ea typeface="+mn-ea"/>
                <a:cs typeface="+mn-cs"/>
              </a:defRPr>
            </a:lvl1pPr>
          </a:lstStyle>
          <a:p>
            <a:pPr marL="0" lvl="0" indent="0" algn="l" defTabSz="914332" rtl="0" eaLnBrk="1" latinLnBrk="0" hangingPunct="1">
              <a:lnSpc>
                <a:spcPct val="90000"/>
              </a:lnSpc>
              <a:spcBef>
                <a:spcPts val="1000"/>
              </a:spcBef>
              <a:buFont typeface="Arial" panose="020B0604020202020204" pitchFamily="34" charset="0"/>
              <a:buNone/>
            </a:pPr>
            <a:r>
              <a:rPr lang="zh-CN" altLang="en-US" dirty="0"/>
              <a:t>单击此处编辑母版标题样式</a:t>
            </a:r>
          </a:p>
        </p:txBody>
      </p:sp>
      <p:sp>
        <p:nvSpPr>
          <p:cNvPr id="3" name="日期占位符 2">
            <a:extLst>
              <a:ext uri="{FF2B5EF4-FFF2-40B4-BE49-F238E27FC236}">
                <a16:creationId xmlns:a16="http://schemas.microsoft.com/office/drawing/2014/main" id="{894322DF-2283-44D1-B363-645FB507F000}"/>
              </a:ext>
            </a:extLst>
          </p:cNvPr>
          <p:cNvSpPr>
            <a:spLocks noGrp="1"/>
          </p:cNvSpPr>
          <p:nvPr>
            <p:ph type="dt" sz="half" idx="10"/>
          </p:nvPr>
        </p:nvSpPr>
        <p:spPr/>
        <p:txBody>
          <a:bodyPr/>
          <a:lstStyle/>
          <a:p>
            <a:fld id="{6489D9C7-5DC6-4263-87FF-7C99F6FB63C3}" type="datetime1">
              <a:rPr lang="zh-CN" altLang="en-US" smtClean="0"/>
              <a:pPr/>
              <a:t>2022/8/22</a:t>
            </a:fld>
            <a:endParaRPr lang="zh-CN" altLang="en-US"/>
          </a:p>
        </p:txBody>
      </p:sp>
      <p:sp>
        <p:nvSpPr>
          <p:cNvPr id="4" name="页脚占位符 3">
            <a:extLst>
              <a:ext uri="{FF2B5EF4-FFF2-40B4-BE49-F238E27FC236}">
                <a16:creationId xmlns:a16="http://schemas.microsoft.com/office/drawing/2014/main" id="{49DA1AE6-175F-4DE9-9C9B-C6D1E8AB52AC}"/>
              </a:ext>
            </a:extLst>
          </p:cNvPr>
          <p:cNvSpPr>
            <a:spLocks noGrp="1"/>
          </p:cNvSpPr>
          <p:nvPr>
            <p:ph type="ftr" sz="quarter" idx="11"/>
          </p:nvPr>
        </p:nvSpPr>
        <p:spPr/>
        <p:txBody>
          <a:bodyPr/>
          <a:lstStyle/>
          <a:p>
            <a:r>
              <a:rPr lang="en-US" altLang="zh-CN"/>
              <a:t>www.islide.cc </a:t>
            </a:r>
            <a:r>
              <a:rPr lang="zh-CN" altLang="en-US"/>
              <a:t>「 让</a:t>
            </a:r>
            <a:r>
              <a:rPr lang="en-US" altLang="zh-CN"/>
              <a:t>PPT</a:t>
            </a:r>
            <a:r>
              <a:rPr lang="zh-CN" altLang="en-US"/>
              <a:t>设计简单起来！」</a:t>
            </a:r>
            <a:endParaRPr lang="zh-CN" altLang="en-US" dirty="0"/>
          </a:p>
        </p:txBody>
      </p:sp>
      <p:sp>
        <p:nvSpPr>
          <p:cNvPr id="5" name="灯片编号占位符 4">
            <a:extLst>
              <a:ext uri="{FF2B5EF4-FFF2-40B4-BE49-F238E27FC236}">
                <a16:creationId xmlns:a16="http://schemas.microsoft.com/office/drawing/2014/main" id="{8DE9C0A0-0E68-4BF9-B390-6BEFBC41BF73}"/>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矩形 5">
            <a:extLst>
              <a:ext uri="{FF2B5EF4-FFF2-40B4-BE49-F238E27FC236}">
                <a16:creationId xmlns:a16="http://schemas.microsoft.com/office/drawing/2014/main" id="{61AF3793-B321-4171-9814-2FD7ED548CB0}"/>
              </a:ext>
            </a:extLst>
          </p:cNvPr>
          <p:cNvSpPr/>
          <p:nvPr userDrawn="1"/>
        </p:nvSpPr>
        <p:spPr>
          <a:xfrm>
            <a:off x="669925" y="562491"/>
            <a:ext cx="1348665" cy="4662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7" name="直角三角形 6">
            <a:extLst>
              <a:ext uri="{FF2B5EF4-FFF2-40B4-BE49-F238E27FC236}">
                <a16:creationId xmlns:a16="http://schemas.microsoft.com/office/drawing/2014/main" id="{733FCFC2-F639-4EAC-952A-E72CF091EB6C}"/>
              </a:ext>
            </a:extLst>
          </p:cNvPr>
          <p:cNvSpPr/>
          <p:nvPr userDrawn="1"/>
        </p:nvSpPr>
        <p:spPr>
          <a:xfrm>
            <a:off x="2018591" y="562491"/>
            <a:ext cx="327736" cy="4662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8" name="文本占位符 22">
            <a:extLst>
              <a:ext uri="{FF2B5EF4-FFF2-40B4-BE49-F238E27FC236}">
                <a16:creationId xmlns:a16="http://schemas.microsoft.com/office/drawing/2014/main" id="{4E95E0AD-FD14-4F95-82B3-15BD1BDBC1AD}"/>
              </a:ext>
            </a:extLst>
          </p:cNvPr>
          <p:cNvSpPr>
            <a:spLocks noGrp="1"/>
          </p:cNvSpPr>
          <p:nvPr>
            <p:ph type="body" sz="quarter" idx="13" hasCustomPrompt="1"/>
          </p:nvPr>
        </p:nvSpPr>
        <p:spPr>
          <a:xfrm>
            <a:off x="669925" y="573675"/>
            <a:ext cx="1871473" cy="466725"/>
          </a:xfrm>
        </p:spPr>
        <p:txBody>
          <a:bodyPr anchor="ctr">
            <a:noAutofit/>
          </a:bodyPr>
          <a:lstStyle>
            <a:lvl1pPr marL="0" indent="0">
              <a:buNone/>
              <a:defRPr sz="2400">
                <a:solidFill>
                  <a:schemeClr val="bg1"/>
                </a:solidFill>
              </a:defRPr>
            </a:lvl1pPr>
          </a:lstStyle>
          <a:p>
            <a:pPr lvl="0"/>
            <a:r>
              <a:rPr lang="en-US" altLang="zh-CN" dirty="0"/>
              <a:t>Part. 01</a:t>
            </a:r>
            <a:endParaRPr lang="zh-CN" altLang="en-US" dirty="0"/>
          </a:p>
        </p:txBody>
      </p:sp>
      <p:cxnSp>
        <p:nvCxnSpPr>
          <p:cNvPr id="9" name="直接连接符 8">
            <a:extLst>
              <a:ext uri="{FF2B5EF4-FFF2-40B4-BE49-F238E27FC236}">
                <a16:creationId xmlns:a16="http://schemas.microsoft.com/office/drawing/2014/main" id="{82A21780-2C56-4C6C-B143-87E513CDB116}"/>
              </a:ext>
            </a:extLst>
          </p:cNvPr>
          <p:cNvCxnSpPr/>
          <p:nvPr userDrawn="1"/>
        </p:nvCxnSpPr>
        <p:spPr>
          <a:xfrm>
            <a:off x="669924" y="6240463"/>
            <a:ext cx="108505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35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304904-4BEA-47B4-A57E-F3B49DDA73A0}"/>
              </a:ext>
            </a:extLst>
          </p:cNvPr>
          <p:cNvSpPr>
            <a:spLocks noGrp="1"/>
          </p:cNvSpPr>
          <p:nvPr>
            <p:ph type="title"/>
          </p:nvPr>
        </p:nvSpPr>
        <p:spPr>
          <a:xfrm>
            <a:off x="669924" y="1"/>
            <a:ext cx="10850563" cy="1028699"/>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19125EBF-39B4-4A42-80D3-38CA6B1F17C6}"/>
              </a:ext>
            </a:extLst>
          </p:cNvPr>
          <p:cNvSpPr>
            <a:spLocks noGrp="1"/>
          </p:cNvSpPr>
          <p:nvPr>
            <p:ph idx="1"/>
          </p:nvPr>
        </p:nvSpPr>
        <p:spPr>
          <a:xfrm>
            <a:off x="669924" y="1123950"/>
            <a:ext cx="10850563" cy="501967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grpSp>
        <p:nvGrpSpPr>
          <p:cNvPr id="4" name="组合 3">
            <a:extLst>
              <a:ext uri="{FF2B5EF4-FFF2-40B4-BE49-F238E27FC236}">
                <a16:creationId xmlns:a16="http://schemas.microsoft.com/office/drawing/2014/main" id="{4D544553-D1E6-4094-B6E3-2FA592F7EE72}"/>
              </a:ext>
            </a:extLst>
          </p:cNvPr>
          <p:cNvGrpSpPr/>
          <p:nvPr userDrawn="1"/>
        </p:nvGrpSpPr>
        <p:grpSpPr>
          <a:xfrm>
            <a:off x="669924" y="1016000"/>
            <a:ext cx="10850563" cy="36000"/>
            <a:chOff x="564668" y="0"/>
            <a:chExt cx="27329872" cy="6858000"/>
          </a:xfrm>
        </p:grpSpPr>
        <p:sp>
          <p:nvSpPr>
            <p:cNvPr id="5" name="平行四边形 13">
              <a:extLst>
                <a:ext uri="{FF2B5EF4-FFF2-40B4-BE49-F238E27FC236}">
                  <a16:creationId xmlns:a16="http://schemas.microsoft.com/office/drawing/2014/main" id="{C094C76D-0D95-4374-8E5B-C1D4EC07EC85}"/>
                </a:ext>
              </a:extLst>
            </p:cNvPr>
            <p:cNvSpPr/>
            <p:nvPr/>
          </p:nvSpPr>
          <p:spPr>
            <a:xfrm flipH="1">
              <a:off x="664630" y="0"/>
              <a:ext cx="2722991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 name="平行四边形 14">
              <a:extLst>
                <a:ext uri="{FF2B5EF4-FFF2-40B4-BE49-F238E27FC236}">
                  <a16:creationId xmlns:a16="http://schemas.microsoft.com/office/drawing/2014/main" id="{03037897-3559-470E-9D10-82CA6C9B836A}"/>
                </a:ext>
              </a:extLst>
            </p:cNvPr>
            <p:cNvSpPr/>
            <p:nvPr/>
          </p:nvSpPr>
          <p:spPr>
            <a:xfrm flipH="1">
              <a:off x="564668" y="0"/>
              <a:ext cx="718396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Tree>
    <p:extLst>
      <p:ext uri="{BB962C8B-B14F-4D97-AF65-F5344CB8AC3E}">
        <p14:creationId xmlns:p14="http://schemas.microsoft.com/office/powerpoint/2010/main" val="758174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末尾幻灯片">
    <p:bg>
      <p:bgRef idx="1001">
        <a:schemeClr val="bg1"/>
      </p:bgRef>
    </p:bg>
    <p:spTree>
      <p:nvGrpSpPr>
        <p:cNvPr id="1" name=""/>
        <p:cNvGrpSpPr/>
        <p:nvPr/>
      </p:nvGrpSpPr>
      <p:grpSpPr>
        <a:xfrm>
          <a:off x="0" y="0"/>
          <a:ext cx="0" cy="0"/>
          <a:chOff x="0" y="0"/>
          <a:chExt cx="0" cy="0"/>
        </a:xfrm>
      </p:grpSpPr>
      <p:sp>
        <p:nvSpPr>
          <p:cNvPr id="5" name="等腰三角形 4">
            <a:extLst>
              <a:ext uri="{FF2B5EF4-FFF2-40B4-BE49-F238E27FC236}">
                <a16:creationId xmlns:a16="http://schemas.microsoft.com/office/drawing/2014/main" id="{AC4D84AD-5A64-4503-A7B4-1BF7637E00B6}"/>
              </a:ext>
            </a:extLst>
          </p:cNvPr>
          <p:cNvSpPr/>
          <p:nvPr userDrawn="1"/>
        </p:nvSpPr>
        <p:spPr>
          <a:xfrm flipV="1">
            <a:off x="2844125" y="2439482"/>
            <a:ext cx="2862520" cy="24676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7" name="等腰三角形 6">
            <a:extLst>
              <a:ext uri="{FF2B5EF4-FFF2-40B4-BE49-F238E27FC236}">
                <a16:creationId xmlns:a16="http://schemas.microsoft.com/office/drawing/2014/main" id="{BEB0B5D3-69DF-4966-A6FE-4183620FB714}"/>
              </a:ext>
            </a:extLst>
          </p:cNvPr>
          <p:cNvSpPr/>
          <p:nvPr userDrawn="1"/>
        </p:nvSpPr>
        <p:spPr>
          <a:xfrm flipV="1">
            <a:off x="3321314" y="1281685"/>
            <a:ext cx="5589743" cy="481874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8" name="等腰三角形 7">
            <a:extLst>
              <a:ext uri="{FF2B5EF4-FFF2-40B4-BE49-F238E27FC236}">
                <a16:creationId xmlns:a16="http://schemas.microsoft.com/office/drawing/2014/main" id="{1B51FDC8-4D7F-4143-8052-45491B7D95E2}"/>
              </a:ext>
            </a:extLst>
          </p:cNvPr>
          <p:cNvSpPr/>
          <p:nvPr userDrawn="1"/>
        </p:nvSpPr>
        <p:spPr>
          <a:xfrm flipV="1">
            <a:off x="7226302" y="2887753"/>
            <a:ext cx="1849855" cy="159470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13" name="标题 1"/>
          <p:cNvSpPr>
            <a:spLocks noGrp="1"/>
          </p:cNvSpPr>
          <p:nvPr>
            <p:ph type="ctrTitle" hasCustomPrompt="1"/>
          </p:nvPr>
        </p:nvSpPr>
        <p:spPr>
          <a:xfrm>
            <a:off x="669925" y="2692495"/>
            <a:ext cx="10850563" cy="1646209"/>
          </a:xfrm>
        </p:spPr>
        <p:txBody>
          <a:bodyPr anchor="ctr">
            <a:noAutofit/>
          </a:bodyPr>
          <a:lstStyle>
            <a:lvl1pPr marL="0" indent="0" algn="ctr">
              <a:buFont typeface="Arial" panose="020B0604020202020204" pitchFamily="34" charset="0"/>
              <a:buNone/>
              <a:defRPr sz="8800" b="0">
                <a:solidFill>
                  <a:schemeClr val="bg1"/>
                </a:solidFill>
                <a:effectLst>
                  <a:outerShdw blurRad="38100" dist="38100" dir="2700000" algn="tl">
                    <a:srgbClr val="000000">
                      <a:alpha val="43137"/>
                    </a:srgbClr>
                  </a:outerShdw>
                </a:effectLst>
              </a:defRPr>
            </a:lvl1pPr>
          </a:lstStyle>
          <a:p>
            <a:r>
              <a:rPr lang="en-US" altLang="zh-CN" dirty="0"/>
              <a:t>THANKS</a:t>
            </a:r>
          </a:p>
        </p:txBody>
      </p:sp>
      <p:sp>
        <p:nvSpPr>
          <p:cNvPr id="14" name="文本占位符 62"/>
          <p:cNvSpPr>
            <a:spLocks noGrp="1"/>
          </p:cNvSpPr>
          <p:nvPr>
            <p:ph type="body" sz="quarter" idx="17" hasCustomPrompt="1"/>
          </p:nvPr>
        </p:nvSpPr>
        <p:spPr>
          <a:xfrm>
            <a:off x="669925" y="4186335"/>
            <a:ext cx="10850563" cy="310871"/>
          </a:xfrm>
        </p:spPr>
        <p:txBody>
          <a:bodyPr vert="horz" lIns="91440" tIns="45720" rIns="91440" bIns="45720" rtlCol="0">
            <a:normAutofit/>
          </a:bodyPr>
          <a:lstStyle>
            <a:lvl1pPr marL="0" indent="0" algn="ctr">
              <a:buNone/>
              <a:defRPr lang="zh-CN" altLang="en-US" sz="1600" smtClean="0">
                <a:solidFill>
                  <a:schemeClr val="bg1"/>
                </a:solidFill>
                <a:effectLst>
                  <a:outerShdw blurRad="38100" dist="38100" dir="2700000" algn="tl">
                    <a:srgbClr val="000000">
                      <a:alpha val="43137"/>
                    </a:srgbClr>
                  </a:outerShdw>
                </a:effectLst>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4" marR="0" lvl="0" indent="-228584" fontAlgn="auto">
              <a:spcAft>
                <a:spcPts val="0"/>
              </a:spcAft>
              <a:buClrTx/>
              <a:buSzTx/>
              <a:tabLst/>
            </a:pPr>
            <a:r>
              <a:rPr lang="zh-CN" altLang="en-US" dirty="0"/>
              <a:t>小木</a:t>
            </a:r>
            <a:r>
              <a:rPr lang="en-US" altLang="zh-CN" dirty="0"/>
              <a:t>Arvin</a:t>
            </a:r>
          </a:p>
        </p:txBody>
      </p:sp>
      <p:sp>
        <p:nvSpPr>
          <p:cNvPr id="15" name="文本占位符 62"/>
          <p:cNvSpPr>
            <a:spLocks noGrp="1"/>
          </p:cNvSpPr>
          <p:nvPr>
            <p:ph type="body" sz="quarter" idx="18" hasCustomPrompt="1"/>
          </p:nvPr>
        </p:nvSpPr>
        <p:spPr>
          <a:xfrm>
            <a:off x="669925" y="4501969"/>
            <a:ext cx="10850563" cy="310871"/>
          </a:xfrm>
        </p:spPr>
        <p:txBody>
          <a:bodyPr vert="horz" lIns="91440" tIns="45720" rIns="91440" bIns="45720" rtlCol="0">
            <a:normAutofit/>
          </a:bodyPr>
          <a:lstStyle>
            <a:lvl1pPr marL="0" indent="0" algn="ctr">
              <a:buNone/>
              <a:defRPr lang="zh-CN" altLang="en-US" sz="1600" smtClean="0">
                <a:solidFill>
                  <a:schemeClr val="bg1"/>
                </a:solidFill>
                <a:effectLst>
                  <a:outerShdw blurRad="38100" dist="38100" dir="2700000" algn="tl">
                    <a:srgbClr val="000000">
                      <a:alpha val="43137"/>
                    </a:srgbClr>
                  </a:outerShdw>
                </a:effectLst>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4" marR="0" lvl="0" indent="-228584" fontAlgn="auto">
              <a:spcAft>
                <a:spcPts val="0"/>
              </a:spcAft>
              <a:buClrTx/>
              <a:buSzTx/>
              <a:tabLst/>
            </a:pPr>
            <a:r>
              <a:rPr lang="zh-CN" altLang="en-US" dirty="0"/>
              <a:t>公众号 </a:t>
            </a:r>
            <a:r>
              <a:rPr lang="en-US" altLang="zh-CN" dirty="0"/>
              <a:t>| </a:t>
            </a:r>
            <a:r>
              <a:rPr lang="zh-CN" altLang="en-US" dirty="0"/>
              <a:t>跟我学个</a:t>
            </a:r>
            <a:r>
              <a:rPr lang="en-US" altLang="zh-CN" dirty="0"/>
              <a:t>P</a:t>
            </a:r>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18EE87-E84D-4794-AAE5-5EBFA06D5749}" type="datetimeFigureOut">
              <a:rPr lang="zh-CN" altLang="en-US" smtClean="0"/>
              <a:t>2022/8/22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FD9163-3264-45B9-8805-38B3DB57BD34}" type="slidenum">
              <a:rPr lang="zh-CN" altLang="en-US" smtClean="0"/>
              <a:t>‹#›</a:t>
            </a:fld>
            <a:endParaRPr lang="zh-CN" altLang="en-US"/>
          </a:p>
        </p:txBody>
      </p:sp>
    </p:spTree>
    <p:extLst>
      <p:ext uri="{BB962C8B-B14F-4D97-AF65-F5344CB8AC3E}">
        <p14:creationId xmlns:p14="http://schemas.microsoft.com/office/powerpoint/2010/main" val="30022337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5" y="3"/>
            <a:ext cx="10850563" cy="1028699"/>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p:cNvSpPr>
            <a:spLocks noGrp="1"/>
          </p:cNvSpPr>
          <p:nvPr>
            <p:ph type="body" idx="1"/>
          </p:nvPr>
        </p:nvSpPr>
        <p:spPr>
          <a:xfrm>
            <a:off x="669925" y="1123952"/>
            <a:ext cx="10850563" cy="501967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5401732" y="6515102"/>
            <a:ext cx="1388536" cy="206381"/>
          </a:xfrm>
          <a:prstGeom prst="rect">
            <a:avLst/>
          </a:prstGeom>
        </p:spPr>
        <p:txBody>
          <a:bodyPr vert="horz" lIns="91440" tIns="45720" rIns="91440" bIns="45720" rtlCol="0" anchor="ctr"/>
          <a:lstStyle>
            <a:lvl1pPr algn="ctr">
              <a:defRPr sz="1000">
                <a:solidFill>
                  <a:schemeClr val="tx1">
                    <a:tint val="75000"/>
                  </a:schemeClr>
                </a:solidFill>
              </a:defRPr>
            </a:lvl1pPr>
          </a:lstStyle>
          <a:p>
            <a:fld id="{6489D9C7-5DC6-4263-87FF-7C99F6FB63C3}" type="datetime1">
              <a:rPr lang="zh-CN" altLang="en-US" smtClean="0"/>
              <a:pPr/>
              <a:t>2022/8/22</a:t>
            </a:fld>
            <a:endParaRPr lang="zh-CN" altLang="en-US"/>
          </a:p>
        </p:txBody>
      </p:sp>
      <p:sp>
        <p:nvSpPr>
          <p:cNvPr id="5" name="页脚占位符 4"/>
          <p:cNvSpPr>
            <a:spLocks noGrp="1"/>
          </p:cNvSpPr>
          <p:nvPr>
            <p:ph type="ftr" sz="quarter" idx="3"/>
          </p:nvPr>
        </p:nvSpPr>
        <p:spPr>
          <a:xfrm>
            <a:off x="669925" y="6515102"/>
            <a:ext cx="4140201" cy="206381"/>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altLang="zh-CN" dirty="0"/>
              <a:t>www.islide.cc </a:t>
            </a:r>
            <a:r>
              <a:rPr lang="zh-CN" altLang="en-US" dirty="0"/>
              <a:t>「 让</a:t>
            </a:r>
            <a:r>
              <a:rPr lang="en-US" altLang="zh-CN" dirty="0"/>
              <a:t>PPT</a:t>
            </a:r>
            <a:r>
              <a:rPr lang="zh-CN" altLang="en-US" dirty="0"/>
              <a:t>设计简单起来！」</a:t>
            </a:r>
          </a:p>
        </p:txBody>
      </p:sp>
      <p:sp>
        <p:nvSpPr>
          <p:cNvPr id="6" name="灯片编号占位符 5"/>
          <p:cNvSpPr>
            <a:spLocks noGrp="1"/>
          </p:cNvSpPr>
          <p:nvPr>
            <p:ph type="sldNum" sz="quarter" idx="4"/>
          </p:nvPr>
        </p:nvSpPr>
        <p:spPr>
          <a:xfrm>
            <a:off x="8610599" y="6515102"/>
            <a:ext cx="2909888" cy="206381"/>
          </a:xfrm>
          <a:prstGeom prst="rect">
            <a:avLst/>
          </a:prstGeom>
        </p:spPr>
        <p:txBody>
          <a:bodyPr vert="horz" lIns="91440" tIns="45720" rIns="91440" bIns="45720" rtlCol="0" anchor="ctr"/>
          <a:lstStyle>
            <a:lvl1pPr algn="r">
              <a:defRPr sz="1000">
                <a:solidFill>
                  <a:schemeClr val="tx1">
                    <a:tint val="75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2" r:id="rId3"/>
    <p:sldLayoutId id="2147483654" r:id="rId4"/>
    <p:sldLayoutId id="2147483661" r:id="rId5"/>
    <p:sldLayoutId id="2147483663" r:id="rId6"/>
  </p:sldLayoutIdLst>
  <p:hf hdr="0" dt="0"/>
  <p:txStyles>
    <p:titleStyle>
      <a:lvl1pPr algn="l" defTabSz="914332"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6.em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25.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6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66.xml"/><Relationship Id="rId4" Type="http://schemas.openxmlformats.org/officeDocument/2006/relationships/image" Target="../media/image38.png"/></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2.xml"/><Relationship Id="rId1" Type="http://schemas.openxmlformats.org/officeDocument/2006/relationships/themeOverride" Target="../theme/themeOverride3.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3.xml"/></Relationships>
</file>

<file path=ppt/slides/_rels/slide73.xml.rels><?xml version="1.0" encoding="UTF-8" standalone="yes"?>
<Relationships xmlns="http://schemas.openxmlformats.org/package/2006/relationships"><Relationship Id="rId3" Type="http://schemas.openxmlformats.org/officeDocument/2006/relationships/hyperlink" Target="http://www.islide.cc/" TargetMode="External"/><Relationship Id="rId2" Type="http://schemas.openxmlformats.org/officeDocument/2006/relationships/slideLayout" Target="../slideLayouts/slideLayout6.xml"/><Relationship Id="rId1" Type="http://schemas.openxmlformats.org/officeDocument/2006/relationships/tags" Target="../tags/tag74.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5.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6.xml"/></Relationships>
</file>

<file path=ppt/slides/_rels/slide7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6.xml"/><Relationship Id="rId1" Type="http://schemas.openxmlformats.org/officeDocument/2006/relationships/tags" Target="../tags/tag77.xml"/></Relationships>
</file>

<file path=ppt/slides/_rels/slide7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6.xml"/><Relationship Id="rId1" Type="http://schemas.openxmlformats.org/officeDocument/2006/relationships/tags" Target="../tags/tag78.xml"/></Relationships>
</file>

<file path=ppt/slides/_rels/slide78.xml.rels><?xml version="1.0" encoding="UTF-8" standalone="yes"?>
<Relationships xmlns="http://schemas.openxmlformats.org/package/2006/relationships"><Relationship Id="rId3" Type="http://schemas.openxmlformats.org/officeDocument/2006/relationships/hyperlink" Target="http://www.islide.cc/" TargetMode="External"/><Relationship Id="rId2" Type="http://schemas.openxmlformats.org/officeDocument/2006/relationships/slideLayout" Target="../slideLayouts/slideLayout6.xml"/><Relationship Id="rId1" Type="http://schemas.openxmlformats.org/officeDocument/2006/relationships/tags" Target="../tags/tag79.xml"/><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p:txBody>
          <a:bodyPr>
            <a:normAutofit/>
          </a:bodyPr>
          <a:lstStyle/>
          <a:p>
            <a:r>
              <a:rPr lang="zh-CN" altLang="en-US" dirty="0">
                <a:latin typeface="Arial" panose="020B0604020202020204" pitchFamily="34" charset="0"/>
                <a:ea typeface="微软雅黑" panose="020B0503020204020204" pitchFamily="34" charset="-122"/>
                <a:cs typeface="+mn-ea"/>
                <a:sym typeface="Arial" panose="020B0604020202020204" pitchFamily="34" charset="0"/>
              </a:rPr>
              <a:t>网络安全技术</a:t>
            </a:r>
          </a:p>
        </p:txBody>
      </p:sp>
      <p:sp>
        <p:nvSpPr>
          <p:cNvPr id="4" name="标题 3"/>
          <p:cNvSpPr>
            <a:spLocks noGrp="1"/>
          </p:cNvSpPr>
          <p:nvPr>
            <p:ph type="ctrTitle"/>
          </p:nvPr>
        </p:nvSpPr>
        <p:spPr>
          <a:xfrm>
            <a:off x="1005664" y="1879601"/>
            <a:ext cx="5269177" cy="822545"/>
          </a:xfrm>
        </p:spPr>
        <p:txBody>
          <a:bodyPr/>
          <a:lstStyle/>
          <a:p>
            <a:r>
              <a:rPr lang="zh-CN" altLang="en-US" sz="5400" dirty="0">
                <a:latin typeface="Arial" panose="020B0604020202020204" pitchFamily="34" charset="0"/>
                <a:ea typeface="微软雅黑" panose="020B0503020204020204" pitchFamily="34" charset="-122"/>
                <a:cs typeface="+mn-ea"/>
                <a:sym typeface="Arial" panose="020B0604020202020204" pitchFamily="34" charset="0"/>
              </a:rPr>
              <a:t>第</a:t>
            </a:r>
            <a:r>
              <a:rPr lang="en-US" altLang="zh-CN" sz="5400" dirty="0">
                <a:latin typeface="Arial" panose="020B0604020202020204" pitchFamily="34" charset="0"/>
                <a:ea typeface="微软雅黑" panose="020B0503020204020204" pitchFamily="34" charset="-122"/>
                <a:cs typeface="+mn-ea"/>
                <a:sym typeface="Arial" panose="020B0604020202020204" pitchFamily="34" charset="0"/>
              </a:rPr>
              <a:t>6</a:t>
            </a:r>
            <a:r>
              <a:rPr lang="zh-CN" altLang="en-US" sz="5400" dirty="0">
                <a:latin typeface="Arial" panose="020B0604020202020204" pitchFamily="34" charset="0"/>
                <a:ea typeface="微软雅黑" panose="020B0503020204020204" pitchFamily="34" charset="-122"/>
                <a:cs typeface="+mn-ea"/>
                <a:sym typeface="Arial" panose="020B0604020202020204" pitchFamily="34" charset="0"/>
              </a:rPr>
              <a:t>章</a:t>
            </a:r>
          </a:p>
        </p:txBody>
      </p:sp>
      <p:sp>
        <p:nvSpPr>
          <p:cNvPr id="7" name="文本占位符 6"/>
          <p:cNvSpPr>
            <a:spLocks noGrp="1"/>
          </p:cNvSpPr>
          <p:nvPr>
            <p:ph type="body" sz="quarter" idx="11"/>
          </p:nvPr>
        </p:nvSpPr>
        <p:spPr>
          <a:xfrm>
            <a:off x="1005664" y="3594800"/>
            <a:ext cx="5269177" cy="371475"/>
          </a:xfrm>
        </p:spPr>
        <p:txBody>
          <a:bodyPr>
            <a:normAutofit/>
          </a:bodyPr>
          <a:lstStyle/>
          <a:p>
            <a:r>
              <a:rPr lang="zh-CN" altLang="en-US" sz="1800" b="0" spc="300" dirty="0">
                <a:latin typeface="Arial" panose="020B0604020202020204" pitchFamily="34" charset="0"/>
                <a:ea typeface="微软雅黑" panose="020B0503020204020204" pitchFamily="34" charset="-122"/>
                <a:cs typeface="+mn-ea"/>
                <a:sym typeface="Arial" panose="020B0604020202020204" pitchFamily="34" charset="0"/>
              </a:rPr>
              <a:t>福州职业技术学院</a:t>
            </a:r>
          </a:p>
        </p:txBody>
      </p:sp>
      <p:sp>
        <p:nvSpPr>
          <p:cNvPr id="8" name="标题 3">
            <a:extLst>
              <a:ext uri="{FF2B5EF4-FFF2-40B4-BE49-F238E27FC236}">
                <a16:creationId xmlns:a16="http://schemas.microsoft.com/office/drawing/2014/main" id="{AE4581A3-09D6-4F7F-9E9F-4C1BE26845E7}"/>
              </a:ext>
            </a:extLst>
          </p:cNvPr>
          <p:cNvSpPr txBox="1">
            <a:spLocks/>
          </p:cNvSpPr>
          <p:nvPr/>
        </p:nvSpPr>
        <p:spPr>
          <a:xfrm>
            <a:off x="1005663" y="4114801"/>
            <a:ext cx="2123619" cy="822545"/>
          </a:xfrm>
          <a:prstGeom prst="rect">
            <a:avLst/>
          </a:prstGeom>
        </p:spPr>
        <p:txBody>
          <a:bodyPr vert="horz" lIns="91440" tIns="45720" rIns="91440" bIns="45720" rtlCol="0" anchor="ctr">
            <a:noAutofit/>
          </a:bodyPr>
          <a:lstStyle>
            <a:lvl1pPr algn="l" defTabSz="914354" rtl="0" eaLnBrk="1" latinLnBrk="0" hangingPunct="1">
              <a:lnSpc>
                <a:spcPct val="90000"/>
              </a:lnSpc>
              <a:spcBef>
                <a:spcPct val="0"/>
              </a:spcBef>
              <a:buNone/>
              <a:defRPr sz="4800" b="1" kern="1200">
                <a:solidFill>
                  <a:schemeClr val="tx1"/>
                </a:solidFill>
                <a:latin typeface="+mj-lt"/>
                <a:ea typeface="+mj-ea"/>
                <a:cs typeface="+mj-cs"/>
              </a:defRPr>
            </a:lvl1pPr>
          </a:lstStyle>
          <a:p>
            <a:r>
              <a:rPr lang="en-US" altLang="zh-CN" sz="5400" b="0" dirty="0">
                <a:solidFill>
                  <a:schemeClr val="accent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2022</a:t>
            </a:r>
            <a:endParaRPr lang="zh-CN" altLang="en-US" sz="5400" b="0" dirty="0">
              <a:solidFill>
                <a:schemeClr val="accent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extLst>
      <p:ext uri="{BB962C8B-B14F-4D97-AF65-F5344CB8AC3E}">
        <p14:creationId xmlns:p14="http://schemas.microsoft.com/office/powerpoint/2010/main" val="227174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访问控制列表的分类</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8D13F2C3-E4F9-4E45-B0F6-E23C777A490B}"/>
              </a:ext>
            </a:extLst>
          </p:cNvPr>
          <p:cNvSpPr/>
          <p:nvPr/>
        </p:nvSpPr>
        <p:spPr>
          <a:xfrm>
            <a:off x="669925" y="1130300"/>
            <a:ext cx="9690133" cy="2536400"/>
          </a:xfrm>
          <a:prstGeom prst="rect">
            <a:avLst/>
          </a:prstGeom>
        </p:spPr>
        <p:txBody>
          <a:bodyPr wrap="square">
            <a:spAutoFit/>
          </a:bodyPr>
          <a:lstStyle/>
          <a:p>
            <a:pPr>
              <a:lnSpc>
                <a:spcPct val="150000"/>
              </a:lnSpc>
            </a:pPr>
            <a:r>
              <a:rPr lang="zh-CN" altLang="en-US" dirty="0">
                <a:latin typeface="+mn-ea"/>
              </a:rPr>
              <a:t>根据</a:t>
            </a:r>
            <a:r>
              <a:rPr lang="en-US" altLang="zh-CN" dirty="0">
                <a:latin typeface="+mn-ea"/>
              </a:rPr>
              <a:t>ACL</a:t>
            </a:r>
            <a:r>
              <a:rPr lang="zh-CN" altLang="en-US" dirty="0">
                <a:latin typeface="+mn-ea"/>
              </a:rPr>
              <a:t>所具备的特性不同，可将</a:t>
            </a:r>
            <a:r>
              <a:rPr lang="en-US" altLang="zh-CN" dirty="0">
                <a:latin typeface="+mn-ea"/>
              </a:rPr>
              <a:t>ACL</a:t>
            </a:r>
            <a:r>
              <a:rPr lang="zh-CN" altLang="en-US" dirty="0">
                <a:latin typeface="+mn-ea"/>
              </a:rPr>
              <a:t>分成不同类型，如：</a:t>
            </a:r>
          </a:p>
          <a:p>
            <a:pPr marL="756000" indent="-285750">
              <a:lnSpc>
                <a:spcPct val="150000"/>
              </a:lnSpc>
              <a:buFont typeface="Wingdings" panose="05000000000000000000" pitchFamily="2" charset="2"/>
              <a:buChar char="Ø"/>
            </a:pPr>
            <a:r>
              <a:rPr lang="zh-CN" altLang="en-US" dirty="0">
                <a:latin typeface="+mn-ea"/>
              </a:rPr>
              <a:t>基本</a:t>
            </a:r>
            <a:r>
              <a:rPr lang="en-US" altLang="zh-CN" dirty="0">
                <a:latin typeface="+mn-ea"/>
              </a:rPr>
              <a:t>ACL</a:t>
            </a:r>
          </a:p>
          <a:p>
            <a:pPr marL="756000" indent="-285750">
              <a:lnSpc>
                <a:spcPct val="150000"/>
              </a:lnSpc>
              <a:buFont typeface="Wingdings" panose="05000000000000000000" pitchFamily="2" charset="2"/>
              <a:buChar char="Ø"/>
            </a:pPr>
            <a:r>
              <a:rPr lang="zh-CN" altLang="en-US" dirty="0">
                <a:latin typeface="+mn-ea"/>
              </a:rPr>
              <a:t>高级</a:t>
            </a:r>
            <a:r>
              <a:rPr lang="en-US" altLang="zh-CN" dirty="0">
                <a:latin typeface="+mn-ea"/>
              </a:rPr>
              <a:t>ACL</a:t>
            </a:r>
          </a:p>
          <a:p>
            <a:pPr marL="756000" indent="-285750">
              <a:lnSpc>
                <a:spcPct val="150000"/>
              </a:lnSpc>
              <a:buFont typeface="Wingdings" panose="05000000000000000000" pitchFamily="2" charset="2"/>
              <a:buChar char="Ø"/>
            </a:pPr>
            <a:r>
              <a:rPr lang="zh-CN" altLang="en-US" dirty="0">
                <a:latin typeface="+mn-ea"/>
              </a:rPr>
              <a:t>二层</a:t>
            </a:r>
            <a:r>
              <a:rPr lang="en-US" altLang="zh-CN" dirty="0">
                <a:latin typeface="+mn-ea"/>
              </a:rPr>
              <a:t>ACL</a:t>
            </a:r>
          </a:p>
          <a:p>
            <a:pPr marL="756000" indent="-285750">
              <a:lnSpc>
                <a:spcPct val="150000"/>
              </a:lnSpc>
              <a:buFont typeface="Wingdings" panose="05000000000000000000" pitchFamily="2" charset="2"/>
              <a:buChar char="Ø"/>
            </a:pPr>
            <a:r>
              <a:rPr lang="zh-CN" altLang="en-US" dirty="0">
                <a:latin typeface="+mn-ea"/>
              </a:rPr>
              <a:t>用户自定义</a:t>
            </a:r>
            <a:r>
              <a:rPr lang="en-US" altLang="zh-CN" dirty="0">
                <a:latin typeface="+mn-ea"/>
              </a:rPr>
              <a:t>ACL</a:t>
            </a:r>
          </a:p>
          <a:p>
            <a:pPr>
              <a:lnSpc>
                <a:spcPct val="150000"/>
              </a:lnSpc>
            </a:pPr>
            <a:r>
              <a:rPr lang="zh-CN" altLang="en-US" dirty="0">
                <a:latin typeface="+mn-ea"/>
              </a:rPr>
              <a:t>其中应用最广泛的是基本</a:t>
            </a:r>
            <a:r>
              <a:rPr lang="en-US" altLang="zh-CN" dirty="0">
                <a:latin typeface="+mn-ea"/>
              </a:rPr>
              <a:t>ACL</a:t>
            </a:r>
            <a:r>
              <a:rPr lang="zh-CN" altLang="en-US" dirty="0">
                <a:latin typeface="+mn-ea"/>
              </a:rPr>
              <a:t>和高级</a:t>
            </a:r>
            <a:r>
              <a:rPr lang="en-US" altLang="zh-CN" dirty="0">
                <a:latin typeface="+mn-ea"/>
              </a:rPr>
              <a:t>ACL</a:t>
            </a:r>
            <a:r>
              <a:rPr lang="zh-CN" altLang="en-US" dirty="0">
                <a:latin typeface="+mn-ea"/>
              </a:rPr>
              <a:t>。各种类型</a:t>
            </a:r>
            <a:r>
              <a:rPr lang="en-US" altLang="zh-CN" dirty="0">
                <a:latin typeface="+mn-ea"/>
              </a:rPr>
              <a:t>ACL</a:t>
            </a:r>
            <a:r>
              <a:rPr lang="zh-CN" altLang="en-US" dirty="0">
                <a:latin typeface="+mn-ea"/>
              </a:rPr>
              <a:t>区别，如表所示。</a:t>
            </a:r>
          </a:p>
        </p:txBody>
      </p:sp>
      <p:graphicFrame>
        <p:nvGraphicFramePr>
          <p:cNvPr id="7" name="表格 6">
            <a:extLst>
              <a:ext uri="{FF2B5EF4-FFF2-40B4-BE49-F238E27FC236}">
                <a16:creationId xmlns:a16="http://schemas.microsoft.com/office/drawing/2014/main" id="{924AB7D2-63EC-4709-9FA7-2CE12A7E7EDA}"/>
              </a:ext>
            </a:extLst>
          </p:cNvPr>
          <p:cNvGraphicFramePr>
            <a:graphicFrameLocks noGrp="1"/>
          </p:cNvGraphicFramePr>
          <p:nvPr>
            <p:extLst>
              <p:ext uri="{D42A27DB-BD31-4B8C-83A1-F6EECF244321}">
                <p14:modId xmlns:p14="http://schemas.microsoft.com/office/powerpoint/2010/main" val="2545161895"/>
              </p:ext>
            </p:extLst>
          </p:nvPr>
        </p:nvGraphicFramePr>
        <p:xfrm>
          <a:off x="444551" y="3844355"/>
          <a:ext cx="11302897" cy="2124000"/>
        </p:xfrm>
        <a:graphic>
          <a:graphicData uri="http://schemas.openxmlformats.org/drawingml/2006/table">
            <a:tbl>
              <a:tblPr firstRow="1" firstCol="1" bandRow="1"/>
              <a:tblGrid>
                <a:gridCol w="1714397">
                  <a:extLst>
                    <a:ext uri="{9D8B030D-6E8A-4147-A177-3AD203B41FA5}">
                      <a16:colId xmlns:a16="http://schemas.microsoft.com/office/drawing/2014/main" val="810086461"/>
                    </a:ext>
                  </a:extLst>
                </a:gridCol>
                <a:gridCol w="1524000">
                  <a:extLst>
                    <a:ext uri="{9D8B030D-6E8A-4147-A177-3AD203B41FA5}">
                      <a16:colId xmlns:a16="http://schemas.microsoft.com/office/drawing/2014/main" val="2327822531"/>
                    </a:ext>
                  </a:extLst>
                </a:gridCol>
                <a:gridCol w="8064500">
                  <a:extLst>
                    <a:ext uri="{9D8B030D-6E8A-4147-A177-3AD203B41FA5}">
                      <a16:colId xmlns:a16="http://schemas.microsoft.com/office/drawing/2014/main" val="609499123"/>
                    </a:ext>
                  </a:extLst>
                </a:gridCol>
              </a:tblGrid>
              <a:tr h="396000">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en-US" sz="1600" b="1" kern="100" dirty="0">
                          <a:effectLst/>
                          <a:latin typeface="+mn-lt"/>
                          <a:ea typeface="+mn-ea"/>
                          <a:cs typeface="宋体" panose="02010600030101010101" pitchFamily="2" charset="-122"/>
                        </a:rPr>
                        <a:t>ACL</a:t>
                      </a:r>
                      <a:r>
                        <a:rPr lang="zh-CN" sz="1600" b="1" kern="100" dirty="0">
                          <a:solidFill>
                            <a:srgbClr val="000000"/>
                          </a:solidFill>
                          <a:effectLst/>
                          <a:latin typeface="+mn-lt"/>
                          <a:ea typeface="+mn-ea"/>
                          <a:cs typeface="宋体" panose="02010600030101010101" pitchFamily="2" charset="-122"/>
                        </a:rPr>
                        <a:t>类型</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zh-CN" sz="1600" b="1" kern="100" dirty="0">
                          <a:solidFill>
                            <a:srgbClr val="000000"/>
                          </a:solidFill>
                          <a:effectLst/>
                          <a:latin typeface="+mn-lt"/>
                          <a:ea typeface="+mn-ea"/>
                          <a:cs typeface="宋体" panose="02010600030101010101" pitchFamily="2" charset="-122"/>
                        </a:rPr>
                        <a:t>编号范围</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zh-CN" sz="1600" b="1" kern="100" dirty="0">
                          <a:solidFill>
                            <a:srgbClr val="000000"/>
                          </a:solidFill>
                          <a:effectLst/>
                          <a:latin typeface="+mn-lt"/>
                          <a:ea typeface="+mn-ea"/>
                          <a:cs typeface="宋体" panose="02010600030101010101" pitchFamily="2" charset="-122"/>
                        </a:rPr>
                        <a:t>规则制订的主要依据</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3369458114"/>
                  </a:ext>
                </a:extLst>
              </a:tr>
              <a:tr h="432000">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zh-CN" sz="1600" kern="100" dirty="0">
                          <a:effectLst/>
                          <a:latin typeface="+mn-lt"/>
                          <a:ea typeface="+mn-ea"/>
                          <a:cs typeface="宋体" panose="02010600030101010101" pitchFamily="2" charset="-122"/>
                        </a:rPr>
                        <a:t>基本</a:t>
                      </a:r>
                      <a:r>
                        <a:rPr lang="en-US" sz="1600" kern="100" dirty="0">
                          <a:effectLst/>
                          <a:latin typeface="+mn-lt"/>
                          <a:ea typeface="+mn-ea"/>
                          <a:cs typeface="宋体" panose="02010600030101010101" pitchFamily="2" charset="-122"/>
                        </a:rPr>
                        <a:t>ACL</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en-US" sz="1600" kern="100">
                          <a:effectLst/>
                          <a:latin typeface="+mn-lt"/>
                          <a:ea typeface="+mn-ea"/>
                          <a:cs typeface="宋体" panose="02010600030101010101" pitchFamily="2" charset="-122"/>
                        </a:rPr>
                        <a:t>2000</a:t>
                      </a:r>
                      <a:r>
                        <a:rPr lang="zh-CN" sz="1600" kern="100">
                          <a:effectLst/>
                          <a:latin typeface="+mn-lt"/>
                          <a:ea typeface="+mn-ea"/>
                          <a:cs typeface="宋体" panose="02010600030101010101" pitchFamily="2" charset="-122"/>
                        </a:rPr>
                        <a:t>～</a:t>
                      </a:r>
                      <a:r>
                        <a:rPr lang="en-US" sz="1600" kern="100">
                          <a:effectLst/>
                          <a:latin typeface="+mn-lt"/>
                          <a:ea typeface="+mn-ea"/>
                          <a:cs typeface="宋体" panose="02010600030101010101" pitchFamily="2" charset="-122"/>
                        </a:rPr>
                        <a:t>2999</a:t>
                      </a:r>
                      <a:endParaRPr lang="zh-CN" sz="1600" kern="10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l">
                        <a:spcAft>
                          <a:spcPts val="0"/>
                        </a:spcAft>
                      </a:pPr>
                      <a:r>
                        <a:rPr lang="zh-CN" sz="1600" kern="100" dirty="0">
                          <a:effectLst/>
                          <a:latin typeface="+mn-lt"/>
                          <a:ea typeface="+mn-ea"/>
                          <a:cs typeface="宋体" panose="02010600030101010101" pitchFamily="2" charset="-122"/>
                        </a:rPr>
                        <a:t>报文源</a:t>
                      </a:r>
                      <a:r>
                        <a:rPr lang="en-US" sz="1600" kern="100" dirty="0">
                          <a:effectLst/>
                          <a:latin typeface="+mn-lt"/>
                          <a:ea typeface="+mn-ea"/>
                          <a:cs typeface="宋体" panose="02010600030101010101" pitchFamily="2" charset="-122"/>
                        </a:rPr>
                        <a:t>IP</a:t>
                      </a:r>
                      <a:r>
                        <a:rPr lang="zh-CN" sz="1600" kern="100" dirty="0">
                          <a:effectLst/>
                          <a:latin typeface="+mn-lt"/>
                          <a:ea typeface="+mn-ea"/>
                          <a:cs typeface="宋体" panose="02010600030101010101" pitchFamily="2" charset="-122"/>
                        </a:rPr>
                        <a:t>地址等信息。</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09736442"/>
                  </a:ext>
                </a:extLst>
              </a:tr>
              <a:tr h="432000">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zh-CN" sz="1600" kern="100">
                          <a:effectLst/>
                          <a:latin typeface="+mn-lt"/>
                          <a:ea typeface="+mn-ea"/>
                          <a:cs typeface="宋体" panose="02010600030101010101" pitchFamily="2" charset="-122"/>
                        </a:rPr>
                        <a:t>高级</a:t>
                      </a:r>
                      <a:r>
                        <a:rPr lang="en-US" sz="1600" kern="100">
                          <a:effectLst/>
                          <a:latin typeface="+mn-lt"/>
                          <a:ea typeface="+mn-ea"/>
                          <a:cs typeface="宋体" panose="02010600030101010101" pitchFamily="2" charset="-122"/>
                        </a:rPr>
                        <a:t>ACL</a:t>
                      </a:r>
                      <a:endParaRPr lang="zh-CN" sz="1600" kern="10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en-US" sz="1600" kern="100">
                          <a:effectLst/>
                          <a:latin typeface="+mn-lt"/>
                          <a:ea typeface="+mn-ea"/>
                          <a:cs typeface="宋体" panose="02010600030101010101" pitchFamily="2" charset="-122"/>
                        </a:rPr>
                        <a:t>3000</a:t>
                      </a:r>
                      <a:r>
                        <a:rPr lang="zh-CN" sz="1600" kern="100">
                          <a:effectLst/>
                          <a:latin typeface="+mn-lt"/>
                          <a:ea typeface="+mn-ea"/>
                          <a:cs typeface="宋体" panose="02010600030101010101" pitchFamily="2" charset="-122"/>
                        </a:rPr>
                        <a:t>～</a:t>
                      </a:r>
                      <a:r>
                        <a:rPr lang="en-US" sz="1600" kern="100">
                          <a:effectLst/>
                          <a:latin typeface="+mn-lt"/>
                          <a:ea typeface="+mn-ea"/>
                          <a:cs typeface="宋体" panose="02010600030101010101" pitchFamily="2" charset="-122"/>
                        </a:rPr>
                        <a:t>3999</a:t>
                      </a:r>
                      <a:endParaRPr lang="zh-CN" sz="1600" kern="10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l">
                        <a:spcAft>
                          <a:spcPts val="0"/>
                        </a:spcAft>
                      </a:pPr>
                      <a:r>
                        <a:rPr lang="zh-CN" sz="1600" kern="100" dirty="0">
                          <a:effectLst/>
                          <a:latin typeface="+mn-lt"/>
                          <a:ea typeface="+mn-ea"/>
                          <a:cs typeface="宋体" panose="02010600030101010101" pitchFamily="2" charset="-122"/>
                        </a:rPr>
                        <a:t>报文源</a:t>
                      </a:r>
                      <a:r>
                        <a:rPr lang="en-US" sz="1600" kern="100" dirty="0">
                          <a:effectLst/>
                          <a:latin typeface="+mn-lt"/>
                          <a:ea typeface="+mn-ea"/>
                          <a:cs typeface="宋体" panose="02010600030101010101" pitchFamily="2" charset="-122"/>
                        </a:rPr>
                        <a:t>IP</a:t>
                      </a:r>
                      <a:r>
                        <a:rPr lang="zh-CN" sz="1600" kern="100" dirty="0">
                          <a:effectLst/>
                          <a:latin typeface="+mn-lt"/>
                          <a:ea typeface="+mn-ea"/>
                          <a:cs typeface="宋体" panose="02010600030101010101" pitchFamily="2" charset="-122"/>
                        </a:rPr>
                        <a:t>地址、目的</a:t>
                      </a:r>
                      <a:r>
                        <a:rPr lang="en-US" sz="1600" kern="100" dirty="0">
                          <a:effectLst/>
                          <a:latin typeface="+mn-lt"/>
                          <a:ea typeface="+mn-ea"/>
                          <a:cs typeface="宋体" panose="02010600030101010101" pitchFamily="2" charset="-122"/>
                        </a:rPr>
                        <a:t>IP</a:t>
                      </a:r>
                      <a:r>
                        <a:rPr lang="zh-CN" sz="1600" kern="100" dirty="0">
                          <a:effectLst/>
                          <a:latin typeface="+mn-lt"/>
                          <a:ea typeface="+mn-ea"/>
                          <a:cs typeface="宋体" panose="02010600030101010101" pitchFamily="2" charset="-122"/>
                        </a:rPr>
                        <a:t>地址、报文优先级、</a:t>
                      </a:r>
                      <a:r>
                        <a:rPr lang="en-US" sz="1600" kern="100" dirty="0">
                          <a:effectLst/>
                          <a:latin typeface="+mn-lt"/>
                          <a:ea typeface="+mn-ea"/>
                          <a:cs typeface="宋体" panose="02010600030101010101" pitchFamily="2" charset="-122"/>
                        </a:rPr>
                        <a:t>IP</a:t>
                      </a:r>
                      <a:r>
                        <a:rPr lang="zh-CN" sz="1600" kern="100" dirty="0">
                          <a:effectLst/>
                          <a:latin typeface="+mn-lt"/>
                          <a:ea typeface="+mn-ea"/>
                          <a:cs typeface="宋体" panose="02010600030101010101" pitchFamily="2" charset="-122"/>
                        </a:rPr>
                        <a:t>承载的协议类型及特性等三、四层信息。</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6119236"/>
                  </a:ext>
                </a:extLst>
              </a:tr>
              <a:tr h="432000">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zh-CN" sz="1600" kern="100">
                          <a:effectLst/>
                          <a:latin typeface="+mn-lt"/>
                          <a:ea typeface="+mn-ea"/>
                          <a:cs typeface="宋体" panose="02010600030101010101" pitchFamily="2" charset="-122"/>
                        </a:rPr>
                        <a:t>二层</a:t>
                      </a:r>
                      <a:r>
                        <a:rPr lang="en-US" sz="1600" kern="100">
                          <a:effectLst/>
                          <a:latin typeface="+mn-lt"/>
                          <a:ea typeface="+mn-ea"/>
                          <a:cs typeface="宋体" panose="02010600030101010101" pitchFamily="2" charset="-122"/>
                        </a:rPr>
                        <a:t>ACL</a:t>
                      </a:r>
                      <a:endParaRPr lang="zh-CN" sz="1600" kern="10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en-US" sz="1600" kern="100">
                          <a:effectLst/>
                          <a:latin typeface="+mn-lt"/>
                          <a:ea typeface="+mn-ea"/>
                          <a:cs typeface="宋体" panose="02010600030101010101" pitchFamily="2" charset="-122"/>
                        </a:rPr>
                        <a:t>4000</a:t>
                      </a:r>
                      <a:r>
                        <a:rPr lang="zh-CN" sz="1600" kern="100">
                          <a:effectLst/>
                          <a:latin typeface="+mn-lt"/>
                          <a:ea typeface="+mn-ea"/>
                          <a:cs typeface="宋体" panose="02010600030101010101" pitchFamily="2" charset="-122"/>
                        </a:rPr>
                        <a:t>～</a:t>
                      </a:r>
                      <a:r>
                        <a:rPr lang="en-US" sz="1600" kern="100">
                          <a:effectLst/>
                          <a:latin typeface="+mn-lt"/>
                          <a:ea typeface="+mn-ea"/>
                          <a:cs typeface="宋体" panose="02010600030101010101" pitchFamily="2" charset="-122"/>
                        </a:rPr>
                        <a:t>4999</a:t>
                      </a:r>
                      <a:endParaRPr lang="zh-CN" sz="1600" kern="10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l">
                        <a:spcAft>
                          <a:spcPts val="0"/>
                        </a:spcAft>
                      </a:pPr>
                      <a:r>
                        <a:rPr lang="zh-CN" sz="1600" kern="100" dirty="0">
                          <a:effectLst/>
                          <a:latin typeface="+mn-lt"/>
                          <a:ea typeface="+mn-ea"/>
                          <a:cs typeface="宋体" panose="02010600030101010101" pitchFamily="2" charset="-122"/>
                        </a:rPr>
                        <a:t>报文的源</a:t>
                      </a:r>
                      <a:r>
                        <a:rPr lang="en-US" sz="1600" kern="100" dirty="0">
                          <a:effectLst/>
                          <a:latin typeface="+mn-lt"/>
                          <a:ea typeface="+mn-ea"/>
                          <a:cs typeface="宋体" panose="02010600030101010101" pitchFamily="2" charset="-122"/>
                        </a:rPr>
                        <a:t>MAC</a:t>
                      </a:r>
                      <a:r>
                        <a:rPr lang="zh-CN" sz="1600" kern="100" dirty="0">
                          <a:effectLst/>
                          <a:latin typeface="+mn-lt"/>
                          <a:ea typeface="+mn-ea"/>
                          <a:cs typeface="宋体" panose="02010600030101010101" pitchFamily="2" charset="-122"/>
                        </a:rPr>
                        <a:t>地址、目的</a:t>
                      </a:r>
                      <a:r>
                        <a:rPr lang="en-US" sz="1600" kern="100" dirty="0">
                          <a:effectLst/>
                          <a:latin typeface="+mn-lt"/>
                          <a:ea typeface="+mn-ea"/>
                          <a:cs typeface="宋体" panose="02010600030101010101" pitchFamily="2" charset="-122"/>
                        </a:rPr>
                        <a:t>MAC</a:t>
                      </a:r>
                      <a:r>
                        <a:rPr lang="zh-CN" sz="1600" kern="100" dirty="0">
                          <a:effectLst/>
                          <a:latin typeface="+mn-lt"/>
                          <a:ea typeface="+mn-ea"/>
                          <a:cs typeface="宋体" panose="02010600030101010101" pitchFamily="2" charset="-122"/>
                        </a:rPr>
                        <a:t>地址、</a:t>
                      </a:r>
                      <a:r>
                        <a:rPr lang="en-US" sz="1600" kern="100" dirty="0">
                          <a:effectLst/>
                          <a:latin typeface="+mn-lt"/>
                          <a:ea typeface="+mn-ea"/>
                          <a:cs typeface="宋体" panose="02010600030101010101" pitchFamily="2" charset="-122"/>
                        </a:rPr>
                        <a:t>802.1p</a:t>
                      </a:r>
                      <a:r>
                        <a:rPr lang="zh-CN" sz="1600" kern="100" dirty="0">
                          <a:effectLst/>
                          <a:latin typeface="+mn-lt"/>
                          <a:ea typeface="+mn-ea"/>
                          <a:cs typeface="宋体" panose="02010600030101010101" pitchFamily="2" charset="-122"/>
                        </a:rPr>
                        <a:t>优先级、链路层协议类型等二层信息</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1067634"/>
                  </a:ext>
                </a:extLst>
              </a:tr>
              <a:tr h="432000">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zh-CN" sz="1600" kern="100" dirty="0">
                          <a:effectLst/>
                          <a:latin typeface="+mn-lt"/>
                          <a:ea typeface="+mn-ea"/>
                          <a:cs typeface="宋体" panose="02010600030101010101" pitchFamily="2" charset="-122"/>
                        </a:rPr>
                        <a:t>用户自定义</a:t>
                      </a:r>
                      <a:r>
                        <a:rPr lang="en-US" sz="1600" kern="100" dirty="0">
                          <a:effectLst/>
                          <a:latin typeface="+mn-lt"/>
                          <a:ea typeface="+mn-ea"/>
                          <a:cs typeface="宋体" panose="02010600030101010101" pitchFamily="2" charset="-122"/>
                        </a:rPr>
                        <a:t>ACL</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ctr">
                        <a:spcAft>
                          <a:spcPts val="0"/>
                        </a:spcAft>
                      </a:pPr>
                      <a:r>
                        <a:rPr lang="en-US" sz="1600" kern="100">
                          <a:effectLst/>
                          <a:latin typeface="+mn-lt"/>
                          <a:ea typeface="+mn-ea"/>
                          <a:cs typeface="宋体" panose="02010600030101010101" pitchFamily="2" charset="-122"/>
                        </a:rPr>
                        <a:t>5000</a:t>
                      </a:r>
                      <a:r>
                        <a:rPr lang="zh-CN" sz="1600" kern="100">
                          <a:effectLst/>
                          <a:latin typeface="+mn-lt"/>
                          <a:ea typeface="+mn-ea"/>
                          <a:cs typeface="宋体" panose="02010600030101010101" pitchFamily="2" charset="-122"/>
                        </a:rPr>
                        <a:t>～</a:t>
                      </a:r>
                      <a:r>
                        <a:rPr lang="en-US" sz="1600" kern="100">
                          <a:effectLst/>
                          <a:latin typeface="+mn-lt"/>
                          <a:ea typeface="+mn-ea"/>
                          <a:cs typeface="宋体" panose="02010600030101010101" pitchFamily="2" charset="-122"/>
                        </a:rPr>
                        <a:t>5999</a:t>
                      </a:r>
                      <a:endParaRPr lang="zh-CN" sz="1600" kern="10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32" rtl="0" eaLnBrk="1" latinLnBrk="0" hangingPunct="1">
                        <a:defRPr sz="1800" kern="1200">
                          <a:solidFill>
                            <a:schemeClr val="tx1"/>
                          </a:solidFill>
                          <a:latin typeface="Huawei Sans"/>
                          <a:ea typeface="方正兰亭黑简体"/>
                        </a:defRPr>
                      </a:lvl1pPr>
                      <a:lvl2pPr marL="457167" algn="l" defTabSz="914332" rtl="0" eaLnBrk="1" latinLnBrk="0" hangingPunct="1">
                        <a:defRPr sz="1800" kern="1200">
                          <a:solidFill>
                            <a:schemeClr val="tx1"/>
                          </a:solidFill>
                          <a:latin typeface="Huawei Sans"/>
                          <a:ea typeface="方正兰亭黑简体"/>
                        </a:defRPr>
                      </a:lvl2pPr>
                      <a:lvl3pPr marL="914332" algn="l" defTabSz="914332" rtl="0" eaLnBrk="1" latinLnBrk="0" hangingPunct="1">
                        <a:defRPr sz="1800" kern="1200">
                          <a:solidFill>
                            <a:schemeClr val="tx1"/>
                          </a:solidFill>
                          <a:latin typeface="Huawei Sans"/>
                          <a:ea typeface="方正兰亭黑简体"/>
                        </a:defRPr>
                      </a:lvl3pPr>
                      <a:lvl4pPr marL="1371498" algn="l" defTabSz="914332" rtl="0" eaLnBrk="1" latinLnBrk="0" hangingPunct="1">
                        <a:defRPr sz="1800" kern="1200">
                          <a:solidFill>
                            <a:schemeClr val="tx1"/>
                          </a:solidFill>
                          <a:latin typeface="Huawei Sans"/>
                          <a:ea typeface="方正兰亭黑简体"/>
                        </a:defRPr>
                      </a:lvl4pPr>
                      <a:lvl5pPr marL="1828664" algn="l" defTabSz="914332" rtl="0" eaLnBrk="1" latinLnBrk="0" hangingPunct="1">
                        <a:defRPr sz="1800" kern="1200">
                          <a:solidFill>
                            <a:schemeClr val="tx1"/>
                          </a:solidFill>
                          <a:latin typeface="Huawei Sans"/>
                          <a:ea typeface="方正兰亭黑简体"/>
                        </a:defRPr>
                      </a:lvl5pPr>
                      <a:lvl6pPr marL="2285830" algn="l" defTabSz="914332" rtl="0" eaLnBrk="1" latinLnBrk="0" hangingPunct="1">
                        <a:defRPr sz="1800" kern="1200">
                          <a:solidFill>
                            <a:schemeClr val="tx1"/>
                          </a:solidFill>
                          <a:latin typeface="Huawei Sans"/>
                          <a:ea typeface="方正兰亭黑简体"/>
                        </a:defRPr>
                      </a:lvl6pPr>
                      <a:lvl7pPr marL="2742994" algn="l" defTabSz="914332" rtl="0" eaLnBrk="1" latinLnBrk="0" hangingPunct="1">
                        <a:defRPr sz="1800" kern="1200">
                          <a:solidFill>
                            <a:schemeClr val="tx1"/>
                          </a:solidFill>
                          <a:latin typeface="Huawei Sans"/>
                          <a:ea typeface="方正兰亭黑简体"/>
                        </a:defRPr>
                      </a:lvl7pPr>
                      <a:lvl8pPr marL="3200160" algn="l" defTabSz="914332" rtl="0" eaLnBrk="1" latinLnBrk="0" hangingPunct="1">
                        <a:defRPr sz="1800" kern="1200">
                          <a:solidFill>
                            <a:schemeClr val="tx1"/>
                          </a:solidFill>
                          <a:latin typeface="Huawei Sans"/>
                          <a:ea typeface="方正兰亭黑简体"/>
                        </a:defRPr>
                      </a:lvl8pPr>
                      <a:lvl9pPr marL="3657327" algn="l" defTabSz="914332" rtl="0" eaLnBrk="1" latinLnBrk="0" hangingPunct="1">
                        <a:defRPr sz="1800" kern="1200">
                          <a:solidFill>
                            <a:schemeClr val="tx1"/>
                          </a:solidFill>
                          <a:latin typeface="Huawei Sans"/>
                          <a:ea typeface="方正兰亭黑简体"/>
                        </a:defRPr>
                      </a:lvl9pPr>
                    </a:lstStyle>
                    <a:p>
                      <a:pPr algn="l">
                        <a:spcAft>
                          <a:spcPts val="0"/>
                        </a:spcAft>
                      </a:pPr>
                      <a:r>
                        <a:rPr lang="zh-CN" sz="1600" kern="100" dirty="0">
                          <a:effectLst/>
                          <a:latin typeface="+mn-lt"/>
                          <a:ea typeface="+mn-ea"/>
                          <a:cs typeface="宋体" panose="02010600030101010101" pitchFamily="2" charset="-122"/>
                        </a:rPr>
                        <a:t>用户自定义报文的偏移位置和偏移量、从报文中提取出相关内容等信息</a:t>
                      </a:r>
                      <a:endParaRPr lang="zh-CN" sz="1600" kern="100" dirty="0">
                        <a:effectLst/>
                        <a:latin typeface="+mn-lt"/>
                        <a:ea typeface="+mn-ea"/>
                        <a:cs typeface="Times New Roman" panose="02020603050405020304" pitchFamily="18" charset="0"/>
                      </a:endParaRPr>
                    </a:p>
                  </a:txBody>
                  <a:tcPr marL="17780" marR="177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6802069"/>
                  </a:ext>
                </a:extLst>
              </a:tr>
            </a:tbl>
          </a:graphicData>
        </a:graphic>
      </p:graphicFrame>
    </p:spTree>
    <p:custDataLst>
      <p:tags r:id="rId1"/>
    </p:custDataLst>
    <p:extLst>
      <p:ext uri="{BB962C8B-B14F-4D97-AF65-F5344CB8AC3E}">
        <p14:creationId xmlns:p14="http://schemas.microsoft.com/office/powerpoint/2010/main" val="3776419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通配符</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11</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28B220B1-AEF8-4A6E-AFA1-17F47B4658C0}"/>
              </a:ext>
            </a:extLst>
          </p:cNvPr>
          <p:cNvSpPr/>
          <p:nvPr/>
        </p:nvSpPr>
        <p:spPr>
          <a:xfrm>
            <a:off x="669925" y="1225560"/>
            <a:ext cx="10783642" cy="1705403"/>
          </a:xfrm>
          <a:prstGeom prst="rect">
            <a:avLst/>
          </a:prstGeom>
        </p:spPr>
        <p:txBody>
          <a:bodyPr wrap="square">
            <a:spAutoFit/>
          </a:bodyPr>
          <a:lstStyle/>
          <a:p>
            <a:pPr indent="457200">
              <a:lnSpc>
                <a:spcPct val="150000"/>
              </a:lnSpc>
            </a:pPr>
            <a:r>
              <a:rPr lang="zh-CN" altLang="en-US" dirty="0">
                <a:latin typeface="+mn-ea"/>
              </a:rPr>
              <a:t>通配符（</a:t>
            </a:r>
            <a:r>
              <a:rPr lang="en-US" altLang="zh-CN" dirty="0">
                <a:latin typeface="+mn-ea"/>
              </a:rPr>
              <a:t>wildcard-mask</a:t>
            </a:r>
            <a:r>
              <a:rPr lang="zh-CN" altLang="en-US" dirty="0">
                <a:latin typeface="+mn-ea"/>
              </a:rPr>
              <a:t>）与</a:t>
            </a:r>
            <a:r>
              <a:rPr lang="en-US" altLang="zh-CN" dirty="0">
                <a:latin typeface="+mn-ea"/>
              </a:rPr>
              <a:t>IP</a:t>
            </a:r>
            <a:r>
              <a:rPr lang="zh-CN" altLang="en-US" dirty="0">
                <a:latin typeface="+mn-ea"/>
              </a:rPr>
              <a:t>地址配合使用时，表示的是一个由若干个</a:t>
            </a:r>
            <a:r>
              <a:rPr lang="en-US" altLang="zh-CN" dirty="0">
                <a:latin typeface="+mn-ea"/>
              </a:rPr>
              <a:t>IP</a:t>
            </a:r>
            <a:r>
              <a:rPr lang="zh-CN" altLang="en-US" dirty="0">
                <a:latin typeface="+mn-ea"/>
              </a:rPr>
              <a:t>地址组成的集合。通配符是一个</a:t>
            </a:r>
            <a:r>
              <a:rPr lang="en-US" altLang="zh-CN" dirty="0">
                <a:latin typeface="+mn-ea"/>
              </a:rPr>
              <a:t>32</a:t>
            </a:r>
            <a:r>
              <a:rPr lang="zh-CN" altLang="en-US" dirty="0">
                <a:latin typeface="+mn-ea"/>
              </a:rPr>
              <a:t>比特长度的数值，用于指示</a:t>
            </a:r>
            <a:r>
              <a:rPr lang="en-US" altLang="zh-CN" dirty="0">
                <a:latin typeface="+mn-ea"/>
              </a:rPr>
              <a:t>IP</a:t>
            </a:r>
            <a:r>
              <a:rPr lang="zh-CN" altLang="en-US" dirty="0">
                <a:latin typeface="+mn-ea"/>
              </a:rPr>
              <a:t>地址中哪些比特位需要严格匹配，哪些比特位无需匹配。通配符通常采用类似网络掩码的点分十进制形式表示，但是含义却与网络掩码完全不同的。</a:t>
            </a:r>
          </a:p>
          <a:p>
            <a:pPr indent="457200">
              <a:lnSpc>
                <a:spcPct val="150000"/>
              </a:lnSpc>
            </a:pPr>
            <a:r>
              <a:rPr lang="zh-CN" altLang="en-US" dirty="0">
                <a:latin typeface="+mn-ea"/>
              </a:rPr>
              <a:t>通配符换算成二进制后，</a:t>
            </a:r>
            <a:r>
              <a:rPr lang="zh-CN" altLang="en-US" b="1" dirty="0">
                <a:solidFill>
                  <a:srgbClr val="FF0000"/>
                </a:solidFill>
                <a:latin typeface="+mn-ea"/>
              </a:rPr>
              <a:t>“</a:t>
            </a:r>
            <a:r>
              <a:rPr lang="en-US" altLang="zh-CN" b="1" dirty="0">
                <a:solidFill>
                  <a:srgbClr val="FF0000"/>
                </a:solidFill>
                <a:latin typeface="+mn-ea"/>
              </a:rPr>
              <a:t>0”</a:t>
            </a:r>
            <a:r>
              <a:rPr lang="zh-CN" altLang="en-US" b="1" dirty="0">
                <a:solidFill>
                  <a:srgbClr val="FF0000"/>
                </a:solidFill>
                <a:latin typeface="+mn-ea"/>
              </a:rPr>
              <a:t>表示匹配，“</a:t>
            </a:r>
            <a:r>
              <a:rPr lang="en-US" altLang="zh-CN" b="1" dirty="0">
                <a:solidFill>
                  <a:srgbClr val="FF0000"/>
                </a:solidFill>
                <a:latin typeface="+mn-ea"/>
              </a:rPr>
              <a:t>1”</a:t>
            </a:r>
            <a:r>
              <a:rPr lang="zh-CN" altLang="en-US" b="1" dirty="0">
                <a:solidFill>
                  <a:srgbClr val="FF0000"/>
                </a:solidFill>
                <a:latin typeface="+mn-ea"/>
              </a:rPr>
              <a:t>表示“不关心”。</a:t>
            </a:r>
          </a:p>
        </p:txBody>
      </p:sp>
      <p:pic>
        <p:nvPicPr>
          <p:cNvPr id="7" name="图片 6">
            <a:extLst>
              <a:ext uri="{FF2B5EF4-FFF2-40B4-BE49-F238E27FC236}">
                <a16:creationId xmlns:a16="http://schemas.microsoft.com/office/drawing/2014/main" id="{A2D06EC7-1D7C-432A-813C-3D8C98B327D4}"/>
              </a:ext>
            </a:extLst>
          </p:cNvPr>
          <p:cNvPicPr/>
          <p:nvPr/>
        </p:nvPicPr>
        <p:blipFill>
          <a:blip r:embed="rId3"/>
          <a:stretch>
            <a:fillRect/>
          </a:stretch>
        </p:blipFill>
        <p:spPr>
          <a:xfrm>
            <a:off x="669925" y="3396780"/>
            <a:ext cx="11068074" cy="2413931"/>
          </a:xfrm>
          <a:prstGeom prst="rect">
            <a:avLst/>
          </a:prstGeom>
          <a:noFill/>
          <a:ln>
            <a:noFill/>
          </a:ln>
        </p:spPr>
      </p:pic>
    </p:spTree>
    <p:custDataLst>
      <p:tags r:id="rId1"/>
    </p:custDataLst>
    <p:extLst>
      <p:ext uri="{BB962C8B-B14F-4D97-AF65-F5344CB8AC3E}">
        <p14:creationId xmlns:p14="http://schemas.microsoft.com/office/powerpoint/2010/main" val="1376500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访问控制列表的配置思路</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12</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991F2080-2B26-4E16-BB56-6D0B717BD9C2}"/>
              </a:ext>
            </a:extLst>
          </p:cNvPr>
          <p:cNvSpPr/>
          <p:nvPr/>
        </p:nvSpPr>
        <p:spPr>
          <a:xfrm>
            <a:off x="669924" y="1217572"/>
            <a:ext cx="6051387" cy="4613442"/>
          </a:xfrm>
          <a:prstGeom prst="rect">
            <a:avLst/>
          </a:prstGeom>
        </p:spPr>
        <p:txBody>
          <a:bodyPr wrap="square">
            <a:spAutoFit/>
          </a:bodyPr>
          <a:lstStyle/>
          <a:p>
            <a:pPr>
              <a:lnSpc>
                <a:spcPct val="150000"/>
              </a:lnSpc>
            </a:pPr>
            <a:r>
              <a:rPr lang="en-US" altLang="zh-CN" b="1" dirty="0"/>
              <a:t>1</a:t>
            </a:r>
            <a:r>
              <a:rPr lang="zh-CN" altLang="en-US" b="1" dirty="0"/>
              <a:t>、基本</a:t>
            </a:r>
            <a:r>
              <a:rPr lang="en-US" altLang="zh-CN" b="1" dirty="0"/>
              <a:t>ACL or </a:t>
            </a:r>
            <a:r>
              <a:rPr lang="zh-CN" altLang="en-US" b="1" dirty="0"/>
              <a:t>高级</a:t>
            </a:r>
            <a:r>
              <a:rPr lang="en-US" altLang="zh-CN" b="1" dirty="0"/>
              <a:t>ACL</a:t>
            </a:r>
          </a:p>
          <a:p>
            <a:pPr indent="457200">
              <a:lnSpc>
                <a:spcPct val="150000"/>
              </a:lnSpc>
            </a:pPr>
            <a:r>
              <a:rPr lang="zh-CN" altLang="en-US" dirty="0"/>
              <a:t>如果只基于数据包源</a:t>
            </a:r>
            <a:r>
              <a:rPr lang="en-US" altLang="zh-CN" dirty="0"/>
              <a:t>IP</a:t>
            </a:r>
            <a:r>
              <a:rPr lang="zh-CN" altLang="en-US" dirty="0"/>
              <a:t>地址进行控制，就是用基本</a:t>
            </a:r>
            <a:r>
              <a:rPr lang="en-US" altLang="zh-CN" dirty="0"/>
              <a:t>ACL</a:t>
            </a:r>
            <a:r>
              <a:rPr lang="zh-CN" altLang="en-US" dirty="0"/>
              <a:t>。如果需要基于数据包的源</a:t>
            </a:r>
            <a:r>
              <a:rPr lang="en-US" altLang="zh-CN" dirty="0"/>
              <a:t>IP</a:t>
            </a:r>
            <a:r>
              <a:rPr lang="zh-CN" altLang="en-US" dirty="0"/>
              <a:t>地址、目标</a:t>
            </a:r>
            <a:r>
              <a:rPr lang="en-US" altLang="zh-CN" dirty="0"/>
              <a:t>IP</a:t>
            </a:r>
            <a:r>
              <a:rPr lang="zh-CN" altLang="en-US" dirty="0"/>
              <a:t>地址、协议、目标端口进行控制，那就需要使用高级</a:t>
            </a:r>
            <a:r>
              <a:rPr lang="en-US" altLang="zh-CN" dirty="0"/>
              <a:t>ACL</a:t>
            </a:r>
            <a:r>
              <a:rPr lang="zh-CN" altLang="en-US" dirty="0"/>
              <a:t>。</a:t>
            </a:r>
            <a:endParaRPr lang="en-US" altLang="zh-CN" dirty="0"/>
          </a:p>
          <a:p>
            <a:pPr>
              <a:lnSpc>
                <a:spcPct val="150000"/>
              </a:lnSpc>
            </a:pPr>
            <a:r>
              <a:rPr lang="en-US" altLang="zh-CN" b="1" dirty="0"/>
              <a:t>2</a:t>
            </a:r>
            <a:r>
              <a:rPr lang="zh-CN" altLang="en-US" b="1" dirty="0"/>
              <a:t>、确定</a:t>
            </a:r>
            <a:r>
              <a:rPr lang="en-US" altLang="zh-CN" b="1" dirty="0"/>
              <a:t>ACL</a:t>
            </a:r>
            <a:r>
              <a:rPr lang="zh-CN" altLang="en-US" b="1" dirty="0"/>
              <a:t>中规则的顺序</a:t>
            </a:r>
            <a:endParaRPr lang="en-US" altLang="zh-CN" b="1" dirty="0"/>
          </a:p>
          <a:p>
            <a:pPr indent="457200">
              <a:lnSpc>
                <a:spcPct val="150000"/>
              </a:lnSpc>
            </a:pPr>
            <a:r>
              <a:rPr lang="zh-CN" altLang="en-US" dirty="0"/>
              <a:t>如果每条规则中的地址范围不重叠，则规则编号顺序无关紧要；如果多条规则中用到的地址有重叠，就要把地址块小的规则放在前面，地址块大的放在后面。</a:t>
            </a:r>
            <a:endParaRPr lang="en-US" altLang="zh-CN" dirty="0"/>
          </a:p>
          <a:p>
            <a:pPr>
              <a:lnSpc>
                <a:spcPct val="150000"/>
              </a:lnSpc>
            </a:pPr>
            <a:r>
              <a:rPr lang="en-US" altLang="zh-CN" b="1" dirty="0"/>
              <a:t>3</a:t>
            </a:r>
            <a:r>
              <a:rPr lang="zh-CN" altLang="en-US" b="1" dirty="0"/>
              <a:t>、确认应用的接口与方向</a:t>
            </a:r>
            <a:endParaRPr lang="en-US" altLang="zh-CN" b="1" dirty="0"/>
          </a:p>
          <a:p>
            <a:pPr indent="457200">
              <a:lnSpc>
                <a:spcPct val="150000"/>
              </a:lnSpc>
            </a:pPr>
            <a:r>
              <a:rPr lang="zh-CN" altLang="en-US" dirty="0"/>
              <a:t>每个接口的出向和入向的每个方向只能绑定一个</a:t>
            </a:r>
            <a:r>
              <a:rPr lang="en-US" altLang="zh-CN" dirty="0"/>
              <a:t>ACL</a:t>
            </a:r>
            <a:r>
              <a:rPr lang="zh-CN" altLang="en-US" dirty="0"/>
              <a:t>，一个</a:t>
            </a:r>
            <a:r>
              <a:rPr lang="en-US" altLang="zh-CN" dirty="0"/>
              <a:t>ACL</a:t>
            </a:r>
            <a:r>
              <a:rPr lang="zh-CN" altLang="en-US" dirty="0"/>
              <a:t>可以绑定到多个接口。</a:t>
            </a:r>
          </a:p>
        </p:txBody>
      </p:sp>
      <p:grpSp>
        <p:nvGrpSpPr>
          <p:cNvPr id="7" name="组合 6">
            <a:extLst>
              <a:ext uri="{FF2B5EF4-FFF2-40B4-BE49-F238E27FC236}">
                <a16:creationId xmlns:a16="http://schemas.microsoft.com/office/drawing/2014/main" id="{B69519BD-E7AE-4107-8836-2913866EE721}"/>
              </a:ext>
            </a:extLst>
          </p:cNvPr>
          <p:cNvGrpSpPr/>
          <p:nvPr/>
        </p:nvGrpSpPr>
        <p:grpSpPr>
          <a:xfrm>
            <a:off x="6693694" y="2500352"/>
            <a:ext cx="5346700" cy="3140076"/>
            <a:chOff x="3375026" y="1838325"/>
            <a:chExt cx="5346700" cy="3140076"/>
          </a:xfrm>
        </p:grpSpPr>
        <p:sp>
          <p:nvSpPr>
            <p:cNvPr id="8" name="任意多边形 5">
              <a:extLst>
                <a:ext uri="{FF2B5EF4-FFF2-40B4-BE49-F238E27FC236}">
                  <a16:creationId xmlns:a16="http://schemas.microsoft.com/office/drawing/2014/main" id="{EB65E56C-D879-4355-9A18-285D3967BE0B}"/>
                </a:ext>
              </a:extLst>
            </p:cNvPr>
            <p:cNvSpPr/>
            <p:nvPr/>
          </p:nvSpPr>
          <p:spPr bwMode="auto">
            <a:xfrm>
              <a:off x="3375026" y="1838325"/>
              <a:ext cx="5346700" cy="3133725"/>
            </a:xfrm>
            <a:custGeom>
              <a:avLst/>
              <a:gdLst>
                <a:gd name="T0" fmla="*/ 168 w 1579"/>
                <a:gd name="T1" fmla="*/ 924 h 924"/>
                <a:gd name="T2" fmla="*/ 99 w 1579"/>
                <a:gd name="T3" fmla="*/ 544 h 924"/>
                <a:gd name="T4" fmla="*/ 511 w 1579"/>
                <a:gd name="T5" fmla="*/ 253 h 924"/>
                <a:gd name="T6" fmla="*/ 1102 w 1579"/>
                <a:gd name="T7" fmla="*/ 15 h 924"/>
                <a:gd name="T8" fmla="*/ 1241 w 1579"/>
                <a:gd name="T9" fmla="*/ 254 h 924"/>
                <a:gd name="T10" fmla="*/ 1458 w 1579"/>
                <a:gd name="T11" fmla="*/ 432 h 924"/>
                <a:gd name="T12" fmla="*/ 1483 w 1579"/>
                <a:gd name="T13" fmla="*/ 923 h 924"/>
                <a:gd name="T14" fmla="*/ 168 w 1579"/>
                <a:gd name="T15" fmla="*/ 924 h 9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9" h="924">
                  <a:moveTo>
                    <a:pt x="168" y="924"/>
                  </a:moveTo>
                  <a:cubicBezTo>
                    <a:pt x="168" y="924"/>
                    <a:pt x="0" y="677"/>
                    <a:pt x="99" y="544"/>
                  </a:cubicBezTo>
                  <a:cubicBezTo>
                    <a:pt x="198" y="410"/>
                    <a:pt x="346" y="386"/>
                    <a:pt x="511" y="253"/>
                  </a:cubicBezTo>
                  <a:cubicBezTo>
                    <a:pt x="675" y="119"/>
                    <a:pt x="925" y="0"/>
                    <a:pt x="1102" y="15"/>
                  </a:cubicBezTo>
                  <a:cubicBezTo>
                    <a:pt x="1278" y="31"/>
                    <a:pt x="1219" y="213"/>
                    <a:pt x="1241" y="254"/>
                  </a:cubicBezTo>
                  <a:cubicBezTo>
                    <a:pt x="1263" y="294"/>
                    <a:pt x="1365" y="342"/>
                    <a:pt x="1458" y="432"/>
                  </a:cubicBezTo>
                  <a:cubicBezTo>
                    <a:pt x="1551" y="522"/>
                    <a:pt x="1579" y="736"/>
                    <a:pt x="1483" y="923"/>
                  </a:cubicBezTo>
                  <a:lnTo>
                    <a:pt x="168" y="924"/>
                  </a:lnTo>
                  <a:close/>
                </a:path>
              </a:pathLst>
            </a:custGeom>
            <a:solidFill>
              <a:srgbClr val="BBA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任意多边形 6">
              <a:extLst>
                <a:ext uri="{FF2B5EF4-FFF2-40B4-BE49-F238E27FC236}">
                  <a16:creationId xmlns:a16="http://schemas.microsoft.com/office/drawing/2014/main" id="{486C0752-D12A-4B3D-8F27-92D07E84FF41}"/>
                </a:ext>
              </a:extLst>
            </p:cNvPr>
            <p:cNvSpPr/>
            <p:nvPr/>
          </p:nvSpPr>
          <p:spPr bwMode="auto">
            <a:xfrm>
              <a:off x="8326438" y="4270375"/>
              <a:ext cx="230188" cy="80963"/>
            </a:xfrm>
            <a:custGeom>
              <a:avLst/>
              <a:gdLst>
                <a:gd name="T0" fmla="*/ 67 w 68"/>
                <a:gd name="T1" fmla="*/ 24 h 24"/>
                <a:gd name="T2" fmla="*/ 1 w 68"/>
                <a:gd name="T3" fmla="*/ 24 h 24"/>
                <a:gd name="T4" fmla="*/ 0 w 68"/>
                <a:gd name="T5" fmla="*/ 23 h 24"/>
                <a:gd name="T6" fmla="*/ 0 w 68"/>
                <a:gd name="T7" fmla="*/ 1 h 24"/>
                <a:gd name="T8" fmla="*/ 1 w 68"/>
                <a:gd name="T9" fmla="*/ 0 h 24"/>
                <a:gd name="T10" fmla="*/ 67 w 68"/>
                <a:gd name="T11" fmla="*/ 0 h 24"/>
                <a:gd name="T12" fmla="*/ 68 w 68"/>
                <a:gd name="T13" fmla="*/ 1 h 24"/>
                <a:gd name="T14" fmla="*/ 68 w 68"/>
                <a:gd name="T15" fmla="*/ 23 h 24"/>
                <a:gd name="T16" fmla="*/ 67 w 68"/>
                <a:gd name="T17" fmla="*/ 24 h 24"/>
                <a:gd name="T18" fmla="*/ 2 w 68"/>
                <a:gd name="T19" fmla="*/ 22 h 24"/>
                <a:gd name="T20" fmla="*/ 66 w 68"/>
                <a:gd name="T21" fmla="*/ 22 h 24"/>
                <a:gd name="T22" fmla="*/ 66 w 68"/>
                <a:gd name="T23" fmla="*/ 2 h 24"/>
                <a:gd name="T24" fmla="*/ 2 w 68"/>
                <a:gd name="T25" fmla="*/ 2 h 24"/>
                <a:gd name="T26" fmla="*/ 2 w 68"/>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4">
                  <a:moveTo>
                    <a:pt x="67" y="24"/>
                  </a:moveTo>
                  <a:cubicBezTo>
                    <a:pt x="1" y="24"/>
                    <a:pt x="1" y="24"/>
                    <a:pt x="1" y="24"/>
                  </a:cubicBezTo>
                  <a:cubicBezTo>
                    <a:pt x="0" y="24"/>
                    <a:pt x="0" y="24"/>
                    <a:pt x="0" y="23"/>
                  </a:cubicBezTo>
                  <a:cubicBezTo>
                    <a:pt x="0" y="1"/>
                    <a:pt x="0" y="1"/>
                    <a:pt x="0" y="1"/>
                  </a:cubicBezTo>
                  <a:cubicBezTo>
                    <a:pt x="0" y="1"/>
                    <a:pt x="0" y="0"/>
                    <a:pt x="1" y="0"/>
                  </a:cubicBezTo>
                  <a:cubicBezTo>
                    <a:pt x="67" y="0"/>
                    <a:pt x="67" y="0"/>
                    <a:pt x="67" y="0"/>
                  </a:cubicBezTo>
                  <a:cubicBezTo>
                    <a:pt x="68" y="0"/>
                    <a:pt x="68" y="1"/>
                    <a:pt x="68" y="1"/>
                  </a:cubicBezTo>
                  <a:cubicBezTo>
                    <a:pt x="68" y="23"/>
                    <a:pt x="68" y="23"/>
                    <a:pt x="68" y="23"/>
                  </a:cubicBezTo>
                  <a:cubicBezTo>
                    <a:pt x="68" y="24"/>
                    <a:pt x="68" y="24"/>
                    <a:pt x="67" y="24"/>
                  </a:cubicBezTo>
                  <a:close/>
                  <a:moveTo>
                    <a:pt x="2" y="22"/>
                  </a:moveTo>
                  <a:cubicBezTo>
                    <a:pt x="66" y="22"/>
                    <a:pt x="66" y="22"/>
                    <a:pt x="66" y="22"/>
                  </a:cubicBezTo>
                  <a:cubicBezTo>
                    <a:pt x="66" y="2"/>
                    <a:pt x="66" y="2"/>
                    <a:pt x="66" y="2"/>
                  </a:cubicBezTo>
                  <a:cubicBezTo>
                    <a:pt x="2" y="2"/>
                    <a:pt x="2" y="2"/>
                    <a:pt x="2" y="2"/>
                  </a:cubicBezTo>
                  <a:lnTo>
                    <a:pt x="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任意多边形 7">
              <a:extLst>
                <a:ext uri="{FF2B5EF4-FFF2-40B4-BE49-F238E27FC236}">
                  <a16:creationId xmlns:a16="http://schemas.microsoft.com/office/drawing/2014/main" id="{6BE2D5B3-B690-4774-8A2B-E7FE26629C42}"/>
                </a:ext>
              </a:extLst>
            </p:cNvPr>
            <p:cNvSpPr/>
            <p:nvPr/>
          </p:nvSpPr>
          <p:spPr bwMode="auto">
            <a:xfrm>
              <a:off x="8193088" y="4137025"/>
              <a:ext cx="231775" cy="82550"/>
            </a:xfrm>
            <a:custGeom>
              <a:avLst/>
              <a:gdLst>
                <a:gd name="T0" fmla="*/ 67 w 68"/>
                <a:gd name="T1" fmla="*/ 24 h 24"/>
                <a:gd name="T2" fmla="*/ 1 w 68"/>
                <a:gd name="T3" fmla="*/ 24 h 24"/>
                <a:gd name="T4" fmla="*/ 0 w 68"/>
                <a:gd name="T5" fmla="*/ 23 h 24"/>
                <a:gd name="T6" fmla="*/ 0 w 68"/>
                <a:gd name="T7" fmla="*/ 1 h 24"/>
                <a:gd name="T8" fmla="*/ 1 w 68"/>
                <a:gd name="T9" fmla="*/ 0 h 24"/>
                <a:gd name="T10" fmla="*/ 67 w 68"/>
                <a:gd name="T11" fmla="*/ 0 h 24"/>
                <a:gd name="T12" fmla="*/ 68 w 68"/>
                <a:gd name="T13" fmla="*/ 1 h 24"/>
                <a:gd name="T14" fmla="*/ 68 w 68"/>
                <a:gd name="T15" fmla="*/ 23 h 24"/>
                <a:gd name="T16" fmla="*/ 67 w 68"/>
                <a:gd name="T17" fmla="*/ 24 h 24"/>
                <a:gd name="T18" fmla="*/ 2 w 68"/>
                <a:gd name="T19" fmla="*/ 22 h 24"/>
                <a:gd name="T20" fmla="*/ 66 w 68"/>
                <a:gd name="T21" fmla="*/ 22 h 24"/>
                <a:gd name="T22" fmla="*/ 66 w 68"/>
                <a:gd name="T23" fmla="*/ 2 h 24"/>
                <a:gd name="T24" fmla="*/ 2 w 68"/>
                <a:gd name="T25" fmla="*/ 2 h 24"/>
                <a:gd name="T26" fmla="*/ 2 w 68"/>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4">
                  <a:moveTo>
                    <a:pt x="67" y="24"/>
                  </a:moveTo>
                  <a:cubicBezTo>
                    <a:pt x="1" y="24"/>
                    <a:pt x="1" y="24"/>
                    <a:pt x="1" y="24"/>
                  </a:cubicBezTo>
                  <a:cubicBezTo>
                    <a:pt x="0" y="24"/>
                    <a:pt x="0" y="24"/>
                    <a:pt x="0" y="23"/>
                  </a:cubicBezTo>
                  <a:cubicBezTo>
                    <a:pt x="0" y="1"/>
                    <a:pt x="0" y="1"/>
                    <a:pt x="0" y="1"/>
                  </a:cubicBezTo>
                  <a:cubicBezTo>
                    <a:pt x="0" y="1"/>
                    <a:pt x="0" y="0"/>
                    <a:pt x="1" y="0"/>
                  </a:cubicBezTo>
                  <a:cubicBezTo>
                    <a:pt x="67" y="0"/>
                    <a:pt x="67" y="0"/>
                    <a:pt x="67" y="0"/>
                  </a:cubicBezTo>
                  <a:cubicBezTo>
                    <a:pt x="68" y="0"/>
                    <a:pt x="68" y="1"/>
                    <a:pt x="68" y="1"/>
                  </a:cubicBezTo>
                  <a:cubicBezTo>
                    <a:pt x="68" y="23"/>
                    <a:pt x="68" y="23"/>
                    <a:pt x="68" y="23"/>
                  </a:cubicBezTo>
                  <a:cubicBezTo>
                    <a:pt x="68" y="24"/>
                    <a:pt x="68" y="24"/>
                    <a:pt x="67" y="24"/>
                  </a:cubicBezTo>
                  <a:close/>
                  <a:moveTo>
                    <a:pt x="2" y="22"/>
                  </a:moveTo>
                  <a:cubicBezTo>
                    <a:pt x="66" y="22"/>
                    <a:pt x="66" y="22"/>
                    <a:pt x="66" y="22"/>
                  </a:cubicBezTo>
                  <a:cubicBezTo>
                    <a:pt x="66" y="2"/>
                    <a:pt x="66" y="2"/>
                    <a:pt x="66" y="2"/>
                  </a:cubicBezTo>
                  <a:cubicBezTo>
                    <a:pt x="2" y="2"/>
                    <a:pt x="2" y="2"/>
                    <a:pt x="2" y="2"/>
                  </a:cubicBezTo>
                  <a:lnTo>
                    <a:pt x="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任意多边形 8">
              <a:extLst>
                <a:ext uri="{FF2B5EF4-FFF2-40B4-BE49-F238E27FC236}">
                  <a16:creationId xmlns:a16="http://schemas.microsoft.com/office/drawing/2014/main" id="{195FD5A1-32CF-4632-95E8-DFE654019D82}"/>
                </a:ext>
              </a:extLst>
            </p:cNvPr>
            <p:cNvSpPr/>
            <p:nvPr/>
          </p:nvSpPr>
          <p:spPr bwMode="auto">
            <a:xfrm>
              <a:off x="6443663" y="4195763"/>
              <a:ext cx="233363" cy="80963"/>
            </a:xfrm>
            <a:custGeom>
              <a:avLst/>
              <a:gdLst>
                <a:gd name="T0" fmla="*/ 68 w 69"/>
                <a:gd name="T1" fmla="*/ 24 h 24"/>
                <a:gd name="T2" fmla="*/ 1 w 69"/>
                <a:gd name="T3" fmla="*/ 24 h 24"/>
                <a:gd name="T4" fmla="*/ 0 w 69"/>
                <a:gd name="T5" fmla="*/ 23 h 24"/>
                <a:gd name="T6" fmla="*/ 0 w 69"/>
                <a:gd name="T7" fmla="*/ 1 h 24"/>
                <a:gd name="T8" fmla="*/ 1 w 69"/>
                <a:gd name="T9" fmla="*/ 0 h 24"/>
                <a:gd name="T10" fmla="*/ 68 w 69"/>
                <a:gd name="T11" fmla="*/ 0 h 24"/>
                <a:gd name="T12" fmla="*/ 69 w 69"/>
                <a:gd name="T13" fmla="*/ 1 h 24"/>
                <a:gd name="T14" fmla="*/ 69 w 69"/>
                <a:gd name="T15" fmla="*/ 23 h 24"/>
                <a:gd name="T16" fmla="*/ 68 w 69"/>
                <a:gd name="T17" fmla="*/ 24 h 24"/>
                <a:gd name="T18" fmla="*/ 2 w 69"/>
                <a:gd name="T19" fmla="*/ 22 h 24"/>
                <a:gd name="T20" fmla="*/ 67 w 69"/>
                <a:gd name="T21" fmla="*/ 22 h 24"/>
                <a:gd name="T22" fmla="*/ 67 w 69"/>
                <a:gd name="T23" fmla="*/ 2 h 24"/>
                <a:gd name="T24" fmla="*/ 2 w 69"/>
                <a:gd name="T25" fmla="*/ 2 h 24"/>
                <a:gd name="T26" fmla="*/ 2 w 69"/>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4">
                  <a:moveTo>
                    <a:pt x="68" y="24"/>
                  </a:moveTo>
                  <a:cubicBezTo>
                    <a:pt x="1" y="24"/>
                    <a:pt x="1" y="24"/>
                    <a:pt x="1" y="24"/>
                  </a:cubicBezTo>
                  <a:cubicBezTo>
                    <a:pt x="0" y="24"/>
                    <a:pt x="0" y="23"/>
                    <a:pt x="0" y="23"/>
                  </a:cubicBezTo>
                  <a:cubicBezTo>
                    <a:pt x="0" y="1"/>
                    <a:pt x="0" y="1"/>
                    <a:pt x="0" y="1"/>
                  </a:cubicBezTo>
                  <a:cubicBezTo>
                    <a:pt x="0" y="0"/>
                    <a:pt x="0" y="0"/>
                    <a:pt x="1" y="0"/>
                  </a:cubicBezTo>
                  <a:cubicBezTo>
                    <a:pt x="68" y="0"/>
                    <a:pt x="68" y="0"/>
                    <a:pt x="68" y="0"/>
                  </a:cubicBezTo>
                  <a:cubicBezTo>
                    <a:pt x="68" y="0"/>
                    <a:pt x="69" y="0"/>
                    <a:pt x="69" y="1"/>
                  </a:cubicBezTo>
                  <a:cubicBezTo>
                    <a:pt x="69" y="23"/>
                    <a:pt x="69" y="23"/>
                    <a:pt x="69" y="23"/>
                  </a:cubicBezTo>
                  <a:cubicBezTo>
                    <a:pt x="69" y="23"/>
                    <a:pt x="68" y="24"/>
                    <a:pt x="68" y="24"/>
                  </a:cubicBezTo>
                  <a:close/>
                  <a:moveTo>
                    <a:pt x="2" y="22"/>
                  </a:moveTo>
                  <a:cubicBezTo>
                    <a:pt x="67" y="22"/>
                    <a:pt x="67" y="22"/>
                    <a:pt x="67" y="22"/>
                  </a:cubicBezTo>
                  <a:cubicBezTo>
                    <a:pt x="67" y="2"/>
                    <a:pt x="67" y="2"/>
                    <a:pt x="67" y="2"/>
                  </a:cubicBezTo>
                  <a:cubicBezTo>
                    <a:pt x="2" y="2"/>
                    <a:pt x="2" y="2"/>
                    <a:pt x="2" y="2"/>
                  </a:cubicBezTo>
                  <a:lnTo>
                    <a:pt x="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任意多边形 9">
              <a:extLst>
                <a:ext uri="{FF2B5EF4-FFF2-40B4-BE49-F238E27FC236}">
                  <a16:creationId xmlns:a16="http://schemas.microsoft.com/office/drawing/2014/main" id="{C39CA3C5-9E24-4498-B2F2-298B0B571BCE}"/>
                </a:ext>
              </a:extLst>
            </p:cNvPr>
            <p:cNvSpPr/>
            <p:nvPr/>
          </p:nvSpPr>
          <p:spPr bwMode="auto">
            <a:xfrm>
              <a:off x="6838951" y="2166938"/>
              <a:ext cx="233363" cy="82550"/>
            </a:xfrm>
            <a:custGeom>
              <a:avLst/>
              <a:gdLst>
                <a:gd name="T0" fmla="*/ 68 w 69"/>
                <a:gd name="T1" fmla="*/ 24 h 24"/>
                <a:gd name="T2" fmla="*/ 1 w 69"/>
                <a:gd name="T3" fmla="*/ 24 h 24"/>
                <a:gd name="T4" fmla="*/ 0 w 69"/>
                <a:gd name="T5" fmla="*/ 23 h 24"/>
                <a:gd name="T6" fmla="*/ 0 w 69"/>
                <a:gd name="T7" fmla="*/ 1 h 24"/>
                <a:gd name="T8" fmla="*/ 1 w 69"/>
                <a:gd name="T9" fmla="*/ 0 h 24"/>
                <a:gd name="T10" fmla="*/ 68 w 69"/>
                <a:gd name="T11" fmla="*/ 0 h 24"/>
                <a:gd name="T12" fmla="*/ 69 w 69"/>
                <a:gd name="T13" fmla="*/ 1 h 24"/>
                <a:gd name="T14" fmla="*/ 69 w 69"/>
                <a:gd name="T15" fmla="*/ 23 h 24"/>
                <a:gd name="T16" fmla="*/ 68 w 69"/>
                <a:gd name="T17" fmla="*/ 24 h 24"/>
                <a:gd name="T18" fmla="*/ 2 w 69"/>
                <a:gd name="T19" fmla="*/ 22 h 24"/>
                <a:gd name="T20" fmla="*/ 67 w 69"/>
                <a:gd name="T21" fmla="*/ 22 h 24"/>
                <a:gd name="T22" fmla="*/ 67 w 69"/>
                <a:gd name="T23" fmla="*/ 2 h 24"/>
                <a:gd name="T24" fmla="*/ 2 w 69"/>
                <a:gd name="T25" fmla="*/ 2 h 24"/>
                <a:gd name="T26" fmla="*/ 2 w 69"/>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4">
                  <a:moveTo>
                    <a:pt x="68" y="24"/>
                  </a:moveTo>
                  <a:cubicBezTo>
                    <a:pt x="1" y="24"/>
                    <a:pt x="1" y="24"/>
                    <a:pt x="1" y="24"/>
                  </a:cubicBezTo>
                  <a:cubicBezTo>
                    <a:pt x="1" y="24"/>
                    <a:pt x="0" y="24"/>
                    <a:pt x="0" y="23"/>
                  </a:cubicBezTo>
                  <a:cubicBezTo>
                    <a:pt x="0" y="1"/>
                    <a:pt x="0" y="1"/>
                    <a:pt x="0" y="1"/>
                  </a:cubicBezTo>
                  <a:cubicBezTo>
                    <a:pt x="0" y="1"/>
                    <a:pt x="1" y="0"/>
                    <a:pt x="1" y="0"/>
                  </a:cubicBezTo>
                  <a:cubicBezTo>
                    <a:pt x="68" y="0"/>
                    <a:pt x="68" y="0"/>
                    <a:pt x="68" y="0"/>
                  </a:cubicBezTo>
                  <a:cubicBezTo>
                    <a:pt x="68" y="0"/>
                    <a:pt x="69" y="1"/>
                    <a:pt x="69" y="1"/>
                  </a:cubicBezTo>
                  <a:cubicBezTo>
                    <a:pt x="69" y="23"/>
                    <a:pt x="69" y="23"/>
                    <a:pt x="69" y="23"/>
                  </a:cubicBezTo>
                  <a:cubicBezTo>
                    <a:pt x="69" y="24"/>
                    <a:pt x="68" y="24"/>
                    <a:pt x="68" y="24"/>
                  </a:cubicBezTo>
                  <a:close/>
                  <a:moveTo>
                    <a:pt x="2" y="22"/>
                  </a:moveTo>
                  <a:cubicBezTo>
                    <a:pt x="67" y="22"/>
                    <a:pt x="67" y="22"/>
                    <a:pt x="67" y="22"/>
                  </a:cubicBezTo>
                  <a:cubicBezTo>
                    <a:pt x="67" y="2"/>
                    <a:pt x="67" y="2"/>
                    <a:pt x="67" y="2"/>
                  </a:cubicBezTo>
                  <a:cubicBezTo>
                    <a:pt x="2" y="2"/>
                    <a:pt x="2" y="2"/>
                    <a:pt x="2" y="2"/>
                  </a:cubicBezTo>
                  <a:lnTo>
                    <a:pt x="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任意多边形 10">
              <a:extLst>
                <a:ext uri="{FF2B5EF4-FFF2-40B4-BE49-F238E27FC236}">
                  <a16:creationId xmlns:a16="http://schemas.microsoft.com/office/drawing/2014/main" id="{A6A4926C-E650-49DE-9581-79C8030D9CCA}"/>
                </a:ext>
              </a:extLst>
            </p:cNvPr>
            <p:cNvSpPr/>
            <p:nvPr/>
          </p:nvSpPr>
          <p:spPr bwMode="auto">
            <a:xfrm>
              <a:off x="4202113" y="3395663"/>
              <a:ext cx="230188" cy="80963"/>
            </a:xfrm>
            <a:custGeom>
              <a:avLst/>
              <a:gdLst>
                <a:gd name="T0" fmla="*/ 67 w 68"/>
                <a:gd name="T1" fmla="*/ 24 h 24"/>
                <a:gd name="T2" fmla="*/ 1 w 68"/>
                <a:gd name="T3" fmla="*/ 24 h 24"/>
                <a:gd name="T4" fmla="*/ 0 w 68"/>
                <a:gd name="T5" fmla="*/ 23 h 24"/>
                <a:gd name="T6" fmla="*/ 0 w 68"/>
                <a:gd name="T7" fmla="*/ 1 h 24"/>
                <a:gd name="T8" fmla="*/ 1 w 68"/>
                <a:gd name="T9" fmla="*/ 0 h 24"/>
                <a:gd name="T10" fmla="*/ 67 w 68"/>
                <a:gd name="T11" fmla="*/ 0 h 24"/>
                <a:gd name="T12" fmla="*/ 68 w 68"/>
                <a:gd name="T13" fmla="*/ 1 h 24"/>
                <a:gd name="T14" fmla="*/ 68 w 68"/>
                <a:gd name="T15" fmla="*/ 23 h 24"/>
                <a:gd name="T16" fmla="*/ 67 w 68"/>
                <a:gd name="T17" fmla="*/ 24 h 24"/>
                <a:gd name="T18" fmla="*/ 2 w 68"/>
                <a:gd name="T19" fmla="*/ 22 h 24"/>
                <a:gd name="T20" fmla="*/ 66 w 68"/>
                <a:gd name="T21" fmla="*/ 22 h 24"/>
                <a:gd name="T22" fmla="*/ 66 w 68"/>
                <a:gd name="T23" fmla="*/ 2 h 24"/>
                <a:gd name="T24" fmla="*/ 2 w 68"/>
                <a:gd name="T25" fmla="*/ 2 h 24"/>
                <a:gd name="T26" fmla="*/ 2 w 68"/>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4">
                  <a:moveTo>
                    <a:pt x="67" y="24"/>
                  </a:moveTo>
                  <a:cubicBezTo>
                    <a:pt x="1" y="24"/>
                    <a:pt x="1" y="24"/>
                    <a:pt x="1" y="24"/>
                  </a:cubicBezTo>
                  <a:cubicBezTo>
                    <a:pt x="0" y="24"/>
                    <a:pt x="0" y="24"/>
                    <a:pt x="0" y="23"/>
                  </a:cubicBezTo>
                  <a:cubicBezTo>
                    <a:pt x="0" y="1"/>
                    <a:pt x="0" y="1"/>
                    <a:pt x="0" y="1"/>
                  </a:cubicBezTo>
                  <a:cubicBezTo>
                    <a:pt x="0" y="0"/>
                    <a:pt x="0" y="0"/>
                    <a:pt x="1" y="0"/>
                  </a:cubicBezTo>
                  <a:cubicBezTo>
                    <a:pt x="67" y="0"/>
                    <a:pt x="67" y="0"/>
                    <a:pt x="67" y="0"/>
                  </a:cubicBezTo>
                  <a:cubicBezTo>
                    <a:pt x="68" y="0"/>
                    <a:pt x="68" y="0"/>
                    <a:pt x="68" y="1"/>
                  </a:cubicBezTo>
                  <a:cubicBezTo>
                    <a:pt x="68" y="23"/>
                    <a:pt x="68" y="23"/>
                    <a:pt x="68" y="23"/>
                  </a:cubicBezTo>
                  <a:cubicBezTo>
                    <a:pt x="68" y="24"/>
                    <a:pt x="68" y="24"/>
                    <a:pt x="67" y="24"/>
                  </a:cubicBezTo>
                  <a:close/>
                  <a:moveTo>
                    <a:pt x="2" y="22"/>
                  </a:moveTo>
                  <a:cubicBezTo>
                    <a:pt x="66" y="22"/>
                    <a:pt x="66" y="22"/>
                    <a:pt x="66" y="22"/>
                  </a:cubicBezTo>
                  <a:cubicBezTo>
                    <a:pt x="66" y="2"/>
                    <a:pt x="66" y="2"/>
                    <a:pt x="66" y="2"/>
                  </a:cubicBezTo>
                  <a:cubicBezTo>
                    <a:pt x="2" y="2"/>
                    <a:pt x="2" y="2"/>
                    <a:pt x="2" y="2"/>
                  </a:cubicBezTo>
                  <a:lnTo>
                    <a:pt x="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任意多边形 11">
              <a:extLst>
                <a:ext uri="{FF2B5EF4-FFF2-40B4-BE49-F238E27FC236}">
                  <a16:creationId xmlns:a16="http://schemas.microsoft.com/office/drawing/2014/main" id="{06B948E2-F3AA-470F-90EA-05A2E5CA0478}"/>
                </a:ext>
              </a:extLst>
            </p:cNvPr>
            <p:cNvSpPr/>
            <p:nvPr/>
          </p:nvSpPr>
          <p:spPr bwMode="auto">
            <a:xfrm>
              <a:off x="4202113" y="3960813"/>
              <a:ext cx="230188" cy="85725"/>
            </a:xfrm>
            <a:custGeom>
              <a:avLst/>
              <a:gdLst>
                <a:gd name="T0" fmla="*/ 67 w 68"/>
                <a:gd name="T1" fmla="*/ 25 h 25"/>
                <a:gd name="T2" fmla="*/ 1 w 68"/>
                <a:gd name="T3" fmla="*/ 25 h 25"/>
                <a:gd name="T4" fmla="*/ 0 w 68"/>
                <a:gd name="T5" fmla="*/ 24 h 25"/>
                <a:gd name="T6" fmla="*/ 0 w 68"/>
                <a:gd name="T7" fmla="*/ 1 h 25"/>
                <a:gd name="T8" fmla="*/ 1 w 68"/>
                <a:gd name="T9" fmla="*/ 0 h 25"/>
                <a:gd name="T10" fmla="*/ 67 w 68"/>
                <a:gd name="T11" fmla="*/ 0 h 25"/>
                <a:gd name="T12" fmla="*/ 68 w 68"/>
                <a:gd name="T13" fmla="*/ 1 h 25"/>
                <a:gd name="T14" fmla="*/ 68 w 68"/>
                <a:gd name="T15" fmla="*/ 24 h 25"/>
                <a:gd name="T16" fmla="*/ 67 w 68"/>
                <a:gd name="T17" fmla="*/ 25 h 25"/>
                <a:gd name="T18" fmla="*/ 2 w 68"/>
                <a:gd name="T19" fmla="*/ 23 h 25"/>
                <a:gd name="T20" fmla="*/ 66 w 68"/>
                <a:gd name="T21" fmla="*/ 23 h 25"/>
                <a:gd name="T22" fmla="*/ 66 w 68"/>
                <a:gd name="T23" fmla="*/ 2 h 25"/>
                <a:gd name="T24" fmla="*/ 2 w 68"/>
                <a:gd name="T25" fmla="*/ 2 h 25"/>
                <a:gd name="T26" fmla="*/ 2 w 68"/>
                <a:gd name="T2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5">
                  <a:moveTo>
                    <a:pt x="67" y="25"/>
                  </a:moveTo>
                  <a:cubicBezTo>
                    <a:pt x="1" y="25"/>
                    <a:pt x="1" y="25"/>
                    <a:pt x="1" y="25"/>
                  </a:cubicBezTo>
                  <a:cubicBezTo>
                    <a:pt x="0" y="25"/>
                    <a:pt x="0" y="24"/>
                    <a:pt x="0" y="24"/>
                  </a:cubicBezTo>
                  <a:cubicBezTo>
                    <a:pt x="0" y="1"/>
                    <a:pt x="0" y="1"/>
                    <a:pt x="0" y="1"/>
                  </a:cubicBezTo>
                  <a:cubicBezTo>
                    <a:pt x="0" y="1"/>
                    <a:pt x="0" y="0"/>
                    <a:pt x="1" y="0"/>
                  </a:cubicBezTo>
                  <a:cubicBezTo>
                    <a:pt x="67" y="0"/>
                    <a:pt x="67" y="0"/>
                    <a:pt x="67" y="0"/>
                  </a:cubicBezTo>
                  <a:cubicBezTo>
                    <a:pt x="68" y="0"/>
                    <a:pt x="68" y="1"/>
                    <a:pt x="68" y="1"/>
                  </a:cubicBezTo>
                  <a:cubicBezTo>
                    <a:pt x="68" y="24"/>
                    <a:pt x="68" y="24"/>
                    <a:pt x="68" y="24"/>
                  </a:cubicBezTo>
                  <a:cubicBezTo>
                    <a:pt x="68" y="24"/>
                    <a:pt x="68" y="25"/>
                    <a:pt x="67" y="25"/>
                  </a:cubicBezTo>
                  <a:close/>
                  <a:moveTo>
                    <a:pt x="2" y="23"/>
                  </a:moveTo>
                  <a:cubicBezTo>
                    <a:pt x="66" y="23"/>
                    <a:pt x="66" y="23"/>
                    <a:pt x="66" y="23"/>
                  </a:cubicBezTo>
                  <a:cubicBezTo>
                    <a:pt x="66" y="2"/>
                    <a:pt x="66" y="2"/>
                    <a:pt x="66" y="2"/>
                  </a:cubicBezTo>
                  <a:cubicBezTo>
                    <a:pt x="2" y="2"/>
                    <a:pt x="2" y="2"/>
                    <a:pt x="2" y="2"/>
                  </a:cubicBezTo>
                  <a:lnTo>
                    <a:pt x="2"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任意多边形 12">
              <a:extLst>
                <a:ext uri="{FF2B5EF4-FFF2-40B4-BE49-F238E27FC236}">
                  <a16:creationId xmlns:a16="http://schemas.microsoft.com/office/drawing/2014/main" id="{EDF8659D-31BF-4CA2-96F9-8B685B3E8CD2}"/>
                </a:ext>
              </a:extLst>
            </p:cNvPr>
            <p:cNvSpPr/>
            <p:nvPr/>
          </p:nvSpPr>
          <p:spPr bwMode="auto">
            <a:xfrm>
              <a:off x="3548063" y="4440238"/>
              <a:ext cx="230188" cy="80963"/>
            </a:xfrm>
            <a:custGeom>
              <a:avLst/>
              <a:gdLst>
                <a:gd name="T0" fmla="*/ 67 w 68"/>
                <a:gd name="T1" fmla="*/ 24 h 24"/>
                <a:gd name="T2" fmla="*/ 1 w 68"/>
                <a:gd name="T3" fmla="*/ 24 h 24"/>
                <a:gd name="T4" fmla="*/ 0 w 68"/>
                <a:gd name="T5" fmla="*/ 23 h 24"/>
                <a:gd name="T6" fmla="*/ 0 w 68"/>
                <a:gd name="T7" fmla="*/ 1 h 24"/>
                <a:gd name="T8" fmla="*/ 1 w 68"/>
                <a:gd name="T9" fmla="*/ 0 h 24"/>
                <a:gd name="T10" fmla="*/ 67 w 68"/>
                <a:gd name="T11" fmla="*/ 0 h 24"/>
                <a:gd name="T12" fmla="*/ 68 w 68"/>
                <a:gd name="T13" fmla="*/ 1 h 24"/>
                <a:gd name="T14" fmla="*/ 68 w 68"/>
                <a:gd name="T15" fmla="*/ 23 h 24"/>
                <a:gd name="T16" fmla="*/ 67 w 68"/>
                <a:gd name="T17" fmla="*/ 24 h 24"/>
                <a:gd name="T18" fmla="*/ 2 w 68"/>
                <a:gd name="T19" fmla="*/ 22 h 24"/>
                <a:gd name="T20" fmla="*/ 66 w 68"/>
                <a:gd name="T21" fmla="*/ 22 h 24"/>
                <a:gd name="T22" fmla="*/ 66 w 68"/>
                <a:gd name="T23" fmla="*/ 2 h 24"/>
                <a:gd name="T24" fmla="*/ 2 w 68"/>
                <a:gd name="T25" fmla="*/ 2 h 24"/>
                <a:gd name="T26" fmla="*/ 2 w 68"/>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4">
                  <a:moveTo>
                    <a:pt x="67" y="24"/>
                  </a:moveTo>
                  <a:cubicBezTo>
                    <a:pt x="1" y="24"/>
                    <a:pt x="1" y="24"/>
                    <a:pt x="1" y="24"/>
                  </a:cubicBezTo>
                  <a:cubicBezTo>
                    <a:pt x="0" y="24"/>
                    <a:pt x="0" y="23"/>
                    <a:pt x="0" y="23"/>
                  </a:cubicBezTo>
                  <a:cubicBezTo>
                    <a:pt x="0" y="1"/>
                    <a:pt x="0" y="1"/>
                    <a:pt x="0" y="1"/>
                  </a:cubicBezTo>
                  <a:cubicBezTo>
                    <a:pt x="0" y="0"/>
                    <a:pt x="0" y="0"/>
                    <a:pt x="1" y="0"/>
                  </a:cubicBezTo>
                  <a:cubicBezTo>
                    <a:pt x="67" y="0"/>
                    <a:pt x="67" y="0"/>
                    <a:pt x="67" y="0"/>
                  </a:cubicBezTo>
                  <a:cubicBezTo>
                    <a:pt x="68" y="0"/>
                    <a:pt x="68" y="0"/>
                    <a:pt x="68" y="1"/>
                  </a:cubicBezTo>
                  <a:cubicBezTo>
                    <a:pt x="68" y="23"/>
                    <a:pt x="68" y="23"/>
                    <a:pt x="68" y="23"/>
                  </a:cubicBezTo>
                  <a:cubicBezTo>
                    <a:pt x="68" y="23"/>
                    <a:pt x="68" y="24"/>
                    <a:pt x="67" y="24"/>
                  </a:cubicBezTo>
                  <a:close/>
                  <a:moveTo>
                    <a:pt x="2" y="22"/>
                  </a:moveTo>
                  <a:cubicBezTo>
                    <a:pt x="66" y="22"/>
                    <a:pt x="66" y="22"/>
                    <a:pt x="66" y="22"/>
                  </a:cubicBezTo>
                  <a:cubicBezTo>
                    <a:pt x="66" y="2"/>
                    <a:pt x="66" y="2"/>
                    <a:pt x="66" y="2"/>
                  </a:cubicBezTo>
                  <a:cubicBezTo>
                    <a:pt x="2" y="2"/>
                    <a:pt x="2" y="2"/>
                    <a:pt x="2" y="2"/>
                  </a:cubicBezTo>
                  <a:lnTo>
                    <a:pt x="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任意多边形 13">
              <a:extLst>
                <a:ext uri="{FF2B5EF4-FFF2-40B4-BE49-F238E27FC236}">
                  <a16:creationId xmlns:a16="http://schemas.microsoft.com/office/drawing/2014/main" id="{7EE83012-AA7A-47A4-889F-AD7ADEF2A2F1}"/>
                </a:ext>
              </a:extLst>
            </p:cNvPr>
            <p:cNvSpPr/>
            <p:nvPr/>
          </p:nvSpPr>
          <p:spPr bwMode="auto">
            <a:xfrm>
              <a:off x="3930651" y="3625850"/>
              <a:ext cx="1103313" cy="1346200"/>
            </a:xfrm>
            <a:custGeom>
              <a:avLst/>
              <a:gdLst>
                <a:gd name="T0" fmla="*/ 84 w 326"/>
                <a:gd name="T1" fmla="*/ 397 h 397"/>
                <a:gd name="T2" fmla="*/ 10 w 326"/>
                <a:gd name="T3" fmla="*/ 200 h 397"/>
                <a:gd name="T4" fmla="*/ 16 w 326"/>
                <a:gd name="T5" fmla="*/ 0 h 397"/>
                <a:gd name="T6" fmla="*/ 144 w 326"/>
                <a:gd name="T7" fmla="*/ 198 h 397"/>
                <a:gd name="T8" fmla="*/ 179 w 326"/>
                <a:gd name="T9" fmla="*/ 322 h 397"/>
                <a:gd name="T10" fmla="*/ 295 w 326"/>
                <a:gd name="T11" fmla="*/ 159 h 397"/>
                <a:gd name="T12" fmla="*/ 262 w 326"/>
                <a:gd name="T13" fmla="*/ 396 h 397"/>
                <a:gd name="T14" fmla="*/ 84 w 326"/>
                <a:gd name="T15" fmla="*/ 397 h 3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397">
                  <a:moveTo>
                    <a:pt x="84" y="397"/>
                  </a:moveTo>
                  <a:cubicBezTo>
                    <a:pt x="84" y="397"/>
                    <a:pt x="19" y="322"/>
                    <a:pt x="10" y="200"/>
                  </a:cubicBezTo>
                  <a:cubicBezTo>
                    <a:pt x="0" y="79"/>
                    <a:pt x="16" y="0"/>
                    <a:pt x="16" y="0"/>
                  </a:cubicBezTo>
                  <a:cubicBezTo>
                    <a:pt x="16" y="0"/>
                    <a:pt x="90" y="57"/>
                    <a:pt x="144" y="198"/>
                  </a:cubicBezTo>
                  <a:cubicBezTo>
                    <a:pt x="144" y="198"/>
                    <a:pt x="171" y="263"/>
                    <a:pt x="179" y="322"/>
                  </a:cubicBezTo>
                  <a:cubicBezTo>
                    <a:pt x="179" y="322"/>
                    <a:pt x="210" y="213"/>
                    <a:pt x="295" y="159"/>
                  </a:cubicBezTo>
                  <a:cubicBezTo>
                    <a:pt x="295" y="159"/>
                    <a:pt x="326" y="280"/>
                    <a:pt x="262" y="396"/>
                  </a:cubicBezTo>
                  <a:lnTo>
                    <a:pt x="84" y="397"/>
                  </a:lnTo>
                  <a:close/>
                </a:path>
              </a:pathLst>
            </a:custGeom>
            <a:solidFill>
              <a:srgbClr val="0EB2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任意多边形 14">
              <a:extLst>
                <a:ext uri="{FF2B5EF4-FFF2-40B4-BE49-F238E27FC236}">
                  <a16:creationId xmlns:a16="http://schemas.microsoft.com/office/drawing/2014/main" id="{16C373E1-E475-4223-AA94-41F28CF92531}"/>
                </a:ext>
              </a:extLst>
            </p:cNvPr>
            <p:cNvSpPr/>
            <p:nvPr/>
          </p:nvSpPr>
          <p:spPr bwMode="auto">
            <a:xfrm>
              <a:off x="3897313" y="3608388"/>
              <a:ext cx="609600" cy="1370013"/>
            </a:xfrm>
            <a:custGeom>
              <a:avLst/>
              <a:gdLst>
                <a:gd name="T0" fmla="*/ 126 w 180"/>
                <a:gd name="T1" fmla="*/ 159 h 404"/>
                <a:gd name="T2" fmla="*/ 125 w 180"/>
                <a:gd name="T3" fmla="*/ 157 h 404"/>
                <a:gd name="T4" fmla="*/ 15 w 180"/>
                <a:gd name="T5" fmla="*/ 1 h 404"/>
                <a:gd name="T6" fmla="*/ 15 w 180"/>
                <a:gd name="T7" fmla="*/ 1 h 404"/>
                <a:gd name="T8" fmla="*/ 14 w 180"/>
                <a:gd name="T9" fmla="*/ 0 h 404"/>
                <a:gd name="T10" fmla="*/ 14 w 180"/>
                <a:gd name="T11" fmla="*/ 0 h 404"/>
                <a:gd name="T12" fmla="*/ 13 w 180"/>
                <a:gd name="T13" fmla="*/ 0 h 404"/>
                <a:gd name="T14" fmla="*/ 13 w 180"/>
                <a:gd name="T15" fmla="*/ 0 h 404"/>
                <a:gd name="T16" fmla="*/ 13 w 180"/>
                <a:gd name="T17" fmla="*/ 0 h 404"/>
                <a:gd name="T18" fmla="*/ 13 w 180"/>
                <a:gd name="T19" fmla="*/ 0 h 404"/>
                <a:gd name="T20" fmla="*/ 12 w 180"/>
                <a:gd name="T21" fmla="*/ 1 h 404"/>
                <a:gd name="T22" fmla="*/ 12 w 180"/>
                <a:gd name="T23" fmla="*/ 1 h 404"/>
                <a:gd name="T24" fmla="*/ 12 w 180"/>
                <a:gd name="T25" fmla="*/ 2 h 404"/>
                <a:gd name="T26" fmla="*/ 12 w 180"/>
                <a:gd name="T27" fmla="*/ 2 h 404"/>
                <a:gd name="T28" fmla="*/ 6 w 180"/>
                <a:gd name="T29" fmla="*/ 196 h 404"/>
                <a:gd name="T30" fmla="*/ 6 w 180"/>
                <a:gd name="T31" fmla="*/ 196 h 404"/>
                <a:gd name="T32" fmla="*/ 6 w 180"/>
                <a:gd name="T33" fmla="*/ 198 h 404"/>
                <a:gd name="T34" fmla="*/ 80 w 180"/>
                <a:gd name="T35" fmla="*/ 403 h 404"/>
                <a:gd name="T36" fmla="*/ 81 w 180"/>
                <a:gd name="T37" fmla="*/ 404 h 404"/>
                <a:gd name="T38" fmla="*/ 82 w 180"/>
                <a:gd name="T39" fmla="*/ 403 h 404"/>
                <a:gd name="T40" fmla="*/ 82 w 180"/>
                <a:gd name="T41" fmla="*/ 400 h 404"/>
                <a:gd name="T42" fmla="*/ 10 w 180"/>
                <a:gd name="T43" fmla="*/ 199 h 404"/>
                <a:gd name="T44" fmla="*/ 84 w 180"/>
                <a:gd name="T45" fmla="*/ 216 h 404"/>
                <a:gd name="T46" fmla="*/ 146 w 180"/>
                <a:gd name="T47" fmla="*/ 402 h 404"/>
                <a:gd name="T48" fmla="*/ 148 w 180"/>
                <a:gd name="T49" fmla="*/ 403 h 404"/>
                <a:gd name="T50" fmla="*/ 149 w 180"/>
                <a:gd name="T51" fmla="*/ 403 h 404"/>
                <a:gd name="T52" fmla="*/ 150 w 180"/>
                <a:gd name="T53" fmla="*/ 400 h 404"/>
                <a:gd name="T54" fmla="*/ 116 w 180"/>
                <a:gd name="T55" fmla="*/ 301 h 404"/>
                <a:gd name="T56" fmla="*/ 143 w 180"/>
                <a:gd name="T57" fmla="*/ 208 h 404"/>
                <a:gd name="T58" fmla="*/ 176 w 180"/>
                <a:gd name="T59" fmla="*/ 327 h 404"/>
                <a:gd name="T60" fmla="*/ 178 w 180"/>
                <a:gd name="T61" fmla="*/ 328 h 404"/>
                <a:gd name="T62" fmla="*/ 180 w 180"/>
                <a:gd name="T63" fmla="*/ 326 h 404"/>
                <a:gd name="T64" fmla="*/ 126 w 180"/>
                <a:gd name="T65" fmla="*/ 159 h 404"/>
                <a:gd name="T66" fmla="*/ 122 w 180"/>
                <a:gd name="T67" fmla="*/ 159 h 404"/>
                <a:gd name="T68" fmla="*/ 98 w 180"/>
                <a:gd name="T69" fmla="*/ 245 h 404"/>
                <a:gd name="T70" fmla="*/ 18 w 180"/>
                <a:gd name="T71" fmla="*/ 9 h 404"/>
                <a:gd name="T72" fmla="*/ 122 w 180"/>
                <a:gd name="T73" fmla="*/ 159 h 404"/>
                <a:gd name="T74" fmla="*/ 10 w 180"/>
                <a:gd name="T75" fmla="*/ 195 h 404"/>
                <a:gd name="T76" fmla="*/ 15 w 180"/>
                <a:gd name="T77" fmla="*/ 11 h 404"/>
                <a:gd name="T78" fmla="*/ 82 w 180"/>
                <a:gd name="T79" fmla="*/ 211 h 404"/>
                <a:gd name="T80" fmla="*/ 10 w 180"/>
                <a:gd name="T81" fmla="*/ 195 h 404"/>
                <a:gd name="T82" fmla="*/ 114 w 180"/>
                <a:gd name="T83" fmla="*/ 294 h 404"/>
                <a:gd name="T84" fmla="*/ 100 w 180"/>
                <a:gd name="T85" fmla="*/ 252 h 404"/>
                <a:gd name="T86" fmla="*/ 124 w 180"/>
                <a:gd name="T87" fmla="*/ 165 h 404"/>
                <a:gd name="T88" fmla="*/ 140 w 180"/>
                <a:gd name="T89" fmla="*/ 202 h 404"/>
                <a:gd name="T90" fmla="*/ 114 w 180"/>
                <a:gd name="T91" fmla="*/ 29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404">
                  <a:moveTo>
                    <a:pt x="126" y="159"/>
                  </a:moveTo>
                  <a:cubicBezTo>
                    <a:pt x="126" y="158"/>
                    <a:pt x="126" y="158"/>
                    <a:pt x="125" y="157"/>
                  </a:cubicBezTo>
                  <a:cubicBezTo>
                    <a:pt x="75" y="51"/>
                    <a:pt x="16" y="1"/>
                    <a:pt x="15" y="1"/>
                  </a:cubicBezTo>
                  <a:cubicBezTo>
                    <a:pt x="15" y="1"/>
                    <a:pt x="15" y="1"/>
                    <a:pt x="15" y="1"/>
                  </a:cubicBezTo>
                  <a:cubicBezTo>
                    <a:pt x="15" y="0"/>
                    <a:pt x="15" y="0"/>
                    <a:pt x="14" y="0"/>
                  </a:cubicBezTo>
                  <a:cubicBezTo>
                    <a:pt x="14" y="0"/>
                    <a:pt x="14" y="0"/>
                    <a:pt x="14" y="0"/>
                  </a:cubicBezTo>
                  <a:cubicBezTo>
                    <a:pt x="14" y="0"/>
                    <a:pt x="14" y="0"/>
                    <a:pt x="13" y="0"/>
                  </a:cubicBezTo>
                  <a:cubicBezTo>
                    <a:pt x="13" y="0"/>
                    <a:pt x="13" y="0"/>
                    <a:pt x="13" y="0"/>
                  </a:cubicBezTo>
                  <a:cubicBezTo>
                    <a:pt x="13" y="0"/>
                    <a:pt x="13" y="0"/>
                    <a:pt x="13" y="0"/>
                  </a:cubicBezTo>
                  <a:cubicBezTo>
                    <a:pt x="13" y="0"/>
                    <a:pt x="13" y="0"/>
                    <a:pt x="13" y="0"/>
                  </a:cubicBezTo>
                  <a:cubicBezTo>
                    <a:pt x="13" y="0"/>
                    <a:pt x="13" y="1"/>
                    <a:pt x="12" y="1"/>
                  </a:cubicBezTo>
                  <a:cubicBezTo>
                    <a:pt x="12" y="1"/>
                    <a:pt x="12" y="1"/>
                    <a:pt x="12" y="1"/>
                  </a:cubicBezTo>
                  <a:cubicBezTo>
                    <a:pt x="12" y="1"/>
                    <a:pt x="12" y="1"/>
                    <a:pt x="12" y="2"/>
                  </a:cubicBezTo>
                  <a:cubicBezTo>
                    <a:pt x="12" y="2"/>
                    <a:pt x="12" y="2"/>
                    <a:pt x="12" y="2"/>
                  </a:cubicBezTo>
                  <a:cubicBezTo>
                    <a:pt x="0" y="78"/>
                    <a:pt x="0" y="142"/>
                    <a:pt x="6" y="196"/>
                  </a:cubicBezTo>
                  <a:cubicBezTo>
                    <a:pt x="6" y="196"/>
                    <a:pt x="6" y="196"/>
                    <a:pt x="6" y="196"/>
                  </a:cubicBezTo>
                  <a:cubicBezTo>
                    <a:pt x="5" y="197"/>
                    <a:pt x="6" y="197"/>
                    <a:pt x="6" y="198"/>
                  </a:cubicBezTo>
                  <a:cubicBezTo>
                    <a:pt x="22" y="337"/>
                    <a:pt x="79" y="402"/>
                    <a:pt x="80" y="403"/>
                  </a:cubicBezTo>
                  <a:cubicBezTo>
                    <a:pt x="80" y="404"/>
                    <a:pt x="80" y="404"/>
                    <a:pt x="81" y="404"/>
                  </a:cubicBezTo>
                  <a:cubicBezTo>
                    <a:pt x="81" y="404"/>
                    <a:pt x="82" y="404"/>
                    <a:pt x="82" y="403"/>
                  </a:cubicBezTo>
                  <a:cubicBezTo>
                    <a:pt x="83" y="403"/>
                    <a:pt x="83" y="401"/>
                    <a:pt x="82" y="400"/>
                  </a:cubicBezTo>
                  <a:cubicBezTo>
                    <a:pt x="82" y="400"/>
                    <a:pt x="26" y="335"/>
                    <a:pt x="10" y="199"/>
                  </a:cubicBezTo>
                  <a:cubicBezTo>
                    <a:pt x="84" y="216"/>
                    <a:pt x="84" y="216"/>
                    <a:pt x="84" y="216"/>
                  </a:cubicBezTo>
                  <a:cubicBezTo>
                    <a:pt x="146" y="402"/>
                    <a:pt x="146" y="402"/>
                    <a:pt x="146" y="402"/>
                  </a:cubicBezTo>
                  <a:cubicBezTo>
                    <a:pt x="146" y="402"/>
                    <a:pt x="147" y="403"/>
                    <a:pt x="148" y="403"/>
                  </a:cubicBezTo>
                  <a:cubicBezTo>
                    <a:pt x="148" y="403"/>
                    <a:pt x="149" y="403"/>
                    <a:pt x="149" y="403"/>
                  </a:cubicBezTo>
                  <a:cubicBezTo>
                    <a:pt x="150" y="403"/>
                    <a:pt x="150" y="401"/>
                    <a:pt x="150" y="400"/>
                  </a:cubicBezTo>
                  <a:cubicBezTo>
                    <a:pt x="116" y="301"/>
                    <a:pt x="116" y="301"/>
                    <a:pt x="116" y="301"/>
                  </a:cubicBezTo>
                  <a:cubicBezTo>
                    <a:pt x="143" y="208"/>
                    <a:pt x="143" y="208"/>
                    <a:pt x="143" y="208"/>
                  </a:cubicBezTo>
                  <a:cubicBezTo>
                    <a:pt x="156" y="243"/>
                    <a:pt x="167" y="283"/>
                    <a:pt x="176" y="327"/>
                  </a:cubicBezTo>
                  <a:cubicBezTo>
                    <a:pt x="176" y="328"/>
                    <a:pt x="177" y="329"/>
                    <a:pt x="178" y="328"/>
                  </a:cubicBezTo>
                  <a:cubicBezTo>
                    <a:pt x="179" y="328"/>
                    <a:pt x="180" y="327"/>
                    <a:pt x="180" y="326"/>
                  </a:cubicBezTo>
                  <a:cubicBezTo>
                    <a:pt x="167" y="260"/>
                    <a:pt x="147" y="204"/>
                    <a:pt x="126" y="159"/>
                  </a:cubicBezTo>
                  <a:close/>
                  <a:moveTo>
                    <a:pt x="122" y="159"/>
                  </a:moveTo>
                  <a:cubicBezTo>
                    <a:pt x="98" y="245"/>
                    <a:pt x="98" y="245"/>
                    <a:pt x="98" y="245"/>
                  </a:cubicBezTo>
                  <a:cubicBezTo>
                    <a:pt x="18" y="9"/>
                    <a:pt x="18" y="9"/>
                    <a:pt x="18" y="9"/>
                  </a:cubicBezTo>
                  <a:cubicBezTo>
                    <a:pt x="34" y="24"/>
                    <a:pt x="81" y="73"/>
                    <a:pt x="122" y="159"/>
                  </a:cubicBezTo>
                  <a:close/>
                  <a:moveTo>
                    <a:pt x="10" y="195"/>
                  </a:moveTo>
                  <a:cubicBezTo>
                    <a:pt x="4" y="144"/>
                    <a:pt x="4" y="82"/>
                    <a:pt x="15" y="11"/>
                  </a:cubicBezTo>
                  <a:cubicBezTo>
                    <a:pt x="82" y="211"/>
                    <a:pt x="82" y="211"/>
                    <a:pt x="82" y="211"/>
                  </a:cubicBezTo>
                  <a:lnTo>
                    <a:pt x="10" y="195"/>
                  </a:lnTo>
                  <a:close/>
                  <a:moveTo>
                    <a:pt x="114" y="294"/>
                  </a:moveTo>
                  <a:cubicBezTo>
                    <a:pt x="100" y="252"/>
                    <a:pt x="100" y="252"/>
                    <a:pt x="100" y="252"/>
                  </a:cubicBezTo>
                  <a:cubicBezTo>
                    <a:pt x="124" y="165"/>
                    <a:pt x="124" y="165"/>
                    <a:pt x="124" y="165"/>
                  </a:cubicBezTo>
                  <a:cubicBezTo>
                    <a:pt x="130" y="177"/>
                    <a:pt x="135" y="189"/>
                    <a:pt x="140" y="202"/>
                  </a:cubicBezTo>
                  <a:lnTo>
                    <a:pt x="114" y="294"/>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任意多边形 15">
              <a:extLst>
                <a:ext uri="{FF2B5EF4-FFF2-40B4-BE49-F238E27FC236}">
                  <a16:creationId xmlns:a16="http://schemas.microsoft.com/office/drawing/2014/main" id="{4314EEA1-BD94-447C-8FDE-9ABE15487119}"/>
                </a:ext>
              </a:extLst>
            </p:cNvPr>
            <p:cNvSpPr/>
            <p:nvPr/>
          </p:nvSpPr>
          <p:spPr bwMode="auto">
            <a:xfrm>
              <a:off x="4448176" y="4154488"/>
              <a:ext cx="501650" cy="823913"/>
            </a:xfrm>
            <a:custGeom>
              <a:avLst/>
              <a:gdLst>
                <a:gd name="T0" fmla="*/ 123 w 148"/>
                <a:gd name="T1" fmla="*/ 183 h 243"/>
                <a:gd name="T2" fmla="*/ 134 w 148"/>
                <a:gd name="T3" fmla="*/ 2 h 243"/>
                <a:gd name="T4" fmla="*/ 134 w 148"/>
                <a:gd name="T5" fmla="*/ 1 h 243"/>
                <a:gd name="T6" fmla="*/ 133 w 148"/>
                <a:gd name="T7" fmla="*/ 1 h 243"/>
                <a:gd name="T8" fmla="*/ 133 w 148"/>
                <a:gd name="T9" fmla="*/ 1 h 243"/>
                <a:gd name="T10" fmla="*/ 133 w 148"/>
                <a:gd name="T11" fmla="*/ 0 h 243"/>
                <a:gd name="T12" fmla="*/ 133 w 148"/>
                <a:gd name="T13" fmla="*/ 0 h 243"/>
                <a:gd name="T14" fmla="*/ 132 w 148"/>
                <a:gd name="T15" fmla="*/ 0 h 243"/>
                <a:gd name="T16" fmla="*/ 132 w 148"/>
                <a:gd name="T17" fmla="*/ 0 h 243"/>
                <a:gd name="T18" fmla="*/ 132 w 148"/>
                <a:gd name="T19" fmla="*/ 0 h 243"/>
                <a:gd name="T20" fmla="*/ 131 w 148"/>
                <a:gd name="T21" fmla="*/ 0 h 243"/>
                <a:gd name="T22" fmla="*/ 131 w 148"/>
                <a:gd name="T23" fmla="*/ 0 h 243"/>
                <a:gd name="T24" fmla="*/ 131 w 148"/>
                <a:gd name="T25" fmla="*/ 0 h 243"/>
                <a:gd name="T26" fmla="*/ 56 w 148"/>
                <a:gd name="T27" fmla="*/ 76 h 243"/>
                <a:gd name="T28" fmla="*/ 55 w 148"/>
                <a:gd name="T29" fmla="*/ 77 h 243"/>
                <a:gd name="T30" fmla="*/ 40 w 148"/>
                <a:gd name="T31" fmla="*/ 103 h 243"/>
                <a:gd name="T32" fmla="*/ 39 w 148"/>
                <a:gd name="T33" fmla="*/ 104 h 243"/>
                <a:gd name="T34" fmla="*/ 0 w 148"/>
                <a:gd name="T35" fmla="*/ 241 h 243"/>
                <a:gd name="T36" fmla="*/ 1 w 148"/>
                <a:gd name="T37" fmla="*/ 243 h 243"/>
                <a:gd name="T38" fmla="*/ 4 w 148"/>
                <a:gd name="T39" fmla="*/ 241 h 243"/>
                <a:gd name="T40" fmla="*/ 41 w 148"/>
                <a:gd name="T41" fmla="*/ 109 h 243"/>
                <a:gd name="T42" fmla="*/ 65 w 148"/>
                <a:gd name="T43" fmla="*/ 161 h 243"/>
                <a:gd name="T44" fmla="*/ 33 w 148"/>
                <a:gd name="T45" fmla="*/ 240 h 243"/>
                <a:gd name="T46" fmla="*/ 34 w 148"/>
                <a:gd name="T47" fmla="*/ 243 h 243"/>
                <a:gd name="T48" fmla="*/ 35 w 148"/>
                <a:gd name="T49" fmla="*/ 243 h 243"/>
                <a:gd name="T50" fmla="*/ 36 w 148"/>
                <a:gd name="T51" fmla="*/ 242 h 243"/>
                <a:gd name="T52" fmla="*/ 55 w 148"/>
                <a:gd name="T53" fmla="*/ 195 h 243"/>
                <a:gd name="T54" fmla="*/ 118 w 148"/>
                <a:gd name="T55" fmla="*/ 186 h 243"/>
                <a:gd name="T56" fmla="*/ 96 w 148"/>
                <a:gd name="T57" fmla="*/ 240 h 243"/>
                <a:gd name="T58" fmla="*/ 96 w 148"/>
                <a:gd name="T59" fmla="*/ 242 h 243"/>
                <a:gd name="T60" fmla="*/ 97 w 148"/>
                <a:gd name="T61" fmla="*/ 243 h 243"/>
                <a:gd name="T62" fmla="*/ 99 w 148"/>
                <a:gd name="T63" fmla="*/ 242 h 243"/>
                <a:gd name="T64" fmla="*/ 123 w 148"/>
                <a:gd name="T65" fmla="*/ 184 h 243"/>
                <a:gd name="T66" fmla="*/ 123 w 148"/>
                <a:gd name="T67" fmla="*/ 183 h 243"/>
                <a:gd name="T68" fmla="*/ 43 w 148"/>
                <a:gd name="T69" fmla="*/ 105 h 243"/>
                <a:gd name="T70" fmla="*/ 57 w 148"/>
                <a:gd name="T71" fmla="*/ 82 h 243"/>
                <a:gd name="T72" fmla="*/ 72 w 148"/>
                <a:gd name="T73" fmla="*/ 115 h 243"/>
                <a:gd name="T74" fmla="*/ 73 w 148"/>
                <a:gd name="T75" fmla="*/ 116 h 243"/>
                <a:gd name="T76" fmla="*/ 74 w 148"/>
                <a:gd name="T77" fmla="*/ 116 h 243"/>
                <a:gd name="T78" fmla="*/ 75 w 148"/>
                <a:gd name="T79" fmla="*/ 113 h 243"/>
                <a:gd name="T80" fmla="*/ 60 w 148"/>
                <a:gd name="T81" fmla="*/ 78 h 243"/>
                <a:gd name="T82" fmla="*/ 127 w 148"/>
                <a:gd name="T83" fmla="*/ 7 h 243"/>
                <a:gd name="T84" fmla="*/ 67 w 148"/>
                <a:gd name="T85" fmla="*/ 156 h 243"/>
                <a:gd name="T86" fmla="*/ 43 w 148"/>
                <a:gd name="T87" fmla="*/ 105 h 243"/>
                <a:gd name="T88" fmla="*/ 57 w 148"/>
                <a:gd name="T89" fmla="*/ 191 h 243"/>
                <a:gd name="T90" fmla="*/ 131 w 148"/>
                <a:gd name="T91" fmla="*/ 9 h 243"/>
                <a:gd name="T92" fmla="*/ 120 w 148"/>
                <a:gd name="T93" fmla="*/ 181 h 243"/>
                <a:gd name="T94" fmla="*/ 57 w 148"/>
                <a:gd name="T95" fmla="*/ 19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243">
                  <a:moveTo>
                    <a:pt x="123" y="183"/>
                  </a:moveTo>
                  <a:cubicBezTo>
                    <a:pt x="137" y="140"/>
                    <a:pt x="148" y="75"/>
                    <a:pt x="134" y="2"/>
                  </a:cubicBezTo>
                  <a:cubicBezTo>
                    <a:pt x="134" y="1"/>
                    <a:pt x="134" y="1"/>
                    <a:pt x="134" y="1"/>
                  </a:cubicBezTo>
                  <a:cubicBezTo>
                    <a:pt x="134" y="1"/>
                    <a:pt x="133" y="1"/>
                    <a:pt x="133" y="1"/>
                  </a:cubicBezTo>
                  <a:cubicBezTo>
                    <a:pt x="133" y="1"/>
                    <a:pt x="133" y="1"/>
                    <a:pt x="133" y="1"/>
                  </a:cubicBezTo>
                  <a:cubicBezTo>
                    <a:pt x="133" y="0"/>
                    <a:pt x="133" y="0"/>
                    <a:pt x="133" y="0"/>
                  </a:cubicBezTo>
                  <a:cubicBezTo>
                    <a:pt x="133" y="0"/>
                    <a:pt x="133" y="0"/>
                    <a:pt x="133" y="0"/>
                  </a:cubicBezTo>
                  <a:cubicBezTo>
                    <a:pt x="132" y="0"/>
                    <a:pt x="132" y="0"/>
                    <a:pt x="132" y="0"/>
                  </a:cubicBezTo>
                  <a:cubicBezTo>
                    <a:pt x="132" y="0"/>
                    <a:pt x="132" y="0"/>
                    <a:pt x="132" y="0"/>
                  </a:cubicBezTo>
                  <a:cubicBezTo>
                    <a:pt x="132" y="0"/>
                    <a:pt x="132" y="0"/>
                    <a:pt x="132" y="0"/>
                  </a:cubicBezTo>
                  <a:cubicBezTo>
                    <a:pt x="132" y="0"/>
                    <a:pt x="132" y="0"/>
                    <a:pt x="131" y="0"/>
                  </a:cubicBezTo>
                  <a:cubicBezTo>
                    <a:pt x="131" y="0"/>
                    <a:pt x="131" y="0"/>
                    <a:pt x="131" y="0"/>
                  </a:cubicBezTo>
                  <a:cubicBezTo>
                    <a:pt x="131" y="0"/>
                    <a:pt x="131" y="0"/>
                    <a:pt x="131" y="0"/>
                  </a:cubicBezTo>
                  <a:cubicBezTo>
                    <a:pt x="130" y="1"/>
                    <a:pt x="92" y="23"/>
                    <a:pt x="56" y="76"/>
                  </a:cubicBezTo>
                  <a:cubicBezTo>
                    <a:pt x="56" y="76"/>
                    <a:pt x="55" y="77"/>
                    <a:pt x="55" y="77"/>
                  </a:cubicBezTo>
                  <a:cubicBezTo>
                    <a:pt x="50" y="85"/>
                    <a:pt x="45" y="94"/>
                    <a:pt x="40" y="103"/>
                  </a:cubicBezTo>
                  <a:cubicBezTo>
                    <a:pt x="39" y="103"/>
                    <a:pt x="39" y="104"/>
                    <a:pt x="39" y="104"/>
                  </a:cubicBezTo>
                  <a:cubicBezTo>
                    <a:pt x="20" y="140"/>
                    <a:pt x="5" y="185"/>
                    <a:pt x="0" y="241"/>
                  </a:cubicBezTo>
                  <a:cubicBezTo>
                    <a:pt x="0" y="242"/>
                    <a:pt x="0" y="243"/>
                    <a:pt x="1" y="243"/>
                  </a:cubicBezTo>
                  <a:cubicBezTo>
                    <a:pt x="3" y="243"/>
                    <a:pt x="4" y="242"/>
                    <a:pt x="4" y="241"/>
                  </a:cubicBezTo>
                  <a:cubicBezTo>
                    <a:pt x="8" y="187"/>
                    <a:pt x="23" y="143"/>
                    <a:pt x="41" y="109"/>
                  </a:cubicBezTo>
                  <a:cubicBezTo>
                    <a:pt x="65" y="161"/>
                    <a:pt x="65" y="161"/>
                    <a:pt x="65" y="161"/>
                  </a:cubicBezTo>
                  <a:cubicBezTo>
                    <a:pt x="33" y="240"/>
                    <a:pt x="33" y="240"/>
                    <a:pt x="33" y="240"/>
                  </a:cubicBezTo>
                  <a:cubicBezTo>
                    <a:pt x="32" y="241"/>
                    <a:pt x="33" y="242"/>
                    <a:pt x="34" y="243"/>
                  </a:cubicBezTo>
                  <a:cubicBezTo>
                    <a:pt x="34" y="243"/>
                    <a:pt x="34" y="243"/>
                    <a:pt x="35" y="243"/>
                  </a:cubicBezTo>
                  <a:cubicBezTo>
                    <a:pt x="35" y="243"/>
                    <a:pt x="36" y="242"/>
                    <a:pt x="36" y="242"/>
                  </a:cubicBezTo>
                  <a:cubicBezTo>
                    <a:pt x="55" y="195"/>
                    <a:pt x="55" y="195"/>
                    <a:pt x="55" y="195"/>
                  </a:cubicBezTo>
                  <a:cubicBezTo>
                    <a:pt x="118" y="186"/>
                    <a:pt x="118" y="186"/>
                    <a:pt x="118" y="186"/>
                  </a:cubicBezTo>
                  <a:cubicBezTo>
                    <a:pt x="108" y="219"/>
                    <a:pt x="96" y="239"/>
                    <a:pt x="96" y="240"/>
                  </a:cubicBezTo>
                  <a:cubicBezTo>
                    <a:pt x="95" y="241"/>
                    <a:pt x="95" y="242"/>
                    <a:pt x="96" y="242"/>
                  </a:cubicBezTo>
                  <a:cubicBezTo>
                    <a:pt x="97" y="243"/>
                    <a:pt x="97" y="243"/>
                    <a:pt x="97" y="243"/>
                  </a:cubicBezTo>
                  <a:cubicBezTo>
                    <a:pt x="98" y="243"/>
                    <a:pt x="99" y="242"/>
                    <a:pt x="99" y="242"/>
                  </a:cubicBezTo>
                  <a:cubicBezTo>
                    <a:pt x="99" y="241"/>
                    <a:pt x="112" y="220"/>
                    <a:pt x="123" y="184"/>
                  </a:cubicBezTo>
                  <a:cubicBezTo>
                    <a:pt x="123" y="184"/>
                    <a:pt x="124" y="183"/>
                    <a:pt x="123" y="183"/>
                  </a:cubicBezTo>
                  <a:close/>
                  <a:moveTo>
                    <a:pt x="43" y="105"/>
                  </a:moveTo>
                  <a:cubicBezTo>
                    <a:pt x="48" y="97"/>
                    <a:pt x="52" y="89"/>
                    <a:pt x="57" y="82"/>
                  </a:cubicBezTo>
                  <a:cubicBezTo>
                    <a:pt x="72" y="115"/>
                    <a:pt x="72" y="115"/>
                    <a:pt x="72" y="115"/>
                  </a:cubicBezTo>
                  <a:cubicBezTo>
                    <a:pt x="72" y="116"/>
                    <a:pt x="73" y="116"/>
                    <a:pt x="73" y="116"/>
                  </a:cubicBezTo>
                  <a:cubicBezTo>
                    <a:pt x="74" y="116"/>
                    <a:pt x="74" y="116"/>
                    <a:pt x="74" y="116"/>
                  </a:cubicBezTo>
                  <a:cubicBezTo>
                    <a:pt x="75" y="115"/>
                    <a:pt x="76" y="114"/>
                    <a:pt x="75" y="113"/>
                  </a:cubicBezTo>
                  <a:cubicBezTo>
                    <a:pt x="60" y="78"/>
                    <a:pt x="60" y="78"/>
                    <a:pt x="60" y="78"/>
                  </a:cubicBezTo>
                  <a:cubicBezTo>
                    <a:pt x="87" y="38"/>
                    <a:pt x="116" y="15"/>
                    <a:pt x="127" y="7"/>
                  </a:cubicBezTo>
                  <a:cubicBezTo>
                    <a:pt x="67" y="156"/>
                    <a:pt x="67" y="156"/>
                    <a:pt x="67" y="156"/>
                  </a:cubicBezTo>
                  <a:lnTo>
                    <a:pt x="43" y="105"/>
                  </a:lnTo>
                  <a:close/>
                  <a:moveTo>
                    <a:pt x="57" y="191"/>
                  </a:moveTo>
                  <a:cubicBezTo>
                    <a:pt x="131" y="9"/>
                    <a:pt x="131" y="9"/>
                    <a:pt x="131" y="9"/>
                  </a:cubicBezTo>
                  <a:cubicBezTo>
                    <a:pt x="143" y="79"/>
                    <a:pt x="133" y="140"/>
                    <a:pt x="120" y="181"/>
                  </a:cubicBezTo>
                  <a:lnTo>
                    <a:pt x="57" y="191"/>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16">
              <a:extLst>
                <a:ext uri="{FF2B5EF4-FFF2-40B4-BE49-F238E27FC236}">
                  <a16:creationId xmlns:a16="http://schemas.microsoft.com/office/drawing/2014/main" id="{3DC02B5B-8F2E-4EBC-95AD-A8DA58E94273}"/>
                </a:ext>
              </a:extLst>
            </p:cNvPr>
            <p:cNvSpPr/>
            <p:nvPr/>
          </p:nvSpPr>
          <p:spPr bwMode="auto">
            <a:xfrm>
              <a:off x="4181476" y="4765675"/>
              <a:ext cx="63500" cy="63500"/>
            </a:xfrm>
            <a:custGeom>
              <a:avLst/>
              <a:gdLst>
                <a:gd name="T0" fmla="*/ 10 w 19"/>
                <a:gd name="T1" fmla="*/ 19 h 19"/>
                <a:gd name="T2" fmla="*/ 0 w 19"/>
                <a:gd name="T3" fmla="*/ 10 h 19"/>
                <a:gd name="T4" fmla="*/ 10 w 19"/>
                <a:gd name="T5" fmla="*/ 0 h 19"/>
                <a:gd name="T6" fmla="*/ 19 w 19"/>
                <a:gd name="T7" fmla="*/ 10 h 19"/>
                <a:gd name="T8" fmla="*/ 10 w 19"/>
                <a:gd name="T9" fmla="*/ 19 h 19"/>
                <a:gd name="T10" fmla="*/ 10 w 19"/>
                <a:gd name="T11" fmla="*/ 2 h 19"/>
                <a:gd name="T12" fmla="*/ 2 w 19"/>
                <a:gd name="T13" fmla="*/ 10 h 19"/>
                <a:gd name="T14" fmla="*/ 10 w 19"/>
                <a:gd name="T15" fmla="*/ 17 h 19"/>
                <a:gd name="T16" fmla="*/ 17 w 19"/>
                <a:gd name="T17" fmla="*/ 10 h 19"/>
                <a:gd name="T18" fmla="*/ 10 w 19"/>
                <a:gd name="T1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19"/>
                  </a:moveTo>
                  <a:cubicBezTo>
                    <a:pt x="4" y="19"/>
                    <a:pt x="0" y="15"/>
                    <a:pt x="0" y="10"/>
                  </a:cubicBezTo>
                  <a:cubicBezTo>
                    <a:pt x="0" y="4"/>
                    <a:pt x="4" y="0"/>
                    <a:pt x="10" y="0"/>
                  </a:cubicBezTo>
                  <a:cubicBezTo>
                    <a:pt x="15" y="0"/>
                    <a:pt x="19" y="4"/>
                    <a:pt x="19" y="10"/>
                  </a:cubicBezTo>
                  <a:cubicBezTo>
                    <a:pt x="19" y="15"/>
                    <a:pt x="15" y="19"/>
                    <a:pt x="10" y="19"/>
                  </a:cubicBezTo>
                  <a:close/>
                  <a:moveTo>
                    <a:pt x="10" y="2"/>
                  </a:moveTo>
                  <a:cubicBezTo>
                    <a:pt x="5" y="2"/>
                    <a:pt x="2" y="5"/>
                    <a:pt x="2" y="10"/>
                  </a:cubicBezTo>
                  <a:cubicBezTo>
                    <a:pt x="2" y="14"/>
                    <a:pt x="5" y="17"/>
                    <a:pt x="10" y="17"/>
                  </a:cubicBezTo>
                  <a:cubicBezTo>
                    <a:pt x="14" y="17"/>
                    <a:pt x="17" y="14"/>
                    <a:pt x="17" y="10"/>
                  </a:cubicBezTo>
                  <a:cubicBezTo>
                    <a:pt x="17" y="5"/>
                    <a:pt x="14" y="2"/>
                    <a:pt x="1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任意多边形 17">
              <a:extLst>
                <a:ext uri="{FF2B5EF4-FFF2-40B4-BE49-F238E27FC236}">
                  <a16:creationId xmlns:a16="http://schemas.microsoft.com/office/drawing/2014/main" id="{6748D18A-E185-49E6-919C-F7282F61E4BC}"/>
                </a:ext>
              </a:extLst>
            </p:cNvPr>
            <p:cNvSpPr/>
            <p:nvPr/>
          </p:nvSpPr>
          <p:spPr bwMode="auto">
            <a:xfrm>
              <a:off x="4800601" y="4595813"/>
              <a:ext cx="38100" cy="33338"/>
            </a:xfrm>
            <a:custGeom>
              <a:avLst/>
              <a:gdLst>
                <a:gd name="T0" fmla="*/ 6 w 11"/>
                <a:gd name="T1" fmla="*/ 10 h 10"/>
                <a:gd name="T2" fmla="*/ 0 w 11"/>
                <a:gd name="T3" fmla="*/ 5 h 10"/>
                <a:gd name="T4" fmla="*/ 6 w 11"/>
                <a:gd name="T5" fmla="*/ 0 h 10"/>
                <a:gd name="T6" fmla="*/ 11 w 11"/>
                <a:gd name="T7" fmla="*/ 5 h 10"/>
                <a:gd name="T8" fmla="*/ 6 w 11"/>
                <a:gd name="T9" fmla="*/ 10 h 10"/>
                <a:gd name="T10" fmla="*/ 6 w 11"/>
                <a:gd name="T11" fmla="*/ 2 h 10"/>
                <a:gd name="T12" fmla="*/ 2 w 11"/>
                <a:gd name="T13" fmla="*/ 5 h 10"/>
                <a:gd name="T14" fmla="*/ 6 w 11"/>
                <a:gd name="T15" fmla="*/ 8 h 10"/>
                <a:gd name="T16" fmla="*/ 9 w 11"/>
                <a:gd name="T17" fmla="*/ 5 h 10"/>
                <a:gd name="T18" fmla="*/ 6 w 11"/>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0">
                  <a:moveTo>
                    <a:pt x="6" y="10"/>
                  </a:moveTo>
                  <a:cubicBezTo>
                    <a:pt x="3" y="10"/>
                    <a:pt x="0" y="8"/>
                    <a:pt x="0" y="5"/>
                  </a:cubicBezTo>
                  <a:cubicBezTo>
                    <a:pt x="0" y="2"/>
                    <a:pt x="3" y="0"/>
                    <a:pt x="6" y="0"/>
                  </a:cubicBezTo>
                  <a:cubicBezTo>
                    <a:pt x="8" y="0"/>
                    <a:pt x="11" y="2"/>
                    <a:pt x="11" y="5"/>
                  </a:cubicBezTo>
                  <a:cubicBezTo>
                    <a:pt x="11" y="8"/>
                    <a:pt x="8" y="10"/>
                    <a:pt x="6" y="10"/>
                  </a:cubicBezTo>
                  <a:close/>
                  <a:moveTo>
                    <a:pt x="6" y="2"/>
                  </a:moveTo>
                  <a:cubicBezTo>
                    <a:pt x="4" y="2"/>
                    <a:pt x="2" y="3"/>
                    <a:pt x="2" y="5"/>
                  </a:cubicBezTo>
                  <a:cubicBezTo>
                    <a:pt x="2" y="7"/>
                    <a:pt x="4" y="8"/>
                    <a:pt x="6" y="8"/>
                  </a:cubicBezTo>
                  <a:cubicBezTo>
                    <a:pt x="7" y="8"/>
                    <a:pt x="9" y="7"/>
                    <a:pt x="9" y="5"/>
                  </a:cubicBezTo>
                  <a:cubicBezTo>
                    <a:pt x="9" y="3"/>
                    <a:pt x="7" y="2"/>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任意多边形 18">
              <a:extLst>
                <a:ext uri="{FF2B5EF4-FFF2-40B4-BE49-F238E27FC236}">
                  <a16:creationId xmlns:a16="http://schemas.microsoft.com/office/drawing/2014/main" id="{C0A6BA42-23E5-4CE7-BA6B-B604B788DF7D}"/>
                </a:ext>
              </a:extLst>
            </p:cNvPr>
            <p:cNvSpPr/>
            <p:nvPr/>
          </p:nvSpPr>
          <p:spPr bwMode="auto">
            <a:xfrm>
              <a:off x="4202113" y="4144963"/>
              <a:ext cx="46038" cy="47625"/>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2 h 14"/>
                <a:gd name="T12" fmla="*/ 2 w 14"/>
                <a:gd name="T13" fmla="*/ 7 h 14"/>
                <a:gd name="T14" fmla="*/ 7 w 14"/>
                <a:gd name="T15" fmla="*/ 12 h 14"/>
                <a:gd name="T16" fmla="*/ 12 w 14"/>
                <a:gd name="T17" fmla="*/ 7 h 14"/>
                <a:gd name="T18" fmla="*/ 7 w 14"/>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2"/>
                  </a:moveTo>
                  <a:cubicBezTo>
                    <a:pt x="4" y="2"/>
                    <a:pt x="2" y="4"/>
                    <a:pt x="2" y="7"/>
                  </a:cubicBezTo>
                  <a:cubicBezTo>
                    <a:pt x="2" y="10"/>
                    <a:pt x="4" y="12"/>
                    <a:pt x="7" y="12"/>
                  </a:cubicBezTo>
                  <a:cubicBezTo>
                    <a:pt x="10" y="12"/>
                    <a:pt x="12" y="10"/>
                    <a:pt x="12" y="7"/>
                  </a:cubicBezTo>
                  <a:cubicBezTo>
                    <a:pt x="12" y="4"/>
                    <a:pt x="10" y="2"/>
                    <a:pt x="7"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a:extLst>
                <a:ext uri="{FF2B5EF4-FFF2-40B4-BE49-F238E27FC236}">
                  <a16:creationId xmlns:a16="http://schemas.microsoft.com/office/drawing/2014/main" id="{E35E3606-198A-4F90-A31D-29E796D2A60B}"/>
                </a:ext>
              </a:extLst>
            </p:cNvPr>
            <p:cNvSpPr/>
            <p:nvPr/>
          </p:nvSpPr>
          <p:spPr bwMode="auto">
            <a:xfrm>
              <a:off x="5203826" y="2441575"/>
              <a:ext cx="1841500" cy="1106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a:extLst>
                <a:ext uri="{FF2B5EF4-FFF2-40B4-BE49-F238E27FC236}">
                  <a16:creationId xmlns:a16="http://schemas.microsoft.com/office/drawing/2014/main" id="{E3B87DAB-30CB-45E8-B282-3AF58C36DA6A}"/>
                </a:ext>
              </a:extLst>
            </p:cNvPr>
            <p:cNvSpPr/>
            <p:nvPr/>
          </p:nvSpPr>
          <p:spPr bwMode="auto">
            <a:xfrm>
              <a:off x="5200651" y="2441575"/>
              <a:ext cx="1844675" cy="119063"/>
            </a:xfrm>
            <a:prstGeom prst="rect">
              <a:avLst/>
            </a:prstGeom>
            <a:solidFill>
              <a:srgbClr val="7C6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矩形 26">
              <a:extLst>
                <a:ext uri="{FF2B5EF4-FFF2-40B4-BE49-F238E27FC236}">
                  <a16:creationId xmlns:a16="http://schemas.microsoft.com/office/drawing/2014/main" id="{01DE5FB4-C646-44E7-9C64-AAA6548FF5D7}"/>
                </a:ext>
              </a:extLst>
            </p:cNvPr>
            <p:cNvSpPr/>
            <p:nvPr/>
          </p:nvSpPr>
          <p:spPr bwMode="auto">
            <a:xfrm>
              <a:off x="5416551" y="2625725"/>
              <a:ext cx="555625" cy="358775"/>
            </a:xfrm>
            <a:prstGeom prst="rect">
              <a:avLst/>
            </a:prstGeom>
            <a:solidFill>
              <a:srgbClr val="F5C5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矩形 27">
              <a:extLst>
                <a:ext uri="{FF2B5EF4-FFF2-40B4-BE49-F238E27FC236}">
                  <a16:creationId xmlns:a16="http://schemas.microsoft.com/office/drawing/2014/main" id="{74EC4ACE-A1E4-4441-B648-9E2030836AA8}"/>
                </a:ext>
              </a:extLst>
            </p:cNvPr>
            <p:cNvSpPr/>
            <p:nvPr/>
          </p:nvSpPr>
          <p:spPr bwMode="auto">
            <a:xfrm>
              <a:off x="5413376" y="3052763"/>
              <a:ext cx="558800" cy="358775"/>
            </a:xfrm>
            <a:prstGeom prst="rect">
              <a:avLst/>
            </a:prstGeom>
            <a:solidFill>
              <a:srgbClr val="F5C5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任意多边形 23">
              <a:extLst>
                <a:ext uri="{FF2B5EF4-FFF2-40B4-BE49-F238E27FC236}">
                  <a16:creationId xmlns:a16="http://schemas.microsoft.com/office/drawing/2014/main" id="{A19B090C-C8DC-48F7-976B-EA85E66DB463}"/>
                </a:ext>
              </a:extLst>
            </p:cNvPr>
            <p:cNvSpPr/>
            <p:nvPr/>
          </p:nvSpPr>
          <p:spPr bwMode="auto">
            <a:xfrm>
              <a:off x="5535613" y="3124200"/>
              <a:ext cx="314325" cy="290513"/>
            </a:xfrm>
            <a:custGeom>
              <a:avLst/>
              <a:gdLst>
                <a:gd name="T0" fmla="*/ 0 w 93"/>
                <a:gd name="T1" fmla="*/ 86 h 86"/>
                <a:gd name="T2" fmla="*/ 7 w 93"/>
                <a:gd name="T3" fmla="*/ 60 h 86"/>
                <a:gd name="T4" fmla="*/ 30 w 93"/>
                <a:gd name="T5" fmla="*/ 51 h 86"/>
                <a:gd name="T6" fmla="*/ 33 w 93"/>
                <a:gd name="T7" fmla="*/ 42 h 86"/>
                <a:gd name="T8" fmla="*/ 26 w 93"/>
                <a:gd name="T9" fmla="*/ 19 h 86"/>
                <a:gd name="T10" fmla="*/ 47 w 93"/>
                <a:gd name="T11" fmla="*/ 2 h 86"/>
                <a:gd name="T12" fmla="*/ 68 w 93"/>
                <a:gd name="T13" fmla="*/ 17 h 86"/>
                <a:gd name="T14" fmla="*/ 61 w 93"/>
                <a:gd name="T15" fmla="*/ 41 h 86"/>
                <a:gd name="T16" fmla="*/ 62 w 93"/>
                <a:gd name="T17" fmla="*/ 52 h 86"/>
                <a:gd name="T18" fmla="*/ 89 w 93"/>
                <a:gd name="T19" fmla="*/ 63 h 86"/>
                <a:gd name="T20" fmla="*/ 93 w 93"/>
                <a:gd name="T21" fmla="*/ 86 h 86"/>
                <a:gd name="T22" fmla="*/ 0 w 93"/>
                <a:gd name="T2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86">
                  <a:moveTo>
                    <a:pt x="0" y="86"/>
                  </a:moveTo>
                  <a:cubicBezTo>
                    <a:pt x="0" y="86"/>
                    <a:pt x="2" y="62"/>
                    <a:pt x="7" y="60"/>
                  </a:cubicBezTo>
                  <a:cubicBezTo>
                    <a:pt x="11" y="57"/>
                    <a:pt x="30" y="51"/>
                    <a:pt x="30" y="51"/>
                  </a:cubicBezTo>
                  <a:cubicBezTo>
                    <a:pt x="33" y="42"/>
                    <a:pt x="33" y="42"/>
                    <a:pt x="33" y="42"/>
                  </a:cubicBezTo>
                  <a:cubicBezTo>
                    <a:pt x="33" y="42"/>
                    <a:pt x="22" y="30"/>
                    <a:pt x="26" y="19"/>
                  </a:cubicBezTo>
                  <a:cubicBezTo>
                    <a:pt x="29" y="8"/>
                    <a:pt x="33" y="0"/>
                    <a:pt x="47" y="2"/>
                  </a:cubicBezTo>
                  <a:cubicBezTo>
                    <a:pt x="60" y="4"/>
                    <a:pt x="68" y="9"/>
                    <a:pt x="68" y="17"/>
                  </a:cubicBezTo>
                  <a:cubicBezTo>
                    <a:pt x="68" y="25"/>
                    <a:pt x="66" y="37"/>
                    <a:pt x="61" y="41"/>
                  </a:cubicBezTo>
                  <a:cubicBezTo>
                    <a:pt x="62" y="52"/>
                    <a:pt x="62" y="52"/>
                    <a:pt x="62" y="52"/>
                  </a:cubicBezTo>
                  <a:cubicBezTo>
                    <a:pt x="62" y="52"/>
                    <a:pt x="87" y="55"/>
                    <a:pt x="89" y="63"/>
                  </a:cubicBezTo>
                  <a:cubicBezTo>
                    <a:pt x="91" y="71"/>
                    <a:pt x="93" y="86"/>
                    <a:pt x="93" y="86"/>
                  </a:cubicBezTo>
                  <a:lnTo>
                    <a:pt x="0"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任意多边形 24">
              <a:extLst>
                <a:ext uri="{FF2B5EF4-FFF2-40B4-BE49-F238E27FC236}">
                  <a16:creationId xmlns:a16="http://schemas.microsoft.com/office/drawing/2014/main" id="{DE2A167D-6EC1-445A-A6C4-3485A4BBC034}"/>
                </a:ext>
              </a:extLst>
            </p:cNvPr>
            <p:cNvSpPr/>
            <p:nvPr/>
          </p:nvSpPr>
          <p:spPr bwMode="auto">
            <a:xfrm>
              <a:off x="5535613" y="2692400"/>
              <a:ext cx="314325" cy="295275"/>
            </a:xfrm>
            <a:custGeom>
              <a:avLst/>
              <a:gdLst>
                <a:gd name="T0" fmla="*/ 0 w 93"/>
                <a:gd name="T1" fmla="*/ 86 h 87"/>
                <a:gd name="T2" fmla="*/ 7 w 93"/>
                <a:gd name="T3" fmla="*/ 60 h 87"/>
                <a:gd name="T4" fmla="*/ 30 w 93"/>
                <a:gd name="T5" fmla="*/ 51 h 87"/>
                <a:gd name="T6" fmla="*/ 33 w 93"/>
                <a:gd name="T7" fmla="*/ 42 h 87"/>
                <a:gd name="T8" fmla="*/ 26 w 93"/>
                <a:gd name="T9" fmla="*/ 19 h 87"/>
                <a:gd name="T10" fmla="*/ 47 w 93"/>
                <a:gd name="T11" fmla="*/ 2 h 87"/>
                <a:gd name="T12" fmla="*/ 68 w 93"/>
                <a:gd name="T13" fmla="*/ 18 h 87"/>
                <a:gd name="T14" fmla="*/ 61 w 93"/>
                <a:gd name="T15" fmla="*/ 42 h 87"/>
                <a:gd name="T16" fmla="*/ 62 w 93"/>
                <a:gd name="T17" fmla="*/ 52 h 87"/>
                <a:gd name="T18" fmla="*/ 89 w 93"/>
                <a:gd name="T19" fmla="*/ 63 h 87"/>
                <a:gd name="T20" fmla="*/ 93 w 93"/>
                <a:gd name="T21" fmla="*/ 87 h 87"/>
                <a:gd name="T22" fmla="*/ 0 w 93"/>
                <a:gd name="T23"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87">
                  <a:moveTo>
                    <a:pt x="0" y="86"/>
                  </a:moveTo>
                  <a:cubicBezTo>
                    <a:pt x="0" y="86"/>
                    <a:pt x="2" y="63"/>
                    <a:pt x="7" y="60"/>
                  </a:cubicBezTo>
                  <a:cubicBezTo>
                    <a:pt x="11" y="57"/>
                    <a:pt x="30" y="51"/>
                    <a:pt x="30" y="51"/>
                  </a:cubicBezTo>
                  <a:cubicBezTo>
                    <a:pt x="33" y="42"/>
                    <a:pt x="33" y="42"/>
                    <a:pt x="33" y="42"/>
                  </a:cubicBezTo>
                  <a:cubicBezTo>
                    <a:pt x="33" y="42"/>
                    <a:pt x="22" y="31"/>
                    <a:pt x="26" y="19"/>
                  </a:cubicBezTo>
                  <a:cubicBezTo>
                    <a:pt x="29" y="8"/>
                    <a:pt x="33" y="0"/>
                    <a:pt x="47" y="2"/>
                  </a:cubicBezTo>
                  <a:cubicBezTo>
                    <a:pt x="60" y="5"/>
                    <a:pt x="68" y="9"/>
                    <a:pt x="68" y="18"/>
                  </a:cubicBezTo>
                  <a:cubicBezTo>
                    <a:pt x="68" y="26"/>
                    <a:pt x="66" y="37"/>
                    <a:pt x="61" y="42"/>
                  </a:cubicBezTo>
                  <a:cubicBezTo>
                    <a:pt x="62" y="52"/>
                    <a:pt x="62" y="52"/>
                    <a:pt x="62" y="52"/>
                  </a:cubicBezTo>
                  <a:cubicBezTo>
                    <a:pt x="62" y="52"/>
                    <a:pt x="87" y="55"/>
                    <a:pt x="89" y="63"/>
                  </a:cubicBezTo>
                  <a:cubicBezTo>
                    <a:pt x="91" y="71"/>
                    <a:pt x="93" y="87"/>
                    <a:pt x="93" y="87"/>
                  </a:cubicBezTo>
                  <a:lnTo>
                    <a:pt x="0"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任意多边形 25">
              <a:extLst>
                <a:ext uri="{FF2B5EF4-FFF2-40B4-BE49-F238E27FC236}">
                  <a16:creationId xmlns:a16="http://schemas.microsoft.com/office/drawing/2014/main" id="{0ED64797-D662-4A8F-9FB3-28868D1CFF4F}"/>
                </a:ext>
              </a:extLst>
            </p:cNvPr>
            <p:cNvSpPr/>
            <p:nvPr/>
          </p:nvSpPr>
          <p:spPr bwMode="auto">
            <a:xfrm>
              <a:off x="6808788" y="2438400"/>
              <a:ext cx="53975" cy="50800"/>
            </a:xfrm>
            <a:custGeom>
              <a:avLst/>
              <a:gdLst>
                <a:gd name="T0" fmla="*/ 15 w 16"/>
                <a:gd name="T1" fmla="*/ 15 h 15"/>
                <a:gd name="T2" fmla="*/ 1 w 16"/>
                <a:gd name="T3" fmla="*/ 15 h 15"/>
                <a:gd name="T4" fmla="*/ 0 w 16"/>
                <a:gd name="T5" fmla="*/ 14 h 15"/>
                <a:gd name="T6" fmla="*/ 0 w 16"/>
                <a:gd name="T7" fmla="*/ 1 h 15"/>
                <a:gd name="T8" fmla="*/ 1 w 16"/>
                <a:gd name="T9" fmla="*/ 0 h 15"/>
                <a:gd name="T10" fmla="*/ 15 w 16"/>
                <a:gd name="T11" fmla="*/ 0 h 15"/>
                <a:gd name="T12" fmla="*/ 16 w 16"/>
                <a:gd name="T13" fmla="*/ 1 h 15"/>
                <a:gd name="T14" fmla="*/ 16 w 16"/>
                <a:gd name="T15" fmla="*/ 14 h 15"/>
                <a:gd name="T16" fmla="*/ 15 w 16"/>
                <a:gd name="T17" fmla="*/ 15 h 15"/>
                <a:gd name="T18" fmla="*/ 2 w 16"/>
                <a:gd name="T19" fmla="*/ 13 h 15"/>
                <a:gd name="T20" fmla="*/ 14 w 16"/>
                <a:gd name="T21" fmla="*/ 13 h 15"/>
                <a:gd name="T22" fmla="*/ 14 w 16"/>
                <a:gd name="T23" fmla="*/ 2 h 15"/>
                <a:gd name="T24" fmla="*/ 2 w 16"/>
                <a:gd name="T25" fmla="*/ 2 h 15"/>
                <a:gd name="T26" fmla="*/ 2 w 16"/>
                <a:gd name="T2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5">
                  <a:moveTo>
                    <a:pt x="15" y="15"/>
                  </a:moveTo>
                  <a:cubicBezTo>
                    <a:pt x="1" y="15"/>
                    <a:pt x="1" y="15"/>
                    <a:pt x="1" y="15"/>
                  </a:cubicBezTo>
                  <a:cubicBezTo>
                    <a:pt x="1" y="15"/>
                    <a:pt x="0" y="15"/>
                    <a:pt x="0" y="14"/>
                  </a:cubicBezTo>
                  <a:cubicBezTo>
                    <a:pt x="0" y="1"/>
                    <a:pt x="0" y="1"/>
                    <a:pt x="0" y="1"/>
                  </a:cubicBezTo>
                  <a:cubicBezTo>
                    <a:pt x="0" y="0"/>
                    <a:pt x="1" y="0"/>
                    <a:pt x="1" y="0"/>
                  </a:cubicBezTo>
                  <a:cubicBezTo>
                    <a:pt x="15" y="0"/>
                    <a:pt x="15" y="0"/>
                    <a:pt x="15" y="0"/>
                  </a:cubicBezTo>
                  <a:cubicBezTo>
                    <a:pt x="15" y="0"/>
                    <a:pt x="16" y="0"/>
                    <a:pt x="16" y="1"/>
                  </a:cubicBezTo>
                  <a:cubicBezTo>
                    <a:pt x="16" y="14"/>
                    <a:pt x="16" y="14"/>
                    <a:pt x="16" y="14"/>
                  </a:cubicBezTo>
                  <a:cubicBezTo>
                    <a:pt x="16" y="15"/>
                    <a:pt x="15" y="15"/>
                    <a:pt x="15" y="15"/>
                  </a:cubicBezTo>
                  <a:close/>
                  <a:moveTo>
                    <a:pt x="2" y="13"/>
                  </a:moveTo>
                  <a:cubicBezTo>
                    <a:pt x="14" y="13"/>
                    <a:pt x="14" y="13"/>
                    <a:pt x="14" y="13"/>
                  </a:cubicBezTo>
                  <a:cubicBezTo>
                    <a:pt x="14" y="2"/>
                    <a:pt x="14" y="2"/>
                    <a:pt x="14" y="2"/>
                  </a:cubicBezTo>
                  <a:cubicBezTo>
                    <a:pt x="2" y="2"/>
                    <a:pt x="2" y="2"/>
                    <a:pt x="2" y="2"/>
                  </a:cubicBez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任意多边形 26">
              <a:extLst>
                <a:ext uri="{FF2B5EF4-FFF2-40B4-BE49-F238E27FC236}">
                  <a16:creationId xmlns:a16="http://schemas.microsoft.com/office/drawing/2014/main" id="{C1AF5432-CF3F-4B7D-B548-7F9E608F61DF}"/>
                </a:ext>
              </a:extLst>
            </p:cNvPr>
            <p:cNvSpPr/>
            <p:nvPr/>
          </p:nvSpPr>
          <p:spPr bwMode="auto">
            <a:xfrm>
              <a:off x="6900863" y="2438400"/>
              <a:ext cx="53975" cy="50800"/>
            </a:xfrm>
            <a:custGeom>
              <a:avLst/>
              <a:gdLst>
                <a:gd name="T0" fmla="*/ 10 w 16"/>
                <a:gd name="T1" fmla="*/ 8 h 15"/>
                <a:gd name="T2" fmla="*/ 16 w 16"/>
                <a:gd name="T3" fmla="*/ 2 h 15"/>
                <a:gd name="T4" fmla="*/ 16 w 16"/>
                <a:gd name="T5" fmla="*/ 0 h 15"/>
                <a:gd name="T6" fmla="*/ 14 w 16"/>
                <a:gd name="T7" fmla="*/ 0 h 15"/>
                <a:gd name="T8" fmla="*/ 8 w 16"/>
                <a:gd name="T9" fmla="*/ 6 h 15"/>
                <a:gd name="T10" fmla="*/ 2 w 16"/>
                <a:gd name="T11" fmla="*/ 0 h 15"/>
                <a:gd name="T12" fmla="*/ 1 w 16"/>
                <a:gd name="T13" fmla="*/ 0 h 15"/>
                <a:gd name="T14" fmla="*/ 1 w 16"/>
                <a:gd name="T15" fmla="*/ 2 h 15"/>
                <a:gd name="T16" fmla="*/ 7 w 16"/>
                <a:gd name="T17" fmla="*/ 8 h 15"/>
                <a:gd name="T18" fmla="*/ 1 w 16"/>
                <a:gd name="T19" fmla="*/ 14 h 15"/>
                <a:gd name="T20" fmla="*/ 1 w 16"/>
                <a:gd name="T21" fmla="*/ 15 h 15"/>
                <a:gd name="T22" fmla="*/ 2 w 16"/>
                <a:gd name="T23" fmla="*/ 15 h 15"/>
                <a:gd name="T24" fmla="*/ 2 w 16"/>
                <a:gd name="T25" fmla="*/ 15 h 15"/>
                <a:gd name="T26" fmla="*/ 8 w 16"/>
                <a:gd name="T27" fmla="*/ 9 h 15"/>
                <a:gd name="T28" fmla="*/ 14 w 16"/>
                <a:gd name="T29" fmla="*/ 15 h 15"/>
                <a:gd name="T30" fmla="*/ 15 w 16"/>
                <a:gd name="T31" fmla="*/ 15 h 15"/>
                <a:gd name="T32" fmla="*/ 16 w 16"/>
                <a:gd name="T33" fmla="*/ 15 h 15"/>
                <a:gd name="T34" fmla="*/ 16 w 16"/>
                <a:gd name="T35" fmla="*/ 14 h 15"/>
                <a:gd name="T36" fmla="*/ 10 w 16"/>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15">
                  <a:moveTo>
                    <a:pt x="10" y="8"/>
                  </a:moveTo>
                  <a:cubicBezTo>
                    <a:pt x="16" y="2"/>
                    <a:pt x="16" y="2"/>
                    <a:pt x="16" y="2"/>
                  </a:cubicBezTo>
                  <a:cubicBezTo>
                    <a:pt x="16" y="1"/>
                    <a:pt x="16" y="1"/>
                    <a:pt x="16" y="0"/>
                  </a:cubicBezTo>
                  <a:cubicBezTo>
                    <a:pt x="15" y="0"/>
                    <a:pt x="15" y="0"/>
                    <a:pt x="14" y="0"/>
                  </a:cubicBezTo>
                  <a:cubicBezTo>
                    <a:pt x="8" y="6"/>
                    <a:pt x="8" y="6"/>
                    <a:pt x="8" y="6"/>
                  </a:cubicBezTo>
                  <a:cubicBezTo>
                    <a:pt x="2" y="0"/>
                    <a:pt x="2" y="0"/>
                    <a:pt x="2" y="0"/>
                  </a:cubicBezTo>
                  <a:cubicBezTo>
                    <a:pt x="2" y="0"/>
                    <a:pt x="1" y="0"/>
                    <a:pt x="1" y="0"/>
                  </a:cubicBezTo>
                  <a:cubicBezTo>
                    <a:pt x="0" y="1"/>
                    <a:pt x="0" y="1"/>
                    <a:pt x="1" y="2"/>
                  </a:cubicBezTo>
                  <a:cubicBezTo>
                    <a:pt x="7" y="8"/>
                    <a:pt x="7" y="8"/>
                    <a:pt x="7" y="8"/>
                  </a:cubicBezTo>
                  <a:cubicBezTo>
                    <a:pt x="1" y="14"/>
                    <a:pt x="1" y="14"/>
                    <a:pt x="1" y="14"/>
                  </a:cubicBezTo>
                  <a:cubicBezTo>
                    <a:pt x="0" y="14"/>
                    <a:pt x="0" y="15"/>
                    <a:pt x="1" y="15"/>
                  </a:cubicBezTo>
                  <a:cubicBezTo>
                    <a:pt x="1" y="15"/>
                    <a:pt x="1" y="15"/>
                    <a:pt x="2" y="15"/>
                  </a:cubicBezTo>
                  <a:cubicBezTo>
                    <a:pt x="2" y="15"/>
                    <a:pt x="2" y="15"/>
                    <a:pt x="2" y="15"/>
                  </a:cubicBezTo>
                  <a:cubicBezTo>
                    <a:pt x="8" y="9"/>
                    <a:pt x="8" y="9"/>
                    <a:pt x="8" y="9"/>
                  </a:cubicBezTo>
                  <a:cubicBezTo>
                    <a:pt x="14" y="15"/>
                    <a:pt x="14" y="15"/>
                    <a:pt x="14" y="15"/>
                  </a:cubicBezTo>
                  <a:cubicBezTo>
                    <a:pt x="15" y="15"/>
                    <a:pt x="15" y="15"/>
                    <a:pt x="15" y="15"/>
                  </a:cubicBezTo>
                  <a:cubicBezTo>
                    <a:pt x="15" y="15"/>
                    <a:pt x="16" y="15"/>
                    <a:pt x="16" y="15"/>
                  </a:cubicBezTo>
                  <a:cubicBezTo>
                    <a:pt x="16" y="15"/>
                    <a:pt x="16" y="14"/>
                    <a:pt x="16" y="14"/>
                  </a:cubicBezTo>
                  <a:lnTo>
                    <a:pt x="1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任意多边形 27">
              <a:extLst>
                <a:ext uri="{FF2B5EF4-FFF2-40B4-BE49-F238E27FC236}">
                  <a16:creationId xmlns:a16="http://schemas.microsoft.com/office/drawing/2014/main" id="{C228EEAF-38AE-4736-B5FE-756F13219E08}"/>
                </a:ext>
              </a:extLst>
            </p:cNvPr>
            <p:cNvSpPr/>
            <p:nvPr/>
          </p:nvSpPr>
          <p:spPr bwMode="auto">
            <a:xfrm>
              <a:off x="6716713" y="2482850"/>
              <a:ext cx="50800" cy="6350"/>
            </a:xfrm>
            <a:custGeom>
              <a:avLst/>
              <a:gdLst>
                <a:gd name="T0" fmla="*/ 14 w 15"/>
                <a:gd name="T1" fmla="*/ 2 h 2"/>
                <a:gd name="T2" fmla="*/ 1 w 15"/>
                <a:gd name="T3" fmla="*/ 2 h 2"/>
                <a:gd name="T4" fmla="*/ 0 w 15"/>
                <a:gd name="T5" fmla="*/ 1 h 2"/>
                <a:gd name="T6" fmla="*/ 1 w 15"/>
                <a:gd name="T7" fmla="*/ 0 h 2"/>
                <a:gd name="T8" fmla="*/ 14 w 15"/>
                <a:gd name="T9" fmla="*/ 0 h 2"/>
                <a:gd name="T10" fmla="*/ 15 w 15"/>
                <a:gd name="T11" fmla="*/ 1 h 2"/>
                <a:gd name="T12" fmla="*/ 14 w 1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4" y="2"/>
                  </a:moveTo>
                  <a:cubicBezTo>
                    <a:pt x="1" y="2"/>
                    <a:pt x="1" y="2"/>
                    <a:pt x="1" y="2"/>
                  </a:cubicBezTo>
                  <a:cubicBezTo>
                    <a:pt x="0" y="2"/>
                    <a:pt x="0" y="2"/>
                    <a:pt x="0" y="1"/>
                  </a:cubicBezTo>
                  <a:cubicBezTo>
                    <a:pt x="0" y="1"/>
                    <a:pt x="0" y="0"/>
                    <a:pt x="1" y="0"/>
                  </a:cubicBezTo>
                  <a:cubicBezTo>
                    <a:pt x="14" y="0"/>
                    <a:pt x="14" y="0"/>
                    <a:pt x="14" y="0"/>
                  </a:cubicBezTo>
                  <a:cubicBezTo>
                    <a:pt x="15" y="0"/>
                    <a:pt x="15" y="1"/>
                    <a:pt x="15" y="1"/>
                  </a:cubicBezTo>
                  <a:cubicBezTo>
                    <a:pt x="15" y="2"/>
                    <a:pt x="15" y="2"/>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任意多边形 28">
              <a:extLst>
                <a:ext uri="{FF2B5EF4-FFF2-40B4-BE49-F238E27FC236}">
                  <a16:creationId xmlns:a16="http://schemas.microsoft.com/office/drawing/2014/main" id="{6356DCCD-3546-478F-ADD1-F25C5282AF42}"/>
                </a:ext>
              </a:extLst>
            </p:cNvPr>
            <p:cNvSpPr/>
            <p:nvPr/>
          </p:nvSpPr>
          <p:spPr bwMode="auto">
            <a:xfrm>
              <a:off x="5153026" y="2401888"/>
              <a:ext cx="1855788" cy="1119188"/>
            </a:xfrm>
            <a:custGeom>
              <a:avLst/>
              <a:gdLst>
                <a:gd name="T0" fmla="*/ 546 w 548"/>
                <a:gd name="T1" fmla="*/ 0 h 330"/>
                <a:gd name="T2" fmla="*/ 2 w 548"/>
                <a:gd name="T3" fmla="*/ 0 h 330"/>
                <a:gd name="T4" fmla="*/ 0 w 548"/>
                <a:gd name="T5" fmla="*/ 2 h 330"/>
                <a:gd name="T6" fmla="*/ 0 w 548"/>
                <a:gd name="T7" fmla="*/ 328 h 330"/>
                <a:gd name="T8" fmla="*/ 2 w 548"/>
                <a:gd name="T9" fmla="*/ 330 h 330"/>
                <a:gd name="T10" fmla="*/ 546 w 548"/>
                <a:gd name="T11" fmla="*/ 330 h 330"/>
                <a:gd name="T12" fmla="*/ 548 w 548"/>
                <a:gd name="T13" fmla="*/ 328 h 330"/>
                <a:gd name="T14" fmla="*/ 548 w 548"/>
                <a:gd name="T15" fmla="*/ 2 h 330"/>
                <a:gd name="T16" fmla="*/ 546 w 548"/>
                <a:gd name="T17" fmla="*/ 0 h 330"/>
                <a:gd name="T18" fmla="*/ 544 w 548"/>
                <a:gd name="T19" fmla="*/ 4 h 330"/>
                <a:gd name="T20" fmla="*/ 544 w 548"/>
                <a:gd name="T21" fmla="*/ 35 h 330"/>
                <a:gd name="T22" fmla="*/ 4 w 548"/>
                <a:gd name="T23" fmla="*/ 35 h 330"/>
                <a:gd name="T24" fmla="*/ 4 w 548"/>
                <a:gd name="T25" fmla="*/ 4 h 330"/>
                <a:gd name="T26" fmla="*/ 544 w 548"/>
                <a:gd name="T27" fmla="*/ 4 h 330"/>
                <a:gd name="T28" fmla="*/ 4 w 548"/>
                <a:gd name="T29" fmla="*/ 326 h 330"/>
                <a:gd name="T30" fmla="*/ 4 w 548"/>
                <a:gd name="T31" fmla="*/ 39 h 330"/>
                <a:gd name="T32" fmla="*/ 544 w 548"/>
                <a:gd name="T33" fmla="*/ 39 h 330"/>
                <a:gd name="T34" fmla="*/ 544 w 548"/>
                <a:gd name="T35" fmla="*/ 326 h 330"/>
                <a:gd name="T36" fmla="*/ 4 w 548"/>
                <a:gd name="T37" fmla="*/ 32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8" h="330">
                  <a:moveTo>
                    <a:pt x="546" y="0"/>
                  </a:moveTo>
                  <a:cubicBezTo>
                    <a:pt x="2" y="0"/>
                    <a:pt x="2" y="0"/>
                    <a:pt x="2" y="0"/>
                  </a:cubicBezTo>
                  <a:cubicBezTo>
                    <a:pt x="1" y="0"/>
                    <a:pt x="0" y="1"/>
                    <a:pt x="0" y="2"/>
                  </a:cubicBezTo>
                  <a:cubicBezTo>
                    <a:pt x="0" y="328"/>
                    <a:pt x="0" y="328"/>
                    <a:pt x="0" y="328"/>
                  </a:cubicBezTo>
                  <a:cubicBezTo>
                    <a:pt x="0" y="330"/>
                    <a:pt x="1" y="330"/>
                    <a:pt x="2" y="330"/>
                  </a:cubicBezTo>
                  <a:cubicBezTo>
                    <a:pt x="546" y="330"/>
                    <a:pt x="546" y="330"/>
                    <a:pt x="546" y="330"/>
                  </a:cubicBezTo>
                  <a:cubicBezTo>
                    <a:pt x="547" y="330"/>
                    <a:pt x="548" y="330"/>
                    <a:pt x="548" y="328"/>
                  </a:cubicBezTo>
                  <a:cubicBezTo>
                    <a:pt x="548" y="2"/>
                    <a:pt x="548" y="2"/>
                    <a:pt x="548" y="2"/>
                  </a:cubicBezTo>
                  <a:cubicBezTo>
                    <a:pt x="548" y="1"/>
                    <a:pt x="547" y="0"/>
                    <a:pt x="546" y="0"/>
                  </a:cubicBezTo>
                  <a:close/>
                  <a:moveTo>
                    <a:pt x="544" y="4"/>
                  </a:moveTo>
                  <a:cubicBezTo>
                    <a:pt x="544" y="35"/>
                    <a:pt x="544" y="35"/>
                    <a:pt x="544" y="35"/>
                  </a:cubicBezTo>
                  <a:cubicBezTo>
                    <a:pt x="4" y="35"/>
                    <a:pt x="4" y="35"/>
                    <a:pt x="4" y="35"/>
                  </a:cubicBezTo>
                  <a:cubicBezTo>
                    <a:pt x="4" y="4"/>
                    <a:pt x="4" y="4"/>
                    <a:pt x="4" y="4"/>
                  </a:cubicBezTo>
                  <a:lnTo>
                    <a:pt x="544" y="4"/>
                  </a:lnTo>
                  <a:close/>
                  <a:moveTo>
                    <a:pt x="4" y="326"/>
                  </a:moveTo>
                  <a:cubicBezTo>
                    <a:pt x="4" y="39"/>
                    <a:pt x="4" y="39"/>
                    <a:pt x="4" y="39"/>
                  </a:cubicBezTo>
                  <a:cubicBezTo>
                    <a:pt x="544" y="39"/>
                    <a:pt x="544" y="39"/>
                    <a:pt x="544" y="39"/>
                  </a:cubicBezTo>
                  <a:cubicBezTo>
                    <a:pt x="544" y="326"/>
                    <a:pt x="544" y="326"/>
                    <a:pt x="544" y="326"/>
                  </a:cubicBezTo>
                  <a:lnTo>
                    <a:pt x="4" y="326"/>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任意多边形 29">
              <a:extLst>
                <a:ext uri="{FF2B5EF4-FFF2-40B4-BE49-F238E27FC236}">
                  <a16:creationId xmlns:a16="http://schemas.microsoft.com/office/drawing/2014/main" id="{247991E5-7102-423A-A8F1-B2ED024C23A8}"/>
                </a:ext>
              </a:extLst>
            </p:cNvPr>
            <p:cNvSpPr/>
            <p:nvPr/>
          </p:nvSpPr>
          <p:spPr bwMode="auto">
            <a:xfrm>
              <a:off x="6124576" y="2662238"/>
              <a:ext cx="741363" cy="695325"/>
            </a:xfrm>
            <a:custGeom>
              <a:avLst/>
              <a:gdLst>
                <a:gd name="T0" fmla="*/ 217 w 219"/>
                <a:gd name="T1" fmla="*/ 90 h 205"/>
                <a:gd name="T2" fmla="*/ 195 w 219"/>
                <a:gd name="T3" fmla="*/ 90 h 205"/>
                <a:gd name="T4" fmla="*/ 195 w 219"/>
                <a:gd name="T5" fmla="*/ 83 h 205"/>
                <a:gd name="T6" fmla="*/ 193 w 219"/>
                <a:gd name="T7" fmla="*/ 81 h 205"/>
                <a:gd name="T8" fmla="*/ 191 w 219"/>
                <a:gd name="T9" fmla="*/ 83 h 205"/>
                <a:gd name="T10" fmla="*/ 191 w 219"/>
                <a:gd name="T11" fmla="*/ 90 h 205"/>
                <a:gd name="T12" fmla="*/ 147 w 219"/>
                <a:gd name="T13" fmla="*/ 90 h 205"/>
                <a:gd name="T14" fmla="*/ 147 w 219"/>
                <a:gd name="T15" fmla="*/ 83 h 205"/>
                <a:gd name="T16" fmla="*/ 145 w 219"/>
                <a:gd name="T17" fmla="*/ 81 h 205"/>
                <a:gd name="T18" fmla="*/ 143 w 219"/>
                <a:gd name="T19" fmla="*/ 83 h 205"/>
                <a:gd name="T20" fmla="*/ 143 w 219"/>
                <a:gd name="T21" fmla="*/ 90 h 205"/>
                <a:gd name="T22" fmla="*/ 70 w 219"/>
                <a:gd name="T23" fmla="*/ 90 h 205"/>
                <a:gd name="T24" fmla="*/ 194 w 219"/>
                <a:gd name="T25" fmla="*/ 16 h 205"/>
                <a:gd name="T26" fmla="*/ 195 w 219"/>
                <a:gd name="T27" fmla="*/ 13 h 205"/>
                <a:gd name="T28" fmla="*/ 192 w 219"/>
                <a:gd name="T29" fmla="*/ 12 h 205"/>
                <a:gd name="T30" fmla="*/ 65 w 219"/>
                <a:gd name="T31" fmla="*/ 89 h 205"/>
                <a:gd name="T32" fmla="*/ 65 w 219"/>
                <a:gd name="T33" fmla="*/ 2 h 205"/>
                <a:gd name="T34" fmla="*/ 63 w 219"/>
                <a:gd name="T35" fmla="*/ 0 h 205"/>
                <a:gd name="T36" fmla="*/ 61 w 219"/>
                <a:gd name="T37" fmla="*/ 2 h 205"/>
                <a:gd name="T38" fmla="*/ 61 w 219"/>
                <a:gd name="T39" fmla="*/ 90 h 205"/>
                <a:gd name="T40" fmla="*/ 37 w 219"/>
                <a:gd name="T41" fmla="*/ 90 h 205"/>
                <a:gd name="T42" fmla="*/ 37 w 219"/>
                <a:gd name="T43" fmla="*/ 83 h 205"/>
                <a:gd name="T44" fmla="*/ 35 w 219"/>
                <a:gd name="T45" fmla="*/ 81 h 205"/>
                <a:gd name="T46" fmla="*/ 33 w 219"/>
                <a:gd name="T47" fmla="*/ 83 h 205"/>
                <a:gd name="T48" fmla="*/ 33 w 219"/>
                <a:gd name="T49" fmla="*/ 90 h 205"/>
                <a:gd name="T50" fmla="*/ 2 w 219"/>
                <a:gd name="T51" fmla="*/ 90 h 205"/>
                <a:gd name="T52" fmla="*/ 0 w 219"/>
                <a:gd name="T53" fmla="*/ 92 h 205"/>
                <a:gd name="T54" fmla="*/ 2 w 219"/>
                <a:gd name="T55" fmla="*/ 94 h 205"/>
                <a:gd name="T56" fmla="*/ 33 w 219"/>
                <a:gd name="T57" fmla="*/ 94 h 205"/>
                <a:gd name="T58" fmla="*/ 33 w 219"/>
                <a:gd name="T59" fmla="*/ 98 h 205"/>
                <a:gd name="T60" fmla="*/ 35 w 219"/>
                <a:gd name="T61" fmla="*/ 100 h 205"/>
                <a:gd name="T62" fmla="*/ 37 w 219"/>
                <a:gd name="T63" fmla="*/ 98 h 205"/>
                <a:gd name="T64" fmla="*/ 37 w 219"/>
                <a:gd name="T65" fmla="*/ 94 h 205"/>
                <a:gd name="T66" fmla="*/ 61 w 219"/>
                <a:gd name="T67" fmla="*/ 94 h 205"/>
                <a:gd name="T68" fmla="*/ 61 w 219"/>
                <a:gd name="T69" fmla="*/ 203 h 205"/>
                <a:gd name="T70" fmla="*/ 63 w 219"/>
                <a:gd name="T71" fmla="*/ 205 h 205"/>
                <a:gd name="T72" fmla="*/ 65 w 219"/>
                <a:gd name="T73" fmla="*/ 203 h 205"/>
                <a:gd name="T74" fmla="*/ 65 w 219"/>
                <a:gd name="T75" fmla="*/ 94 h 205"/>
                <a:gd name="T76" fmla="*/ 143 w 219"/>
                <a:gd name="T77" fmla="*/ 94 h 205"/>
                <a:gd name="T78" fmla="*/ 143 w 219"/>
                <a:gd name="T79" fmla="*/ 98 h 205"/>
                <a:gd name="T80" fmla="*/ 145 w 219"/>
                <a:gd name="T81" fmla="*/ 100 h 205"/>
                <a:gd name="T82" fmla="*/ 147 w 219"/>
                <a:gd name="T83" fmla="*/ 98 h 205"/>
                <a:gd name="T84" fmla="*/ 147 w 219"/>
                <a:gd name="T85" fmla="*/ 94 h 205"/>
                <a:gd name="T86" fmla="*/ 191 w 219"/>
                <a:gd name="T87" fmla="*/ 94 h 205"/>
                <a:gd name="T88" fmla="*/ 191 w 219"/>
                <a:gd name="T89" fmla="*/ 98 h 205"/>
                <a:gd name="T90" fmla="*/ 193 w 219"/>
                <a:gd name="T91" fmla="*/ 100 h 205"/>
                <a:gd name="T92" fmla="*/ 195 w 219"/>
                <a:gd name="T93" fmla="*/ 98 h 205"/>
                <a:gd name="T94" fmla="*/ 195 w 219"/>
                <a:gd name="T95" fmla="*/ 94 h 205"/>
                <a:gd name="T96" fmla="*/ 217 w 219"/>
                <a:gd name="T97" fmla="*/ 94 h 205"/>
                <a:gd name="T98" fmla="*/ 219 w 219"/>
                <a:gd name="T99" fmla="*/ 92 h 205"/>
                <a:gd name="T100" fmla="*/ 217 w 219"/>
                <a:gd name="T101"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205">
                  <a:moveTo>
                    <a:pt x="217" y="90"/>
                  </a:moveTo>
                  <a:cubicBezTo>
                    <a:pt x="195" y="90"/>
                    <a:pt x="195" y="90"/>
                    <a:pt x="195" y="90"/>
                  </a:cubicBezTo>
                  <a:cubicBezTo>
                    <a:pt x="195" y="83"/>
                    <a:pt x="195" y="83"/>
                    <a:pt x="195" y="83"/>
                  </a:cubicBezTo>
                  <a:cubicBezTo>
                    <a:pt x="195" y="82"/>
                    <a:pt x="194" y="81"/>
                    <a:pt x="193" y="81"/>
                  </a:cubicBezTo>
                  <a:cubicBezTo>
                    <a:pt x="192" y="81"/>
                    <a:pt x="191" y="82"/>
                    <a:pt x="191" y="83"/>
                  </a:cubicBezTo>
                  <a:cubicBezTo>
                    <a:pt x="191" y="90"/>
                    <a:pt x="191" y="90"/>
                    <a:pt x="191" y="90"/>
                  </a:cubicBezTo>
                  <a:cubicBezTo>
                    <a:pt x="147" y="90"/>
                    <a:pt x="147" y="90"/>
                    <a:pt x="147" y="90"/>
                  </a:cubicBezTo>
                  <a:cubicBezTo>
                    <a:pt x="147" y="83"/>
                    <a:pt x="147" y="83"/>
                    <a:pt x="147" y="83"/>
                  </a:cubicBezTo>
                  <a:cubicBezTo>
                    <a:pt x="147" y="82"/>
                    <a:pt x="146" y="81"/>
                    <a:pt x="145" y="81"/>
                  </a:cubicBezTo>
                  <a:cubicBezTo>
                    <a:pt x="144" y="81"/>
                    <a:pt x="143" y="82"/>
                    <a:pt x="143" y="83"/>
                  </a:cubicBezTo>
                  <a:cubicBezTo>
                    <a:pt x="143" y="90"/>
                    <a:pt x="143" y="90"/>
                    <a:pt x="143" y="90"/>
                  </a:cubicBezTo>
                  <a:cubicBezTo>
                    <a:pt x="70" y="90"/>
                    <a:pt x="70" y="90"/>
                    <a:pt x="70" y="90"/>
                  </a:cubicBezTo>
                  <a:cubicBezTo>
                    <a:pt x="194" y="16"/>
                    <a:pt x="194" y="16"/>
                    <a:pt x="194" y="16"/>
                  </a:cubicBezTo>
                  <a:cubicBezTo>
                    <a:pt x="195" y="15"/>
                    <a:pt x="195" y="14"/>
                    <a:pt x="195" y="13"/>
                  </a:cubicBezTo>
                  <a:cubicBezTo>
                    <a:pt x="194" y="12"/>
                    <a:pt x="193" y="12"/>
                    <a:pt x="192" y="12"/>
                  </a:cubicBezTo>
                  <a:cubicBezTo>
                    <a:pt x="65" y="89"/>
                    <a:pt x="65" y="89"/>
                    <a:pt x="65" y="89"/>
                  </a:cubicBezTo>
                  <a:cubicBezTo>
                    <a:pt x="65" y="2"/>
                    <a:pt x="65" y="2"/>
                    <a:pt x="65" y="2"/>
                  </a:cubicBezTo>
                  <a:cubicBezTo>
                    <a:pt x="65" y="1"/>
                    <a:pt x="64" y="0"/>
                    <a:pt x="63" y="0"/>
                  </a:cubicBezTo>
                  <a:cubicBezTo>
                    <a:pt x="62" y="0"/>
                    <a:pt x="61" y="1"/>
                    <a:pt x="61" y="2"/>
                  </a:cubicBezTo>
                  <a:cubicBezTo>
                    <a:pt x="61" y="90"/>
                    <a:pt x="61" y="90"/>
                    <a:pt x="61" y="90"/>
                  </a:cubicBezTo>
                  <a:cubicBezTo>
                    <a:pt x="37" y="90"/>
                    <a:pt x="37" y="90"/>
                    <a:pt x="37" y="90"/>
                  </a:cubicBezTo>
                  <a:cubicBezTo>
                    <a:pt x="37" y="83"/>
                    <a:pt x="37" y="83"/>
                    <a:pt x="37" y="83"/>
                  </a:cubicBezTo>
                  <a:cubicBezTo>
                    <a:pt x="37" y="82"/>
                    <a:pt x="36" y="81"/>
                    <a:pt x="35" y="81"/>
                  </a:cubicBezTo>
                  <a:cubicBezTo>
                    <a:pt x="34" y="81"/>
                    <a:pt x="33" y="82"/>
                    <a:pt x="33" y="83"/>
                  </a:cubicBezTo>
                  <a:cubicBezTo>
                    <a:pt x="33" y="90"/>
                    <a:pt x="33" y="90"/>
                    <a:pt x="33" y="90"/>
                  </a:cubicBezTo>
                  <a:cubicBezTo>
                    <a:pt x="2" y="90"/>
                    <a:pt x="2" y="90"/>
                    <a:pt x="2" y="90"/>
                  </a:cubicBezTo>
                  <a:cubicBezTo>
                    <a:pt x="1" y="90"/>
                    <a:pt x="0" y="91"/>
                    <a:pt x="0" y="92"/>
                  </a:cubicBezTo>
                  <a:cubicBezTo>
                    <a:pt x="0" y="93"/>
                    <a:pt x="1" y="94"/>
                    <a:pt x="2" y="94"/>
                  </a:cubicBezTo>
                  <a:cubicBezTo>
                    <a:pt x="33" y="94"/>
                    <a:pt x="33" y="94"/>
                    <a:pt x="33" y="94"/>
                  </a:cubicBezTo>
                  <a:cubicBezTo>
                    <a:pt x="33" y="98"/>
                    <a:pt x="33" y="98"/>
                    <a:pt x="33" y="98"/>
                  </a:cubicBezTo>
                  <a:cubicBezTo>
                    <a:pt x="33" y="99"/>
                    <a:pt x="34" y="100"/>
                    <a:pt x="35" y="100"/>
                  </a:cubicBezTo>
                  <a:cubicBezTo>
                    <a:pt x="36" y="100"/>
                    <a:pt x="37" y="99"/>
                    <a:pt x="37" y="98"/>
                  </a:cubicBezTo>
                  <a:cubicBezTo>
                    <a:pt x="37" y="94"/>
                    <a:pt x="37" y="94"/>
                    <a:pt x="37" y="94"/>
                  </a:cubicBezTo>
                  <a:cubicBezTo>
                    <a:pt x="61" y="94"/>
                    <a:pt x="61" y="94"/>
                    <a:pt x="61" y="94"/>
                  </a:cubicBezTo>
                  <a:cubicBezTo>
                    <a:pt x="61" y="203"/>
                    <a:pt x="61" y="203"/>
                    <a:pt x="61" y="203"/>
                  </a:cubicBezTo>
                  <a:cubicBezTo>
                    <a:pt x="61" y="204"/>
                    <a:pt x="62" y="205"/>
                    <a:pt x="63" y="205"/>
                  </a:cubicBezTo>
                  <a:cubicBezTo>
                    <a:pt x="64" y="205"/>
                    <a:pt x="65" y="204"/>
                    <a:pt x="65" y="203"/>
                  </a:cubicBezTo>
                  <a:cubicBezTo>
                    <a:pt x="65" y="94"/>
                    <a:pt x="65" y="94"/>
                    <a:pt x="65" y="94"/>
                  </a:cubicBezTo>
                  <a:cubicBezTo>
                    <a:pt x="143" y="94"/>
                    <a:pt x="143" y="94"/>
                    <a:pt x="143" y="94"/>
                  </a:cubicBezTo>
                  <a:cubicBezTo>
                    <a:pt x="143" y="98"/>
                    <a:pt x="143" y="98"/>
                    <a:pt x="143" y="98"/>
                  </a:cubicBezTo>
                  <a:cubicBezTo>
                    <a:pt x="143" y="99"/>
                    <a:pt x="144" y="100"/>
                    <a:pt x="145" y="100"/>
                  </a:cubicBezTo>
                  <a:cubicBezTo>
                    <a:pt x="146" y="100"/>
                    <a:pt x="147" y="99"/>
                    <a:pt x="147" y="98"/>
                  </a:cubicBezTo>
                  <a:cubicBezTo>
                    <a:pt x="147" y="94"/>
                    <a:pt x="147" y="94"/>
                    <a:pt x="147" y="94"/>
                  </a:cubicBezTo>
                  <a:cubicBezTo>
                    <a:pt x="191" y="94"/>
                    <a:pt x="191" y="94"/>
                    <a:pt x="191" y="94"/>
                  </a:cubicBezTo>
                  <a:cubicBezTo>
                    <a:pt x="191" y="98"/>
                    <a:pt x="191" y="98"/>
                    <a:pt x="191" y="98"/>
                  </a:cubicBezTo>
                  <a:cubicBezTo>
                    <a:pt x="191" y="99"/>
                    <a:pt x="192" y="100"/>
                    <a:pt x="193" y="100"/>
                  </a:cubicBezTo>
                  <a:cubicBezTo>
                    <a:pt x="194" y="100"/>
                    <a:pt x="195" y="99"/>
                    <a:pt x="195" y="98"/>
                  </a:cubicBezTo>
                  <a:cubicBezTo>
                    <a:pt x="195" y="94"/>
                    <a:pt x="195" y="94"/>
                    <a:pt x="195" y="94"/>
                  </a:cubicBezTo>
                  <a:cubicBezTo>
                    <a:pt x="217" y="94"/>
                    <a:pt x="217" y="94"/>
                    <a:pt x="217" y="94"/>
                  </a:cubicBezTo>
                  <a:cubicBezTo>
                    <a:pt x="218" y="94"/>
                    <a:pt x="219" y="93"/>
                    <a:pt x="219" y="92"/>
                  </a:cubicBezTo>
                  <a:cubicBezTo>
                    <a:pt x="219" y="91"/>
                    <a:pt x="218" y="90"/>
                    <a:pt x="217" y="90"/>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任意多边形 30">
              <a:extLst>
                <a:ext uri="{FF2B5EF4-FFF2-40B4-BE49-F238E27FC236}">
                  <a16:creationId xmlns:a16="http://schemas.microsoft.com/office/drawing/2014/main" id="{3CED6154-4F2A-4452-BFFC-8B0362973410}"/>
                </a:ext>
              </a:extLst>
            </p:cNvPr>
            <p:cNvSpPr/>
            <p:nvPr/>
          </p:nvSpPr>
          <p:spPr bwMode="auto">
            <a:xfrm>
              <a:off x="6473826" y="2703513"/>
              <a:ext cx="104775" cy="68263"/>
            </a:xfrm>
            <a:custGeom>
              <a:avLst/>
              <a:gdLst>
                <a:gd name="T0" fmla="*/ 2 w 31"/>
                <a:gd name="T1" fmla="*/ 4 h 20"/>
                <a:gd name="T2" fmla="*/ 27 w 31"/>
                <a:gd name="T3" fmla="*/ 19 h 20"/>
                <a:gd name="T4" fmla="*/ 28 w 31"/>
                <a:gd name="T5" fmla="*/ 20 h 20"/>
                <a:gd name="T6" fmla="*/ 29 w 31"/>
                <a:gd name="T7" fmla="*/ 20 h 20"/>
                <a:gd name="T8" fmla="*/ 30 w 31"/>
                <a:gd name="T9" fmla="*/ 18 h 20"/>
                <a:gd name="T10" fmla="*/ 3 w 31"/>
                <a:gd name="T11" fmla="*/ 0 h 20"/>
                <a:gd name="T12" fmla="*/ 0 w 31"/>
                <a:gd name="T13" fmla="*/ 2 h 20"/>
                <a:gd name="T14" fmla="*/ 2 w 31"/>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0">
                  <a:moveTo>
                    <a:pt x="2" y="4"/>
                  </a:moveTo>
                  <a:cubicBezTo>
                    <a:pt x="2" y="4"/>
                    <a:pt x="21" y="7"/>
                    <a:pt x="27" y="19"/>
                  </a:cubicBezTo>
                  <a:cubicBezTo>
                    <a:pt x="27" y="20"/>
                    <a:pt x="28" y="20"/>
                    <a:pt x="28" y="20"/>
                  </a:cubicBezTo>
                  <a:cubicBezTo>
                    <a:pt x="29" y="20"/>
                    <a:pt x="29" y="20"/>
                    <a:pt x="29" y="20"/>
                  </a:cubicBezTo>
                  <a:cubicBezTo>
                    <a:pt x="30" y="20"/>
                    <a:pt x="31" y="19"/>
                    <a:pt x="30" y="18"/>
                  </a:cubicBezTo>
                  <a:cubicBezTo>
                    <a:pt x="24" y="3"/>
                    <a:pt x="4" y="0"/>
                    <a:pt x="3" y="0"/>
                  </a:cubicBezTo>
                  <a:cubicBezTo>
                    <a:pt x="2" y="0"/>
                    <a:pt x="1" y="1"/>
                    <a:pt x="0" y="2"/>
                  </a:cubicBezTo>
                  <a:cubicBezTo>
                    <a:pt x="0" y="3"/>
                    <a:pt x="1" y="4"/>
                    <a:pt x="2" y="4"/>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任意多边形 31">
              <a:extLst>
                <a:ext uri="{FF2B5EF4-FFF2-40B4-BE49-F238E27FC236}">
                  <a16:creationId xmlns:a16="http://schemas.microsoft.com/office/drawing/2014/main" id="{3ED3FA17-A296-432B-A962-0B7AB90E069E}"/>
                </a:ext>
              </a:extLst>
            </p:cNvPr>
            <p:cNvSpPr/>
            <p:nvPr/>
          </p:nvSpPr>
          <p:spPr bwMode="auto">
            <a:xfrm>
              <a:off x="6189663" y="2808288"/>
              <a:ext cx="87313" cy="107950"/>
            </a:xfrm>
            <a:custGeom>
              <a:avLst/>
              <a:gdLst>
                <a:gd name="T0" fmla="*/ 2 w 26"/>
                <a:gd name="T1" fmla="*/ 32 h 32"/>
                <a:gd name="T2" fmla="*/ 2 w 26"/>
                <a:gd name="T3" fmla="*/ 32 h 32"/>
                <a:gd name="T4" fmla="*/ 4 w 26"/>
                <a:gd name="T5" fmla="*/ 30 h 32"/>
                <a:gd name="T6" fmla="*/ 25 w 26"/>
                <a:gd name="T7" fmla="*/ 4 h 32"/>
                <a:gd name="T8" fmla="*/ 26 w 26"/>
                <a:gd name="T9" fmla="*/ 1 h 32"/>
                <a:gd name="T10" fmla="*/ 23 w 26"/>
                <a:gd name="T11" fmla="*/ 0 h 32"/>
                <a:gd name="T12" fmla="*/ 0 w 26"/>
                <a:gd name="T13" fmla="*/ 30 h 32"/>
                <a:gd name="T14" fmla="*/ 2 w 26"/>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2">
                  <a:moveTo>
                    <a:pt x="2" y="32"/>
                  </a:moveTo>
                  <a:cubicBezTo>
                    <a:pt x="2" y="32"/>
                    <a:pt x="2" y="32"/>
                    <a:pt x="2" y="32"/>
                  </a:cubicBezTo>
                  <a:cubicBezTo>
                    <a:pt x="3" y="32"/>
                    <a:pt x="4" y="31"/>
                    <a:pt x="4" y="30"/>
                  </a:cubicBezTo>
                  <a:cubicBezTo>
                    <a:pt x="7" y="12"/>
                    <a:pt x="25" y="4"/>
                    <a:pt x="25" y="4"/>
                  </a:cubicBezTo>
                  <a:cubicBezTo>
                    <a:pt x="26" y="4"/>
                    <a:pt x="26" y="2"/>
                    <a:pt x="26" y="1"/>
                  </a:cubicBezTo>
                  <a:cubicBezTo>
                    <a:pt x="26" y="0"/>
                    <a:pt x="24" y="0"/>
                    <a:pt x="23" y="0"/>
                  </a:cubicBezTo>
                  <a:cubicBezTo>
                    <a:pt x="22" y="1"/>
                    <a:pt x="3" y="10"/>
                    <a:pt x="0" y="30"/>
                  </a:cubicBezTo>
                  <a:cubicBezTo>
                    <a:pt x="0" y="31"/>
                    <a:pt x="1" y="32"/>
                    <a:pt x="2" y="32"/>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任意多边形 32">
              <a:extLst>
                <a:ext uri="{FF2B5EF4-FFF2-40B4-BE49-F238E27FC236}">
                  <a16:creationId xmlns:a16="http://schemas.microsoft.com/office/drawing/2014/main" id="{421D7DFD-6D5A-4673-99EB-F8F21A2FB166}"/>
                </a:ext>
              </a:extLst>
            </p:cNvPr>
            <p:cNvSpPr/>
            <p:nvPr/>
          </p:nvSpPr>
          <p:spPr bwMode="auto">
            <a:xfrm>
              <a:off x="6154738" y="3065463"/>
              <a:ext cx="122238" cy="146050"/>
            </a:xfrm>
            <a:custGeom>
              <a:avLst/>
              <a:gdLst>
                <a:gd name="T0" fmla="*/ 35 w 36"/>
                <a:gd name="T1" fmla="*/ 39 h 43"/>
                <a:gd name="T2" fmla="*/ 4 w 36"/>
                <a:gd name="T3" fmla="*/ 1 h 43"/>
                <a:gd name="T4" fmla="*/ 1 w 36"/>
                <a:gd name="T5" fmla="*/ 0 h 43"/>
                <a:gd name="T6" fmla="*/ 0 w 36"/>
                <a:gd name="T7" fmla="*/ 3 h 43"/>
                <a:gd name="T8" fmla="*/ 33 w 36"/>
                <a:gd name="T9" fmla="*/ 43 h 43"/>
                <a:gd name="T10" fmla="*/ 34 w 36"/>
                <a:gd name="T11" fmla="*/ 43 h 43"/>
                <a:gd name="T12" fmla="*/ 36 w 36"/>
                <a:gd name="T13" fmla="*/ 41 h 43"/>
                <a:gd name="T14" fmla="*/ 35 w 36"/>
                <a:gd name="T15" fmla="*/ 39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3">
                  <a:moveTo>
                    <a:pt x="35" y="39"/>
                  </a:moveTo>
                  <a:cubicBezTo>
                    <a:pt x="13" y="31"/>
                    <a:pt x="4" y="2"/>
                    <a:pt x="4" y="1"/>
                  </a:cubicBezTo>
                  <a:cubicBezTo>
                    <a:pt x="4" y="0"/>
                    <a:pt x="3" y="0"/>
                    <a:pt x="1" y="0"/>
                  </a:cubicBezTo>
                  <a:cubicBezTo>
                    <a:pt x="0" y="0"/>
                    <a:pt x="0" y="2"/>
                    <a:pt x="0" y="3"/>
                  </a:cubicBezTo>
                  <a:cubicBezTo>
                    <a:pt x="0" y="4"/>
                    <a:pt x="10" y="34"/>
                    <a:pt x="33" y="43"/>
                  </a:cubicBezTo>
                  <a:cubicBezTo>
                    <a:pt x="34" y="43"/>
                    <a:pt x="34" y="43"/>
                    <a:pt x="34" y="43"/>
                  </a:cubicBezTo>
                  <a:cubicBezTo>
                    <a:pt x="35" y="43"/>
                    <a:pt x="36" y="42"/>
                    <a:pt x="36" y="41"/>
                  </a:cubicBezTo>
                  <a:cubicBezTo>
                    <a:pt x="36" y="40"/>
                    <a:pt x="36" y="39"/>
                    <a:pt x="35" y="39"/>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任意多边形 33">
              <a:extLst>
                <a:ext uri="{FF2B5EF4-FFF2-40B4-BE49-F238E27FC236}">
                  <a16:creationId xmlns:a16="http://schemas.microsoft.com/office/drawing/2014/main" id="{805FE7D7-AEFC-462B-8F3F-D87E2BA1EB62}"/>
                </a:ext>
              </a:extLst>
            </p:cNvPr>
            <p:cNvSpPr/>
            <p:nvPr/>
          </p:nvSpPr>
          <p:spPr bwMode="auto">
            <a:xfrm>
              <a:off x="6419851" y="3046413"/>
              <a:ext cx="128588" cy="90488"/>
            </a:xfrm>
            <a:custGeom>
              <a:avLst/>
              <a:gdLst>
                <a:gd name="T0" fmla="*/ 37 w 38"/>
                <a:gd name="T1" fmla="*/ 0 h 27"/>
                <a:gd name="T2" fmla="*/ 34 w 38"/>
                <a:gd name="T3" fmla="*/ 1 h 27"/>
                <a:gd name="T4" fmla="*/ 2 w 38"/>
                <a:gd name="T5" fmla="*/ 23 h 27"/>
                <a:gd name="T6" fmla="*/ 0 w 38"/>
                <a:gd name="T7" fmla="*/ 26 h 27"/>
                <a:gd name="T8" fmla="*/ 2 w 38"/>
                <a:gd name="T9" fmla="*/ 27 h 27"/>
                <a:gd name="T10" fmla="*/ 3 w 38"/>
                <a:gd name="T11" fmla="*/ 27 h 27"/>
                <a:gd name="T12" fmla="*/ 37 w 38"/>
                <a:gd name="T13" fmla="*/ 3 h 27"/>
                <a:gd name="T14" fmla="*/ 37 w 38"/>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7">
                  <a:moveTo>
                    <a:pt x="37" y="0"/>
                  </a:moveTo>
                  <a:cubicBezTo>
                    <a:pt x="36" y="0"/>
                    <a:pt x="34" y="0"/>
                    <a:pt x="34" y="1"/>
                  </a:cubicBezTo>
                  <a:cubicBezTo>
                    <a:pt x="25" y="15"/>
                    <a:pt x="2" y="23"/>
                    <a:pt x="2" y="23"/>
                  </a:cubicBezTo>
                  <a:cubicBezTo>
                    <a:pt x="0" y="24"/>
                    <a:pt x="0" y="25"/>
                    <a:pt x="0" y="26"/>
                  </a:cubicBezTo>
                  <a:cubicBezTo>
                    <a:pt x="1" y="27"/>
                    <a:pt x="1" y="27"/>
                    <a:pt x="2" y="27"/>
                  </a:cubicBezTo>
                  <a:cubicBezTo>
                    <a:pt x="2" y="27"/>
                    <a:pt x="3" y="27"/>
                    <a:pt x="3" y="27"/>
                  </a:cubicBezTo>
                  <a:cubicBezTo>
                    <a:pt x="4" y="27"/>
                    <a:pt x="27" y="18"/>
                    <a:pt x="37" y="3"/>
                  </a:cubicBezTo>
                  <a:cubicBezTo>
                    <a:pt x="38" y="2"/>
                    <a:pt x="37" y="1"/>
                    <a:pt x="37" y="0"/>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任意多边形 34">
              <a:extLst>
                <a:ext uri="{FF2B5EF4-FFF2-40B4-BE49-F238E27FC236}">
                  <a16:creationId xmlns:a16="http://schemas.microsoft.com/office/drawing/2014/main" id="{492CA1BD-C2E1-4FCF-BC27-193E1963ACAF}"/>
                </a:ext>
              </a:extLst>
            </p:cNvPr>
            <p:cNvSpPr/>
            <p:nvPr/>
          </p:nvSpPr>
          <p:spPr bwMode="auto">
            <a:xfrm>
              <a:off x="5407026" y="2614613"/>
              <a:ext cx="571500" cy="376238"/>
            </a:xfrm>
            <a:custGeom>
              <a:avLst/>
              <a:gdLst>
                <a:gd name="T0" fmla="*/ 167 w 169"/>
                <a:gd name="T1" fmla="*/ 111 h 111"/>
                <a:gd name="T2" fmla="*/ 2 w 169"/>
                <a:gd name="T3" fmla="*/ 111 h 111"/>
                <a:gd name="T4" fmla="*/ 0 w 169"/>
                <a:gd name="T5" fmla="*/ 109 h 111"/>
                <a:gd name="T6" fmla="*/ 0 w 169"/>
                <a:gd name="T7" fmla="*/ 2 h 111"/>
                <a:gd name="T8" fmla="*/ 2 w 169"/>
                <a:gd name="T9" fmla="*/ 0 h 111"/>
                <a:gd name="T10" fmla="*/ 167 w 169"/>
                <a:gd name="T11" fmla="*/ 0 h 111"/>
                <a:gd name="T12" fmla="*/ 169 w 169"/>
                <a:gd name="T13" fmla="*/ 2 h 111"/>
                <a:gd name="T14" fmla="*/ 169 w 169"/>
                <a:gd name="T15" fmla="*/ 109 h 111"/>
                <a:gd name="T16" fmla="*/ 167 w 169"/>
                <a:gd name="T17" fmla="*/ 111 h 111"/>
                <a:gd name="T18" fmla="*/ 4 w 169"/>
                <a:gd name="T19" fmla="*/ 107 h 111"/>
                <a:gd name="T20" fmla="*/ 165 w 169"/>
                <a:gd name="T21" fmla="*/ 107 h 111"/>
                <a:gd name="T22" fmla="*/ 165 w 169"/>
                <a:gd name="T23" fmla="*/ 4 h 111"/>
                <a:gd name="T24" fmla="*/ 4 w 169"/>
                <a:gd name="T25" fmla="*/ 4 h 111"/>
                <a:gd name="T26" fmla="*/ 4 w 169"/>
                <a:gd name="T27"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11">
                  <a:moveTo>
                    <a:pt x="167" y="111"/>
                  </a:moveTo>
                  <a:cubicBezTo>
                    <a:pt x="2" y="111"/>
                    <a:pt x="2" y="111"/>
                    <a:pt x="2" y="111"/>
                  </a:cubicBezTo>
                  <a:cubicBezTo>
                    <a:pt x="1" y="111"/>
                    <a:pt x="0" y="110"/>
                    <a:pt x="0" y="109"/>
                  </a:cubicBezTo>
                  <a:cubicBezTo>
                    <a:pt x="0" y="2"/>
                    <a:pt x="0" y="2"/>
                    <a:pt x="0" y="2"/>
                  </a:cubicBezTo>
                  <a:cubicBezTo>
                    <a:pt x="0" y="1"/>
                    <a:pt x="1" y="0"/>
                    <a:pt x="2" y="0"/>
                  </a:cubicBezTo>
                  <a:cubicBezTo>
                    <a:pt x="167" y="0"/>
                    <a:pt x="167" y="0"/>
                    <a:pt x="167" y="0"/>
                  </a:cubicBezTo>
                  <a:cubicBezTo>
                    <a:pt x="168" y="0"/>
                    <a:pt x="169" y="1"/>
                    <a:pt x="169" y="2"/>
                  </a:cubicBezTo>
                  <a:cubicBezTo>
                    <a:pt x="169" y="109"/>
                    <a:pt x="169" y="109"/>
                    <a:pt x="169" y="109"/>
                  </a:cubicBezTo>
                  <a:cubicBezTo>
                    <a:pt x="169" y="110"/>
                    <a:pt x="168" y="111"/>
                    <a:pt x="167" y="111"/>
                  </a:cubicBezTo>
                  <a:close/>
                  <a:moveTo>
                    <a:pt x="4" y="107"/>
                  </a:moveTo>
                  <a:cubicBezTo>
                    <a:pt x="165" y="107"/>
                    <a:pt x="165" y="107"/>
                    <a:pt x="165" y="107"/>
                  </a:cubicBezTo>
                  <a:cubicBezTo>
                    <a:pt x="165" y="4"/>
                    <a:pt x="165" y="4"/>
                    <a:pt x="165" y="4"/>
                  </a:cubicBezTo>
                  <a:cubicBezTo>
                    <a:pt x="4" y="4"/>
                    <a:pt x="4" y="4"/>
                    <a:pt x="4" y="4"/>
                  </a:cubicBezTo>
                  <a:lnTo>
                    <a:pt x="4" y="107"/>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任意多边形 35">
              <a:extLst>
                <a:ext uri="{FF2B5EF4-FFF2-40B4-BE49-F238E27FC236}">
                  <a16:creationId xmlns:a16="http://schemas.microsoft.com/office/drawing/2014/main" id="{94B5E60E-7B11-4B70-B01C-0669D4F3C8A1}"/>
                </a:ext>
              </a:extLst>
            </p:cNvPr>
            <p:cNvSpPr/>
            <p:nvPr/>
          </p:nvSpPr>
          <p:spPr bwMode="auto">
            <a:xfrm>
              <a:off x="5407026" y="3046413"/>
              <a:ext cx="571500" cy="376238"/>
            </a:xfrm>
            <a:custGeom>
              <a:avLst/>
              <a:gdLst>
                <a:gd name="T0" fmla="*/ 167 w 169"/>
                <a:gd name="T1" fmla="*/ 111 h 111"/>
                <a:gd name="T2" fmla="*/ 2 w 169"/>
                <a:gd name="T3" fmla="*/ 111 h 111"/>
                <a:gd name="T4" fmla="*/ 0 w 169"/>
                <a:gd name="T5" fmla="*/ 109 h 111"/>
                <a:gd name="T6" fmla="*/ 0 w 169"/>
                <a:gd name="T7" fmla="*/ 2 h 111"/>
                <a:gd name="T8" fmla="*/ 2 w 169"/>
                <a:gd name="T9" fmla="*/ 0 h 111"/>
                <a:gd name="T10" fmla="*/ 167 w 169"/>
                <a:gd name="T11" fmla="*/ 0 h 111"/>
                <a:gd name="T12" fmla="*/ 169 w 169"/>
                <a:gd name="T13" fmla="*/ 2 h 111"/>
                <a:gd name="T14" fmla="*/ 169 w 169"/>
                <a:gd name="T15" fmla="*/ 109 h 111"/>
                <a:gd name="T16" fmla="*/ 167 w 169"/>
                <a:gd name="T17" fmla="*/ 111 h 111"/>
                <a:gd name="T18" fmla="*/ 4 w 169"/>
                <a:gd name="T19" fmla="*/ 107 h 111"/>
                <a:gd name="T20" fmla="*/ 165 w 169"/>
                <a:gd name="T21" fmla="*/ 107 h 111"/>
                <a:gd name="T22" fmla="*/ 165 w 169"/>
                <a:gd name="T23" fmla="*/ 4 h 111"/>
                <a:gd name="T24" fmla="*/ 4 w 169"/>
                <a:gd name="T25" fmla="*/ 4 h 111"/>
                <a:gd name="T26" fmla="*/ 4 w 169"/>
                <a:gd name="T27"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11">
                  <a:moveTo>
                    <a:pt x="167" y="111"/>
                  </a:moveTo>
                  <a:cubicBezTo>
                    <a:pt x="2" y="111"/>
                    <a:pt x="2" y="111"/>
                    <a:pt x="2" y="111"/>
                  </a:cubicBezTo>
                  <a:cubicBezTo>
                    <a:pt x="1" y="111"/>
                    <a:pt x="0" y="110"/>
                    <a:pt x="0" y="109"/>
                  </a:cubicBezTo>
                  <a:cubicBezTo>
                    <a:pt x="0" y="2"/>
                    <a:pt x="0" y="2"/>
                    <a:pt x="0" y="2"/>
                  </a:cubicBezTo>
                  <a:cubicBezTo>
                    <a:pt x="0" y="1"/>
                    <a:pt x="1" y="0"/>
                    <a:pt x="2" y="0"/>
                  </a:cubicBezTo>
                  <a:cubicBezTo>
                    <a:pt x="167" y="0"/>
                    <a:pt x="167" y="0"/>
                    <a:pt x="167" y="0"/>
                  </a:cubicBezTo>
                  <a:cubicBezTo>
                    <a:pt x="168" y="0"/>
                    <a:pt x="169" y="1"/>
                    <a:pt x="169" y="2"/>
                  </a:cubicBezTo>
                  <a:cubicBezTo>
                    <a:pt x="169" y="109"/>
                    <a:pt x="169" y="109"/>
                    <a:pt x="169" y="109"/>
                  </a:cubicBezTo>
                  <a:cubicBezTo>
                    <a:pt x="169" y="110"/>
                    <a:pt x="168" y="111"/>
                    <a:pt x="167" y="111"/>
                  </a:cubicBezTo>
                  <a:close/>
                  <a:moveTo>
                    <a:pt x="4" y="107"/>
                  </a:moveTo>
                  <a:cubicBezTo>
                    <a:pt x="165" y="107"/>
                    <a:pt x="165" y="107"/>
                    <a:pt x="165" y="107"/>
                  </a:cubicBezTo>
                  <a:cubicBezTo>
                    <a:pt x="165" y="4"/>
                    <a:pt x="165" y="4"/>
                    <a:pt x="165" y="4"/>
                  </a:cubicBezTo>
                  <a:cubicBezTo>
                    <a:pt x="4" y="4"/>
                    <a:pt x="4" y="4"/>
                    <a:pt x="4" y="4"/>
                  </a:cubicBezTo>
                  <a:lnTo>
                    <a:pt x="4" y="107"/>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任意多边形 36">
              <a:extLst>
                <a:ext uri="{FF2B5EF4-FFF2-40B4-BE49-F238E27FC236}">
                  <a16:creationId xmlns:a16="http://schemas.microsoft.com/office/drawing/2014/main" id="{F7E10227-3676-4313-B0D4-ABE30769B6F3}"/>
                </a:ext>
              </a:extLst>
            </p:cNvPr>
            <p:cNvSpPr/>
            <p:nvPr/>
          </p:nvSpPr>
          <p:spPr bwMode="auto">
            <a:xfrm>
              <a:off x="5529263" y="3124200"/>
              <a:ext cx="328613" cy="298450"/>
            </a:xfrm>
            <a:custGeom>
              <a:avLst/>
              <a:gdLst>
                <a:gd name="T0" fmla="*/ 95 w 97"/>
                <a:gd name="T1" fmla="*/ 88 h 88"/>
                <a:gd name="T2" fmla="*/ 93 w 97"/>
                <a:gd name="T3" fmla="*/ 86 h 88"/>
                <a:gd name="T4" fmla="*/ 88 w 97"/>
                <a:gd name="T5" fmla="*/ 62 h 88"/>
                <a:gd name="T6" fmla="*/ 63 w 97"/>
                <a:gd name="T7" fmla="*/ 53 h 88"/>
                <a:gd name="T8" fmla="*/ 62 w 97"/>
                <a:gd name="T9" fmla="*/ 51 h 88"/>
                <a:gd name="T10" fmla="*/ 60 w 97"/>
                <a:gd name="T11" fmla="*/ 41 h 88"/>
                <a:gd name="T12" fmla="*/ 61 w 97"/>
                <a:gd name="T13" fmla="*/ 39 h 88"/>
                <a:gd name="T14" fmla="*/ 68 w 97"/>
                <a:gd name="T15" fmla="*/ 24 h 88"/>
                <a:gd name="T16" fmla="*/ 48 w 97"/>
                <a:gd name="T17" fmla="*/ 4 h 88"/>
                <a:gd name="T18" fmla="*/ 28 w 97"/>
                <a:gd name="T19" fmla="*/ 24 h 88"/>
                <a:gd name="T20" fmla="*/ 36 w 97"/>
                <a:gd name="T21" fmla="*/ 39 h 88"/>
                <a:gd name="T22" fmla="*/ 37 w 97"/>
                <a:gd name="T23" fmla="*/ 41 h 88"/>
                <a:gd name="T24" fmla="*/ 35 w 97"/>
                <a:gd name="T25" fmla="*/ 51 h 88"/>
                <a:gd name="T26" fmla="*/ 33 w 97"/>
                <a:gd name="T27" fmla="*/ 53 h 88"/>
                <a:gd name="T28" fmla="*/ 9 w 97"/>
                <a:gd name="T29" fmla="*/ 62 h 88"/>
                <a:gd name="T30" fmla="*/ 4 w 97"/>
                <a:gd name="T31" fmla="*/ 86 h 88"/>
                <a:gd name="T32" fmla="*/ 1 w 97"/>
                <a:gd name="T33" fmla="*/ 88 h 88"/>
                <a:gd name="T34" fmla="*/ 0 w 97"/>
                <a:gd name="T35" fmla="*/ 86 h 88"/>
                <a:gd name="T36" fmla="*/ 6 w 97"/>
                <a:gd name="T37" fmla="*/ 59 h 88"/>
                <a:gd name="T38" fmla="*/ 31 w 97"/>
                <a:gd name="T39" fmla="*/ 49 h 88"/>
                <a:gd name="T40" fmla="*/ 33 w 97"/>
                <a:gd name="T41" fmla="*/ 42 h 88"/>
                <a:gd name="T42" fmla="*/ 24 w 97"/>
                <a:gd name="T43" fmla="*/ 24 h 88"/>
                <a:gd name="T44" fmla="*/ 48 w 97"/>
                <a:gd name="T45" fmla="*/ 0 h 88"/>
                <a:gd name="T46" fmla="*/ 72 w 97"/>
                <a:gd name="T47" fmla="*/ 24 h 88"/>
                <a:gd name="T48" fmla="*/ 64 w 97"/>
                <a:gd name="T49" fmla="*/ 42 h 88"/>
                <a:gd name="T50" fmla="*/ 65 w 97"/>
                <a:gd name="T51" fmla="*/ 49 h 88"/>
                <a:gd name="T52" fmla="*/ 91 w 97"/>
                <a:gd name="T53" fmla="*/ 59 h 88"/>
                <a:gd name="T54" fmla="*/ 97 w 97"/>
                <a:gd name="T55" fmla="*/ 86 h 88"/>
                <a:gd name="T56" fmla="*/ 95 w 97"/>
                <a:gd name="T57" fmla="*/ 88 h 88"/>
                <a:gd name="T58" fmla="*/ 95 w 97"/>
                <a:gd name="T5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8">
                  <a:moveTo>
                    <a:pt x="95" y="88"/>
                  </a:moveTo>
                  <a:cubicBezTo>
                    <a:pt x="94" y="88"/>
                    <a:pt x="93" y="87"/>
                    <a:pt x="93" y="86"/>
                  </a:cubicBezTo>
                  <a:cubicBezTo>
                    <a:pt x="92" y="76"/>
                    <a:pt x="90" y="63"/>
                    <a:pt x="88" y="62"/>
                  </a:cubicBezTo>
                  <a:cubicBezTo>
                    <a:pt x="86" y="60"/>
                    <a:pt x="72" y="55"/>
                    <a:pt x="63" y="53"/>
                  </a:cubicBezTo>
                  <a:cubicBezTo>
                    <a:pt x="62" y="52"/>
                    <a:pt x="62" y="52"/>
                    <a:pt x="62" y="51"/>
                  </a:cubicBezTo>
                  <a:cubicBezTo>
                    <a:pt x="62" y="51"/>
                    <a:pt x="60" y="42"/>
                    <a:pt x="60" y="41"/>
                  </a:cubicBezTo>
                  <a:cubicBezTo>
                    <a:pt x="60" y="41"/>
                    <a:pt x="60" y="40"/>
                    <a:pt x="61" y="39"/>
                  </a:cubicBezTo>
                  <a:cubicBezTo>
                    <a:pt x="65" y="35"/>
                    <a:pt x="68" y="30"/>
                    <a:pt x="68" y="24"/>
                  </a:cubicBezTo>
                  <a:cubicBezTo>
                    <a:pt x="68" y="13"/>
                    <a:pt x="59" y="4"/>
                    <a:pt x="48" y="4"/>
                  </a:cubicBezTo>
                  <a:cubicBezTo>
                    <a:pt x="37" y="4"/>
                    <a:pt x="28" y="13"/>
                    <a:pt x="28" y="24"/>
                  </a:cubicBezTo>
                  <a:cubicBezTo>
                    <a:pt x="28" y="30"/>
                    <a:pt x="31" y="35"/>
                    <a:pt x="36" y="39"/>
                  </a:cubicBezTo>
                  <a:cubicBezTo>
                    <a:pt x="37" y="40"/>
                    <a:pt x="37" y="40"/>
                    <a:pt x="37" y="41"/>
                  </a:cubicBezTo>
                  <a:cubicBezTo>
                    <a:pt x="35" y="51"/>
                    <a:pt x="35" y="51"/>
                    <a:pt x="35" y="51"/>
                  </a:cubicBezTo>
                  <a:cubicBezTo>
                    <a:pt x="35" y="52"/>
                    <a:pt x="34" y="52"/>
                    <a:pt x="33" y="53"/>
                  </a:cubicBezTo>
                  <a:cubicBezTo>
                    <a:pt x="24" y="55"/>
                    <a:pt x="10" y="60"/>
                    <a:pt x="9" y="62"/>
                  </a:cubicBezTo>
                  <a:cubicBezTo>
                    <a:pt x="7" y="63"/>
                    <a:pt x="5" y="76"/>
                    <a:pt x="4" y="86"/>
                  </a:cubicBezTo>
                  <a:cubicBezTo>
                    <a:pt x="4" y="87"/>
                    <a:pt x="3" y="88"/>
                    <a:pt x="1" y="88"/>
                  </a:cubicBezTo>
                  <a:cubicBezTo>
                    <a:pt x="0" y="88"/>
                    <a:pt x="0" y="87"/>
                    <a:pt x="0" y="86"/>
                  </a:cubicBezTo>
                  <a:cubicBezTo>
                    <a:pt x="0" y="79"/>
                    <a:pt x="3" y="62"/>
                    <a:pt x="6" y="59"/>
                  </a:cubicBezTo>
                  <a:cubicBezTo>
                    <a:pt x="9" y="56"/>
                    <a:pt x="26" y="51"/>
                    <a:pt x="31" y="49"/>
                  </a:cubicBezTo>
                  <a:cubicBezTo>
                    <a:pt x="33" y="42"/>
                    <a:pt x="33" y="42"/>
                    <a:pt x="33" y="42"/>
                  </a:cubicBezTo>
                  <a:cubicBezTo>
                    <a:pt x="27" y="37"/>
                    <a:pt x="24" y="31"/>
                    <a:pt x="24" y="24"/>
                  </a:cubicBezTo>
                  <a:cubicBezTo>
                    <a:pt x="24" y="10"/>
                    <a:pt x="35" y="0"/>
                    <a:pt x="48" y="0"/>
                  </a:cubicBezTo>
                  <a:cubicBezTo>
                    <a:pt x="61" y="0"/>
                    <a:pt x="72" y="10"/>
                    <a:pt x="72" y="24"/>
                  </a:cubicBezTo>
                  <a:cubicBezTo>
                    <a:pt x="72" y="31"/>
                    <a:pt x="69" y="37"/>
                    <a:pt x="64" y="42"/>
                  </a:cubicBezTo>
                  <a:cubicBezTo>
                    <a:pt x="64" y="43"/>
                    <a:pt x="65" y="46"/>
                    <a:pt x="65" y="49"/>
                  </a:cubicBezTo>
                  <a:cubicBezTo>
                    <a:pt x="71" y="51"/>
                    <a:pt x="88" y="56"/>
                    <a:pt x="91" y="59"/>
                  </a:cubicBezTo>
                  <a:cubicBezTo>
                    <a:pt x="94" y="62"/>
                    <a:pt x="96" y="79"/>
                    <a:pt x="97" y="86"/>
                  </a:cubicBezTo>
                  <a:cubicBezTo>
                    <a:pt x="97" y="87"/>
                    <a:pt x="96" y="88"/>
                    <a:pt x="95" y="88"/>
                  </a:cubicBezTo>
                  <a:cubicBezTo>
                    <a:pt x="95" y="88"/>
                    <a:pt x="95" y="88"/>
                    <a:pt x="95" y="88"/>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任意多边形 37">
              <a:extLst>
                <a:ext uri="{FF2B5EF4-FFF2-40B4-BE49-F238E27FC236}">
                  <a16:creationId xmlns:a16="http://schemas.microsoft.com/office/drawing/2014/main" id="{F84697FA-364E-404F-B8BA-1DAAE3EA6462}"/>
                </a:ext>
              </a:extLst>
            </p:cNvPr>
            <p:cNvSpPr/>
            <p:nvPr/>
          </p:nvSpPr>
          <p:spPr bwMode="auto">
            <a:xfrm>
              <a:off x="5529263" y="2692400"/>
              <a:ext cx="328613" cy="298450"/>
            </a:xfrm>
            <a:custGeom>
              <a:avLst/>
              <a:gdLst>
                <a:gd name="T0" fmla="*/ 2 w 97"/>
                <a:gd name="T1" fmla="*/ 88 h 88"/>
                <a:gd name="T2" fmla="*/ 1 w 97"/>
                <a:gd name="T3" fmla="*/ 88 h 88"/>
                <a:gd name="T4" fmla="*/ 0 w 97"/>
                <a:gd name="T5" fmla="*/ 86 h 88"/>
                <a:gd name="T6" fmla="*/ 6 w 97"/>
                <a:gd name="T7" fmla="*/ 59 h 88"/>
                <a:gd name="T8" fmla="*/ 31 w 97"/>
                <a:gd name="T9" fmla="*/ 49 h 88"/>
                <a:gd name="T10" fmla="*/ 33 w 97"/>
                <a:gd name="T11" fmla="*/ 42 h 88"/>
                <a:gd name="T12" fmla="*/ 24 w 97"/>
                <a:gd name="T13" fmla="*/ 24 h 88"/>
                <a:gd name="T14" fmla="*/ 48 w 97"/>
                <a:gd name="T15" fmla="*/ 0 h 88"/>
                <a:gd name="T16" fmla="*/ 72 w 97"/>
                <a:gd name="T17" fmla="*/ 24 h 88"/>
                <a:gd name="T18" fmla="*/ 64 w 97"/>
                <a:gd name="T19" fmla="*/ 42 h 88"/>
                <a:gd name="T20" fmla="*/ 65 w 97"/>
                <a:gd name="T21" fmla="*/ 49 h 88"/>
                <a:gd name="T22" fmla="*/ 91 w 97"/>
                <a:gd name="T23" fmla="*/ 59 h 88"/>
                <a:gd name="T24" fmla="*/ 97 w 97"/>
                <a:gd name="T25" fmla="*/ 86 h 88"/>
                <a:gd name="T26" fmla="*/ 95 w 97"/>
                <a:gd name="T27" fmla="*/ 88 h 88"/>
                <a:gd name="T28" fmla="*/ 93 w 97"/>
                <a:gd name="T29" fmla="*/ 86 h 88"/>
                <a:gd name="T30" fmla="*/ 88 w 97"/>
                <a:gd name="T31" fmla="*/ 62 h 88"/>
                <a:gd name="T32" fmla="*/ 63 w 97"/>
                <a:gd name="T33" fmla="*/ 53 h 88"/>
                <a:gd name="T34" fmla="*/ 62 w 97"/>
                <a:gd name="T35" fmla="*/ 51 h 88"/>
                <a:gd name="T36" fmla="*/ 60 w 97"/>
                <a:gd name="T37" fmla="*/ 41 h 88"/>
                <a:gd name="T38" fmla="*/ 61 w 97"/>
                <a:gd name="T39" fmla="*/ 39 h 88"/>
                <a:gd name="T40" fmla="*/ 68 w 97"/>
                <a:gd name="T41" fmla="*/ 24 h 88"/>
                <a:gd name="T42" fmla="*/ 48 w 97"/>
                <a:gd name="T43" fmla="*/ 4 h 88"/>
                <a:gd name="T44" fmla="*/ 28 w 97"/>
                <a:gd name="T45" fmla="*/ 24 h 88"/>
                <a:gd name="T46" fmla="*/ 36 w 97"/>
                <a:gd name="T47" fmla="*/ 39 h 88"/>
                <a:gd name="T48" fmla="*/ 37 w 97"/>
                <a:gd name="T49" fmla="*/ 41 h 88"/>
                <a:gd name="T50" fmla="*/ 35 w 97"/>
                <a:gd name="T51" fmla="*/ 51 h 88"/>
                <a:gd name="T52" fmla="*/ 33 w 97"/>
                <a:gd name="T53" fmla="*/ 53 h 88"/>
                <a:gd name="T54" fmla="*/ 9 w 97"/>
                <a:gd name="T55" fmla="*/ 62 h 88"/>
                <a:gd name="T56" fmla="*/ 4 w 97"/>
                <a:gd name="T57" fmla="*/ 86 h 88"/>
                <a:gd name="T58" fmla="*/ 2 w 97"/>
                <a:gd name="T5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88">
                  <a:moveTo>
                    <a:pt x="2" y="88"/>
                  </a:moveTo>
                  <a:cubicBezTo>
                    <a:pt x="2" y="88"/>
                    <a:pt x="2" y="88"/>
                    <a:pt x="1" y="88"/>
                  </a:cubicBezTo>
                  <a:cubicBezTo>
                    <a:pt x="0" y="88"/>
                    <a:pt x="0" y="87"/>
                    <a:pt x="0" y="86"/>
                  </a:cubicBezTo>
                  <a:cubicBezTo>
                    <a:pt x="0" y="79"/>
                    <a:pt x="3" y="62"/>
                    <a:pt x="6" y="59"/>
                  </a:cubicBezTo>
                  <a:cubicBezTo>
                    <a:pt x="9" y="56"/>
                    <a:pt x="26" y="51"/>
                    <a:pt x="31" y="49"/>
                  </a:cubicBezTo>
                  <a:cubicBezTo>
                    <a:pt x="33" y="42"/>
                    <a:pt x="33" y="42"/>
                    <a:pt x="33" y="42"/>
                  </a:cubicBezTo>
                  <a:cubicBezTo>
                    <a:pt x="27" y="37"/>
                    <a:pt x="24" y="31"/>
                    <a:pt x="24" y="24"/>
                  </a:cubicBezTo>
                  <a:cubicBezTo>
                    <a:pt x="24" y="11"/>
                    <a:pt x="35" y="0"/>
                    <a:pt x="48" y="0"/>
                  </a:cubicBezTo>
                  <a:cubicBezTo>
                    <a:pt x="61" y="0"/>
                    <a:pt x="72" y="11"/>
                    <a:pt x="72" y="24"/>
                  </a:cubicBezTo>
                  <a:cubicBezTo>
                    <a:pt x="72" y="31"/>
                    <a:pt x="69" y="37"/>
                    <a:pt x="64" y="42"/>
                  </a:cubicBezTo>
                  <a:cubicBezTo>
                    <a:pt x="64" y="43"/>
                    <a:pt x="65" y="46"/>
                    <a:pt x="65" y="49"/>
                  </a:cubicBezTo>
                  <a:cubicBezTo>
                    <a:pt x="71" y="51"/>
                    <a:pt x="88" y="56"/>
                    <a:pt x="91" y="59"/>
                  </a:cubicBezTo>
                  <a:cubicBezTo>
                    <a:pt x="94" y="62"/>
                    <a:pt x="96" y="79"/>
                    <a:pt x="97" y="86"/>
                  </a:cubicBezTo>
                  <a:cubicBezTo>
                    <a:pt x="97" y="87"/>
                    <a:pt x="96" y="88"/>
                    <a:pt x="95" y="88"/>
                  </a:cubicBezTo>
                  <a:cubicBezTo>
                    <a:pt x="94" y="88"/>
                    <a:pt x="93" y="87"/>
                    <a:pt x="93" y="86"/>
                  </a:cubicBezTo>
                  <a:cubicBezTo>
                    <a:pt x="92" y="76"/>
                    <a:pt x="90" y="64"/>
                    <a:pt x="88" y="62"/>
                  </a:cubicBezTo>
                  <a:cubicBezTo>
                    <a:pt x="86" y="60"/>
                    <a:pt x="72" y="56"/>
                    <a:pt x="63" y="53"/>
                  </a:cubicBezTo>
                  <a:cubicBezTo>
                    <a:pt x="62" y="52"/>
                    <a:pt x="62" y="52"/>
                    <a:pt x="62" y="51"/>
                  </a:cubicBezTo>
                  <a:cubicBezTo>
                    <a:pt x="62" y="51"/>
                    <a:pt x="60" y="42"/>
                    <a:pt x="60" y="41"/>
                  </a:cubicBezTo>
                  <a:cubicBezTo>
                    <a:pt x="60" y="41"/>
                    <a:pt x="60" y="40"/>
                    <a:pt x="61" y="39"/>
                  </a:cubicBezTo>
                  <a:cubicBezTo>
                    <a:pt x="65" y="36"/>
                    <a:pt x="68" y="30"/>
                    <a:pt x="68" y="24"/>
                  </a:cubicBezTo>
                  <a:cubicBezTo>
                    <a:pt x="68" y="13"/>
                    <a:pt x="59" y="4"/>
                    <a:pt x="48" y="4"/>
                  </a:cubicBezTo>
                  <a:cubicBezTo>
                    <a:pt x="37" y="4"/>
                    <a:pt x="28" y="13"/>
                    <a:pt x="28" y="24"/>
                  </a:cubicBezTo>
                  <a:cubicBezTo>
                    <a:pt x="28" y="30"/>
                    <a:pt x="31" y="36"/>
                    <a:pt x="36" y="39"/>
                  </a:cubicBezTo>
                  <a:cubicBezTo>
                    <a:pt x="37" y="40"/>
                    <a:pt x="37" y="41"/>
                    <a:pt x="37" y="41"/>
                  </a:cubicBezTo>
                  <a:cubicBezTo>
                    <a:pt x="35" y="51"/>
                    <a:pt x="35" y="51"/>
                    <a:pt x="35" y="51"/>
                  </a:cubicBezTo>
                  <a:cubicBezTo>
                    <a:pt x="35" y="52"/>
                    <a:pt x="34" y="52"/>
                    <a:pt x="33" y="53"/>
                  </a:cubicBezTo>
                  <a:cubicBezTo>
                    <a:pt x="24" y="56"/>
                    <a:pt x="10" y="60"/>
                    <a:pt x="9" y="62"/>
                  </a:cubicBezTo>
                  <a:cubicBezTo>
                    <a:pt x="7" y="64"/>
                    <a:pt x="5" y="76"/>
                    <a:pt x="4" y="86"/>
                  </a:cubicBezTo>
                  <a:cubicBezTo>
                    <a:pt x="4" y="87"/>
                    <a:pt x="3" y="88"/>
                    <a:pt x="2" y="88"/>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矩形 43">
              <a:extLst>
                <a:ext uri="{FF2B5EF4-FFF2-40B4-BE49-F238E27FC236}">
                  <a16:creationId xmlns:a16="http://schemas.microsoft.com/office/drawing/2014/main" id="{15D021FA-7DE5-4FDD-B85A-0542441B679C}"/>
                </a:ext>
              </a:extLst>
            </p:cNvPr>
            <p:cNvSpPr/>
            <p:nvPr/>
          </p:nvSpPr>
          <p:spPr bwMode="auto">
            <a:xfrm>
              <a:off x="4432301" y="2268538"/>
              <a:ext cx="1214438" cy="993775"/>
            </a:xfrm>
            <a:prstGeom prst="rect">
              <a:avLst/>
            </a:prstGeom>
            <a:solidFill>
              <a:srgbClr val="FFC7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任意多边形 39">
              <a:extLst>
                <a:ext uri="{FF2B5EF4-FFF2-40B4-BE49-F238E27FC236}">
                  <a16:creationId xmlns:a16="http://schemas.microsoft.com/office/drawing/2014/main" id="{294D66FF-5255-4546-BD8F-C9270382BD89}"/>
                </a:ext>
              </a:extLst>
            </p:cNvPr>
            <p:cNvSpPr/>
            <p:nvPr/>
          </p:nvSpPr>
          <p:spPr bwMode="auto">
            <a:xfrm>
              <a:off x="4405313" y="2238375"/>
              <a:ext cx="1228725" cy="1011238"/>
            </a:xfrm>
            <a:custGeom>
              <a:avLst/>
              <a:gdLst>
                <a:gd name="T0" fmla="*/ 361 w 363"/>
                <a:gd name="T1" fmla="*/ 298 h 298"/>
                <a:gd name="T2" fmla="*/ 2 w 363"/>
                <a:gd name="T3" fmla="*/ 298 h 298"/>
                <a:gd name="T4" fmla="*/ 0 w 363"/>
                <a:gd name="T5" fmla="*/ 296 h 298"/>
                <a:gd name="T6" fmla="*/ 0 w 363"/>
                <a:gd name="T7" fmla="*/ 2 h 298"/>
                <a:gd name="T8" fmla="*/ 2 w 363"/>
                <a:gd name="T9" fmla="*/ 0 h 298"/>
                <a:gd name="T10" fmla="*/ 361 w 363"/>
                <a:gd name="T11" fmla="*/ 0 h 298"/>
                <a:gd name="T12" fmla="*/ 363 w 363"/>
                <a:gd name="T13" fmla="*/ 2 h 298"/>
                <a:gd name="T14" fmla="*/ 363 w 363"/>
                <a:gd name="T15" fmla="*/ 296 h 298"/>
                <a:gd name="T16" fmla="*/ 361 w 363"/>
                <a:gd name="T17" fmla="*/ 298 h 298"/>
                <a:gd name="T18" fmla="*/ 4 w 363"/>
                <a:gd name="T19" fmla="*/ 294 h 298"/>
                <a:gd name="T20" fmla="*/ 359 w 363"/>
                <a:gd name="T21" fmla="*/ 294 h 298"/>
                <a:gd name="T22" fmla="*/ 359 w 363"/>
                <a:gd name="T23" fmla="*/ 4 h 298"/>
                <a:gd name="T24" fmla="*/ 4 w 363"/>
                <a:gd name="T25" fmla="*/ 4 h 298"/>
                <a:gd name="T26" fmla="*/ 4 w 363"/>
                <a:gd name="T27"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3" h="298">
                  <a:moveTo>
                    <a:pt x="361" y="298"/>
                  </a:moveTo>
                  <a:cubicBezTo>
                    <a:pt x="2" y="298"/>
                    <a:pt x="2" y="298"/>
                    <a:pt x="2" y="298"/>
                  </a:cubicBezTo>
                  <a:cubicBezTo>
                    <a:pt x="1" y="298"/>
                    <a:pt x="0" y="297"/>
                    <a:pt x="0" y="296"/>
                  </a:cubicBezTo>
                  <a:cubicBezTo>
                    <a:pt x="0" y="2"/>
                    <a:pt x="0" y="2"/>
                    <a:pt x="0" y="2"/>
                  </a:cubicBezTo>
                  <a:cubicBezTo>
                    <a:pt x="0" y="1"/>
                    <a:pt x="1" y="0"/>
                    <a:pt x="2" y="0"/>
                  </a:cubicBezTo>
                  <a:cubicBezTo>
                    <a:pt x="361" y="0"/>
                    <a:pt x="361" y="0"/>
                    <a:pt x="361" y="0"/>
                  </a:cubicBezTo>
                  <a:cubicBezTo>
                    <a:pt x="362" y="0"/>
                    <a:pt x="363" y="1"/>
                    <a:pt x="363" y="2"/>
                  </a:cubicBezTo>
                  <a:cubicBezTo>
                    <a:pt x="363" y="296"/>
                    <a:pt x="363" y="296"/>
                    <a:pt x="363" y="296"/>
                  </a:cubicBezTo>
                  <a:cubicBezTo>
                    <a:pt x="363" y="297"/>
                    <a:pt x="362" y="298"/>
                    <a:pt x="361" y="298"/>
                  </a:cubicBezTo>
                  <a:close/>
                  <a:moveTo>
                    <a:pt x="4" y="294"/>
                  </a:moveTo>
                  <a:cubicBezTo>
                    <a:pt x="359" y="294"/>
                    <a:pt x="359" y="294"/>
                    <a:pt x="359" y="294"/>
                  </a:cubicBezTo>
                  <a:cubicBezTo>
                    <a:pt x="359" y="4"/>
                    <a:pt x="359" y="4"/>
                    <a:pt x="359" y="4"/>
                  </a:cubicBezTo>
                  <a:cubicBezTo>
                    <a:pt x="4" y="4"/>
                    <a:pt x="4" y="4"/>
                    <a:pt x="4" y="4"/>
                  </a:cubicBezTo>
                  <a:lnTo>
                    <a:pt x="4" y="294"/>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任意多边形 40">
              <a:extLst>
                <a:ext uri="{FF2B5EF4-FFF2-40B4-BE49-F238E27FC236}">
                  <a16:creationId xmlns:a16="http://schemas.microsoft.com/office/drawing/2014/main" id="{0AC9DB7B-14D0-4253-A05E-A7E79B570CF7}"/>
                </a:ext>
              </a:extLst>
            </p:cNvPr>
            <p:cNvSpPr/>
            <p:nvPr/>
          </p:nvSpPr>
          <p:spPr bwMode="auto">
            <a:xfrm>
              <a:off x="4459288" y="3130550"/>
              <a:ext cx="1120775" cy="14288"/>
            </a:xfrm>
            <a:custGeom>
              <a:avLst/>
              <a:gdLst>
                <a:gd name="T0" fmla="*/ 329 w 331"/>
                <a:gd name="T1" fmla="*/ 4 h 4"/>
                <a:gd name="T2" fmla="*/ 2 w 331"/>
                <a:gd name="T3" fmla="*/ 4 h 4"/>
                <a:gd name="T4" fmla="*/ 0 w 331"/>
                <a:gd name="T5" fmla="*/ 2 h 4"/>
                <a:gd name="T6" fmla="*/ 2 w 331"/>
                <a:gd name="T7" fmla="*/ 0 h 4"/>
                <a:gd name="T8" fmla="*/ 329 w 331"/>
                <a:gd name="T9" fmla="*/ 0 h 4"/>
                <a:gd name="T10" fmla="*/ 331 w 331"/>
                <a:gd name="T11" fmla="*/ 2 h 4"/>
                <a:gd name="T12" fmla="*/ 329 w 33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31" h="4">
                  <a:moveTo>
                    <a:pt x="329" y="4"/>
                  </a:moveTo>
                  <a:cubicBezTo>
                    <a:pt x="2" y="4"/>
                    <a:pt x="2" y="4"/>
                    <a:pt x="2" y="4"/>
                  </a:cubicBezTo>
                  <a:cubicBezTo>
                    <a:pt x="1" y="4"/>
                    <a:pt x="0" y="3"/>
                    <a:pt x="0" y="2"/>
                  </a:cubicBezTo>
                  <a:cubicBezTo>
                    <a:pt x="0" y="1"/>
                    <a:pt x="1" y="0"/>
                    <a:pt x="2" y="0"/>
                  </a:cubicBezTo>
                  <a:cubicBezTo>
                    <a:pt x="329" y="0"/>
                    <a:pt x="329" y="0"/>
                    <a:pt x="329" y="0"/>
                  </a:cubicBezTo>
                  <a:cubicBezTo>
                    <a:pt x="330" y="0"/>
                    <a:pt x="331" y="1"/>
                    <a:pt x="331" y="2"/>
                  </a:cubicBezTo>
                  <a:cubicBezTo>
                    <a:pt x="331" y="3"/>
                    <a:pt x="330" y="4"/>
                    <a:pt x="32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矩形 46">
              <a:extLst>
                <a:ext uri="{FF2B5EF4-FFF2-40B4-BE49-F238E27FC236}">
                  <a16:creationId xmlns:a16="http://schemas.microsoft.com/office/drawing/2014/main" id="{90ABBD13-9736-4DFD-95B3-B2F06B5C2E92}"/>
                </a:ext>
              </a:extLst>
            </p:cNvPr>
            <p:cNvSpPr/>
            <p:nvPr/>
          </p:nvSpPr>
          <p:spPr bwMode="auto">
            <a:xfrm>
              <a:off x="4567238" y="3082925"/>
              <a:ext cx="33338" cy="104775"/>
            </a:xfrm>
            <a:prstGeom prst="rect">
              <a:avLst/>
            </a:prstGeom>
            <a:solidFill>
              <a:srgbClr val="7C6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任意多边形 42">
              <a:extLst>
                <a:ext uri="{FF2B5EF4-FFF2-40B4-BE49-F238E27FC236}">
                  <a16:creationId xmlns:a16="http://schemas.microsoft.com/office/drawing/2014/main" id="{9D5D9A8A-6B14-4007-98EC-DCEE68725B7D}"/>
                </a:ext>
              </a:extLst>
            </p:cNvPr>
            <p:cNvSpPr/>
            <p:nvPr/>
          </p:nvSpPr>
          <p:spPr bwMode="auto">
            <a:xfrm>
              <a:off x="4899026" y="2587625"/>
              <a:ext cx="268288" cy="312738"/>
            </a:xfrm>
            <a:custGeom>
              <a:avLst/>
              <a:gdLst>
                <a:gd name="T0" fmla="*/ 72 w 79"/>
                <a:gd name="T1" fmla="*/ 37 h 92"/>
                <a:gd name="T2" fmla="*/ 16 w 79"/>
                <a:gd name="T3" fmla="*/ 4 h 92"/>
                <a:gd name="T4" fmla="*/ 0 w 79"/>
                <a:gd name="T5" fmla="*/ 14 h 92"/>
                <a:gd name="T6" fmla="*/ 0 w 79"/>
                <a:gd name="T7" fmla="*/ 78 h 92"/>
                <a:gd name="T8" fmla="*/ 16 w 79"/>
                <a:gd name="T9" fmla="*/ 88 h 92"/>
                <a:gd name="T10" fmla="*/ 72 w 79"/>
                <a:gd name="T11" fmla="*/ 55 h 92"/>
                <a:gd name="T12" fmla="*/ 72 w 79"/>
                <a:gd name="T13" fmla="*/ 37 h 92"/>
              </a:gdLst>
              <a:ahLst/>
              <a:cxnLst>
                <a:cxn ang="0">
                  <a:pos x="T0" y="T1"/>
                </a:cxn>
                <a:cxn ang="0">
                  <a:pos x="T2" y="T3"/>
                </a:cxn>
                <a:cxn ang="0">
                  <a:pos x="T4" y="T5"/>
                </a:cxn>
                <a:cxn ang="0">
                  <a:pos x="T6" y="T7"/>
                </a:cxn>
                <a:cxn ang="0">
                  <a:pos x="T8" y="T9"/>
                </a:cxn>
                <a:cxn ang="0">
                  <a:pos x="T10" y="T11"/>
                </a:cxn>
                <a:cxn ang="0">
                  <a:pos x="T12" y="T13"/>
                </a:cxn>
              </a:cxnLst>
              <a:rect l="0" t="0" r="r" b="b"/>
              <a:pathLst>
                <a:path w="79" h="92">
                  <a:moveTo>
                    <a:pt x="72" y="37"/>
                  </a:moveTo>
                  <a:cubicBezTo>
                    <a:pt x="16" y="4"/>
                    <a:pt x="16" y="4"/>
                    <a:pt x="16" y="4"/>
                  </a:cubicBezTo>
                  <a:cubicBezTo>
                    <a:pt x="9" y="0"/>
                    <a:pt x="0" y="5"/>
                    <a:pt x="0" y="14"/>
                  </a:cubicBezTo>
                  <a:cubicBezTo>
                    <a:pt x="0" y="78"/>
                    <a:pt x="0" y="78"/>
                    <a:pt x="0" y="78"/>
                  </a:cubicBezTo>
                  <a:cubicBezTo>
                    <a:pt x="0" y="87"/>
                    <a:pt x="9" y="92"/>
                    <a:pt x="16" y="88"/>
                  </a:cubicBezTo>
                  <a:cubicBezTo>
                    <a:pt x="72" y="55"/>
                    <a:pt x="72" y="55"/>
                    <a:pt x="72" y="55"/>
                  </a:cubicBezTo>
                  <a:cubicBezTo>
                    <a:pt x="79" y="51"/>
                    <a:pt x="79" y="41"/>
                    <a:pt x="7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任意多边形 43">
              <a:extLst>
                <a:ext uri="{FF2B5EF4-FFF2-40B4-BE49-F238E27FC236}">
                  <a16:creationId xmlns:a16="http://schemas.microsoft.com/office/drawing/2014/main" id="{A93865B7-FD4F-4A91-B784-F30CFAC5B8EE}"/>
                </a:ext>
              </a:extLst>
            </p:cNvPr>
            <p:cNvSpPr/>
            <p:nvPr/>
          </p:nvSpPr>
          <p:spPr bwMode="auto">
            <a:xfrm>
              <a:off x="6384926" y="3286125"/>
              <a:ext cx="1409700" cy="1685925"/>
            </a:xfrm>
            <a:custGeom>
              <a:avLst/>
              <a:gdLst>
                <a:gd name="T0" fmla="*/ 411 w 416"/>
                <a:gd name="T1" fmla="*/ 496 h 497"/>
                <a:gd name="T2" fmla="*/ 392 w 416"/>
                <a:gd name="T3" fmla="*/ 456 h 497"/>
                <a:gd name="T4" fmla="*/ 386 w 416"/>
                <a:gd name="T5" fmla="*/ 402 h 497"/>
                <a:gd name="T6" fmla="*/ 416 w 416"/>
                <a:gd name="T7" fmla="*/ 402 h 497"/>
                <a:gd name="T8" fmla="*/ 339 w 416"/>
                <a:gd name="T9" fmla="*/ 218 h 497"/>
                <a:gd name="T10" fmla="*/ 285 w 416"/>
                <a:gd name="T11" fmla="*/ 184 h 497"/>
                <a:gd name="T12" fmla="*/ 286 w 416"/>
                <a:gd name="T13" fmla="*/ 183 h 497"/>
                <a:gd name="T14" fmla="*/ 273 w 416"/>
                <a:gd name="T15" fmla="*/ 178 h 497"/>
                <a:gd name="T16" fmla="*/ 270 w 416"/>
                <a:gd name="T17" fmla="*/ 176 h 497"/>
                <a:gd name="T18" fmla="*/ 263 w 416"/>
                <a:gd name="T19" fmla="*/ 175 h 497"/>
                <a:gd name="T20" fmla="*/ 253 w 416"/>
                <a:gd name="T21" fmla="*/ 172 h 497"/>
                <a:gd name="T22" fmla="*/ 233 w 416"/>
                <a:gd name="T23" fmla="*/ 122 h 497"/>
                <a:gd name="T24" fmla="*/ 241 w 416"/>
                <a:gd name="T25" fmla="*/ 86 h 497"/>
                <a:gd name="T26" fmla="*/ 251 w 416"/>
                <a:gd name="T27" fmla="*/ 58 h 497"/>
                <a:gd name="T28" fmla="*/ 246 w 416"/>
                <a:gd name="T29" fmla="*/ 37 h 497"/>
                <a:gd name="T30" fmla="*/ 221 w 416"/>
                <a:gd name="T31" fmla="*/ 15 h 497"/>
                <a:gd name="T32" fmla="*/ 169 w 416"/>
                <a:gd name="T33" fmla="*/ 1 h 497"/>
                <a:gd name="T34" fmla="*/ 126 w 416"/>
                <a:gd name="T35" fmla="*/ 4 h 497"/>
                <a:gd name="T36" fmla="*/ 97 w 416"/>
                <a:gd name="T37" fmla="*/ 31 h 497"/>
                <a:gd name="T38" fmla="*/ 108 w 416"/>
                <a:gd name="T39" fmla="*/ 73 h 497"/>
                <a:gd name="T40" fmla="*/ 108 w 416"/>
                <a:gd name="T41" fmla="*/ 97 h 497"/>
                <a:gd name="T42" fmla="*/ 125 w 416"/>
                <a:gd name="T43" fmla="*/ 136 h 497"/>
                <a:gd name="T44" fmla="*/ 159 w 416"/>
                <a:gd name="T45" fmla="*/ 165 h 497"/>
                <a:gd name="T46" fmla="*/ 136 w 416"/>
                <a:gd name="T47" fmla="*/ 174 h 497"/>
                <a:gd name="T48" fmla="*/ 136 w 416"/>
                <a:gd name="T49" fmla="*/ 174 h 497"/>
                <a:gd name="T50" fmla="*/ 102 w 416"/>
                <a:gd name="T51" fmla="*/ 188 h 497"/>
                <a:gd name="T52" fmla="*/ 72 w 416"/>
                <a:gd name="T53" fmla="*/ 295 h 497"/>
                <a:gd name="T54" fmla="*/ 40 w 416"/>
                <a:gd name="T55" fmla="*/ 412 h 497"/>
                <a:gd name="T56" fmla="*/ 0 w 416"/>
                <a:gd name="T57" fmla="*/ 439 h 497"/>
                <a:gd name="T58" fmla="*/ 19 w 416"/>
                <a:gd name="T59" fmla="*/ 478 h 497"/>
                <a:gd name="T60" fmla="*/ 23 w 416"/>
                <a:gd name="T61" fmla="*/ 466 h 497"/>
                <a:gd name="T62" fmla="*/ 40 w 416"/>
                <a:gd name="T63" fmla="*/ 456 h 497"/>
                <a:gd name="T64" fmla="*/ 26 w 416"/>
                <a:gd name="T65" fmla="*/ 447 h 497"/>
                <a:gd name="T66" fmla="*/ 71 w 416"/>
                <a:gd name="T67" fmla="*/ 439 h 497"/>
                <a:gd name="T68" fmla="*/ 103 w 416"/>
                <a:gd name="T69" fmla="*/ 423 h 497"/>
                <a:gd name="T70" fmla="*/ 156 w 416"/>
                <a:gd name="T71" fmla="*/ 434 h 497"/>
                <a:gd name="T72" fmla="*/ 165 w 416"/>
                <a:gd name="T73" fmla="*/ 484 h 497"/>
                <a:gd name="T74" fmla="*/ 218 w 416"/>
                <a:gd name="T75" fmla="*/ 484 h 497"/>
                <a:gd name="T76" fmla="*/ 218 w 416"/>
                <a:gd name="T77" fmla="*/ 497 h 497"/>
                <a:gd name="T78" fmla="*/ 411 w 416"/>
                <a:gd name="T79" fmla="*/ 496 h 497"/>
                <a:gd name="T80" fmla="*/ 325 w 416"/>
                <a:gd name="T81" fmla="*/ 401 h 497"/>
                <a:gd name="T82" fmla="*/ 346 w 416"/>
                <a:gd name="T83" fmla="*/ 426 h 497"/>
                <a:gd name="T84" fmla="*/ 321 w 416"/>
                <a:gd name="T85" fmla="*/ 428 h 497"/>
                <a:gd name="T86" fmla="*/ 325 w 416"/>
                <a:gd name="T87" fmla="*/ 40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6" h="497">
                  <a:moveTo>
                    <a:pt x="411" y="496"/>
                  </a:moveTo>
                  <a:cubicBezTo>
                    <a:pt x="411" y="496"/>
                    <a:pt x="399" y="481"/>
                    <a:pt x="392" y="456"/>
                  </a:cubicBezTo>
                  <a:cubicBezTo>
                    <a:pt x="386" y="431"/>
                    <a:pt x="386" y="402"/>
                    <a:pt x="386" y="402"/>
                  </a:cubicBezTo>
                  <a:cubicBezTo>
                    <a:pt x="416" y="402"/>
                    <a:pt x="416" y="402"/>
                    <a:pt x="416" y="402"/>
                  </a:cubicBezTo>
                  <a:cubicBezTo>
                    <a:pt x="339" y="218"/>
                    <a:pt x="339" y="218"/>
                    <a:pt x="339" y="218"/>
                  </a:cubicBezTo>
                  <a:cubicBezTo>
                    <a:pt x="330" y="207"/>
                    <a:pt x="303" y="192"/>
                    <a:pt x="285" y="184"/>
                  </a:cubicBezTo>
                  <a:cubicBezTo>
                    <a:pt x="285" y="183"/>
                    <a:pt x="286" y="183"/>
                    <a:pt x="286" y="183"/>
                  </a:cubicBezTo>
                  <a:cubicBezTo>
                    <a:pt x="282" y="181"/>
                    <a:pt x="278" y="179"/>
                    <a:pt x="273" y="178"/>
                  </a:cubicBezTo>
                  <a:cubicBezTo>
                    <a:pt x="271" y="177"/>
                    <a:pt x="270" y="176"/>
                    <a:pt x="270" y="176"/>
                  </a:cubicBezTo>
                  <a:cubicBezTo>
                    <a:pt x="270" y="176"/>
                    <a:pt x="267" y="176"/>
                    <a:pt x="263" y="175"/>
                  </a:cubicBezTo>
                  <a:cubicBezTo>
                    <a:pt x="257" y="173"/>
                    <a:pt x="253" y="172"/>
                    <a:pt x="253" y="172"/>
                  </a:cubicBezTo>
                  <a:cubicBezTo>
                    <a:pt x="247" y="166"/>
                    <a:pt x="234" y="126"/>
                    <a:pt x="233" y="122"/>
                  </a:cubicBezTo>
                  <a:cubicBezTo>
                    <a:pt x="231" y="117"/>
                    <a:pt x="241" y="86"/>
                    <a:pt x="241" y="86"/>
                  </a:cubicBezTo>
                  <a:cubicBezTo>
                    <a:pt x="251" y="58"/>
                    <a:pt x="251" y="58"/>
                    <a:pt x="251" y="58"/>
                  </a:cubicBezTo>
                  <a:cubicBezTo>
                    <a:pt x="246" y="37"/>
                    <a:pt x="246" y="37"/>
                    <a:pt x="246" y="37"/>
                  </a:cubicBezTo>
                  <a:cubicBezTo>
                    <a:pt x="221" y="15"/>
                    <a:pt x="221" y="15"/>
                    <a:pt x="221" y="15"/>
                  </a:cubicBezTo>
                  <a:cubicBezTo>
                    <a:pt x="221" y="15"/>
                    <a:pt x="190" y="3"/>
                    <a:pt x="169" y="1"/>
                  </a:cubicBezTo>
                  <a:cubicBezTo>
                    <a:pt x="147" y="0"/>
                    <a:pt x="139" y="1"/>
                    <a:pt x="126" y="4"/>
                  </a:cubicBezTo>
                  <a:cubicBezTo>
                    <a:pt x="113" y="6"/>
                    <a:pt x="97" y="31"/>
                    <a:pt x="97" y="31"/>
                  </a:cubicBezTo>
                  <a:cubicBezTo>
                    <a:pt x="97" y="31"/>
                    <a:pt x="106" y="72"/>
                    <a:pt x="108" y="73"/>
                  </a:cubicBezTo>
                  <a:cubicBezTo>
                    <a:pt x="109" y="75"/>
                    <a:pt x="107" y="91"/>
                    <a:pt x="108" y="97"/>
                  </a:cubicBezTo>
                  <a:cubicBezTo>
                    <a:pt x="108" y="103"/>
                    <a:pt x="114" y="116"/>
                    <a:pt x="125" y="136"/>
                  </a:cubicBezTo>
                  <a:cubicBezTo>
                    <a:pt x="136" y="156"/>
                    <a:pt x="159" y="165"/>
                    <a:pt x="159" y="165"/>
                  </a:cubicBezTo>
                  <a:cubicBezTo>
                    <a:pt x="136" y="174"/>
                    <a:pt x="136" y="174"/>
                    <a:pt x="136" y="174"/>
                  </a:cubicBezTo>
                  <a:cubicBezTo>
                    <a:pt x="136" y="174"/>
                    <a:pt x="136" y="174"/>
                    <a:pt x="136" y="174"/>
                  </a:cubicBezTo>
                  <a:cubicBezTo>
                    <a:pt x="122" y="180"/>
                    <a:pt x="102" y="188"/>
                    <a:pt x="102" y="188"/>
                  </a:cubicBezTo>
                  <a:cubicBezTo>
                    <a:pt x="102" y="188"/>
                    <a:pt x="75" y="279"/>
                    <a:pt x="72" y="295"/>
                  </a:cubicBezTo>
                  <a:cubicBezTo>
                    <a:pt x="69" y="310"/>
                    <a:pt x="40" y="412"/>
                    <a:pt x="40" y="412"/>
                  </a:cubicBezTo>
                  <a:cubicBezTo>
                    <a:pt x="0" y="439"/>
                    <a:pt x="0" y="439"/>
                    <a:pt x="0" y="439"/>
                  </a:cubicBezTo>
                  <a:cubicBezTo>
                    <a:pt x="19" y="478"/>
                    <a:pt x="19" y="478"/>
                    <a:pt x="19" y="478"/>
                  </a:cubicBezTo>
                  <a:cubicBezTo>
                    <a:pt x="23" y="466"/>
                    <a:pt x="23" y="466"/>
                    <a:pt x="23" y="466"/>
                  </a:cubicBezTo>
                  <a:cubicBezTo>
                    <a:pt x="40" y="456"/>
                    <a:pt x="40" y="456"/>
                    <a:pt x="40" y="456"/>
                  </a:cubicBezTo>
                  <a:cubicBezTo>
                    <a:pt x="28" y="453"/>
                    <a:pt x="26" y="447"/>
                    <a:pt x="26" y="447"/>
                  </a:cubicBezTo>
                  <a:cubicBezTo>
                    <a:pt x="44" y="433"/>
                    <a:pt x="71" y="439"/>
                    <a:pt x="71" y="439"/>
                  </a:cubicBezTo>
                  <a:cubicBezTo>
                    <a:pt x="103" y="423"/>
                    <a:pt x="103" y="423"/>
                    <a:pt x="103" y="423"/>
                  </a:cubicBezTo>
                  <a:cubicBezTo>
                    <a:pt x="156" y="434"/>
                    <a:pt x="156" y="434"/>
                    <a:pt x="156" y="434"/>
                  </a:cubicBezTo>
                  <a:cubicBezTo>
                    <a:pt x="168" y="448"/>
                    <a:pt x="165" y="484"/>
                    <a:pt x="165" y="484"/>
                  </a:cubicBezTo>
                  <a:cubicBezTo>
                    <a:pt x="218" y="484"/>
                    <a:pt x="218" y="484"/>
                    <a:pt x="218" y="484"/>
                  </a:cubicBezTo>
                  <a:cubicBezTo>
                    <a:pt x="218" y="497"/>
                    <a:pt x="218" y="497"/>
                    <a:pt x="218" y="497"/>
                  </a:cubicBezTo>
                  <a:lnTo>
                    <a:pt x="411" y="496"/>
                  </a:lnTo>
                  <a:close/>
                  <a:moveTo>
                    <a:pt x="325" y="401"/>
                  </a:moveTo>
                  <a:cubicBezTo>
                    <a:pt x="346" y="426"/>
                    <a:pt x="346" y="426"/>
                    <a:pt x="346" y="426"/>
                  </a:cubicBezTo>
                  <a:cubicBezTo>
                    <a:pt x="321" y="428"/>
                    <a:pt x="321" y="428"/>
                    <a:pt x="321" y="428"/>
                  </a:cubicBezTo>
                  <a:lnTo>
                    <a:pt x="325" y="4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任意多边形 44">
              <a:extLst>
                <a:ext uri="{FF2B5EF4-FFF2-40B4-BE49-F238E27FC236}">
                  <a16:creationId xmlns:a16="http://schemas.microsoft.com/office/drawing/2014/main" id="{25304E53-58B6-4262-9732-AA5AFD4C479F}"/>
                </a:ext>
              </a:extLst>
            </p:cNvPr>
            <p:cNvSpPr/>
            <p:nvPr/>
          </p:nvSpPr>
          <p:spPr bwMode="auto">
            <a:xfrm>
              <a:off x="6073776" y="4348163"/>
              <a:ext cx="307975" cy="623888"/>
            </a:xfrm>
            <a:custGeom>
              <a:avLst/>
              <a:gdLst>
                <a:gd name="T0" fmla="*/ 0 w 194"/>
                <a:gd name="T1" fmla="*/ 393 h 393"/>
                <a:gd name="T2" fmla="*/ 0 w 194"/>
                <a:gd name="T3" fmla="*/ 0 h 393"/>
                <a:gd name="T4" fmla="*/ 194 w 194"/>
                <a:gd name="T5" fmla="*/ 393 h 393"/>
                <a:gd name="T6" fmla="*/ 0 w 194"/>
                <a:gd name="T7" fmla="*/ 393 h 393"/>
              </a:gdLst>
              <a:ahLst/>
              <a:cxnLst>
                <a:cxn ang="0">
                  <a:pos x="T0" y="T1"/>
                </a:cxn>
                <a:cxn ang="0">
                  <a:pos x="T2" y="T3"/>
                </a:cxn>
                <a:cxn ang="0">
                  <a:pos x="T4" y="T5"/>
                </a:cxn>
                <a:cxn ang="0">
                  <a:pos x="T6" y="T7"/>
                </a:cxn>
              </a:cxnLst>
              <a:rect l="0" t="0" r="r" b="b"/>
              <a:pathLst>
                <a:path w="194" h="393">
                  <a:moveTo>
                    <a:pt x="0" y="393"/>
                  </a:moveTo>
                  <a:lnTo>
                    <a:pt x="0" y="0"/>
                  </a:lnTo>
                  <a:lnTo>
                    <a:pt x="194" y="393"/>
                  </a:lnTo>
                  <a:lnTo>
                    <a:pt x="0" y="393"/>
                  </a:lnTo>
                  <a:close/>
                </a:path>
              </a:pathLst>
            </a:cu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任意多边形 45">
              <a:extLst>
                <a:ext uri="{FF2B5EF4-FFF2-40B4-BE49-F238E27FC236}">
                  <a16:creationId xmlns:a16="http://schemas.microsoft.com/office/drawing/2014/main" id="{2217862B-71A1-45D4-B039-6EC6ED599003}"/>
                </a:ext>
              </a:extLst>
            </p:cNvPr>
            <p:cNvSpPr/>
            <p:nvPr/>
          </p:nvSpPr>
          <p:spPr bwMode="auto">
            <a:xfrm>
              <a:off x="5033963" y="4348163"/>
              <a:ext cx="1039813" cy="623888"/>
            </a:xfrm>
            <a:custGeom>
              <a:avLst/>
              <a:gdLst>
                <a:gd name="T0" fmla="*/ 192 w 655"/>
                <a:gd name="T1" fmla="*/ 393 h 393"/>
                <a:gd name="T2" fmla="*/ 0 w 655"/>
                <a:gd name="T3" fmla="*/ 0 h 393"/>
                <a:gd name="T4" fmla="*/ 655 w 655"/>
                <a:gd name="T5" fmla="*/ 0 h 393"/>
                <a:gd name="T6" fmla="*/ 655 w 655"/>
                <a:gd name="T7" fmla="*/ 393 h 393"/>
                <a:gd name="T8" fmla="*/ 192 w 655"/>
                <a:gd name="T9" fmla="*/ 393 h 393"/>
              </a:gdLst>
              <a:ahLst/>
              <a:cxnLst>
                <a:cxn ang="0">
                  <a:pos x="T0" y="T1"/>
                </a:cxn>
                <a:cxn ang="0">
                  <a:pos x="T2" y="T3"/>
                </a:cxn>
                <a:cxn ang="0">
                  <a:pos x="T4" y="T5"/>
                </a:cxn>
                <a:cxn ang="0">
                  <a:pos x="T6" y="T7"/>
                </a:cxn>
                <a:cxn ang="0">
                  <a:pos x="T8" y="T9"/>
                </a:cxn>
              </a:cxnLst>
              <a:rect l="0" t="0" r="r" b="b"/>
              <a:pathLst>
                <a:path w="655" h="393">
                  <a:moveTo>
                    <a:pt x="192" y="393"/>
                  </a:moveTo>
                  <a:lnTo>
                    <a:pt x="0" y="0"/>
                  </a:lnTo>
                  <a:lnTo>
                    <a:pt x="655" y="0"/>
                  </a:lnTo>
                  <a:lnTo>
                    <a:pt x="655" y="393"/>
                  </a:lnTo>
                  <a:lnTo>
                    <a:pt x="192" y="393"/>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任意多边形 46">
              <a:extLst>
                <a:ext uri="{FF2B5EF4-FFF2-40B4-BE49-F238E27FC236}">
                  <a16:creationId xmlns:a16="http://schemas.microsoft.com/office/drawing/2014/main" id="{E5BC3844-CBD6-411B-9173-13649DB4147A}"/>
                </a:ext>
              </a:extLst>
            </p:cNvPr>
            <p:cNvSpPr/>
            <p:nvPr/>
          </p:nvSpPr>
          <p:spPr bwMode="auto">
            <a:xfrm>
              <a:off x="5603876" y="4587875"/>
              <a:ext cx="141288" cy="160338"/>
            </a:xfrm>
            <a:custGeom>
              <a:avLst/>
              <a:gdLst>
                <a:gd name="T0" fmla="*/ 36 w 42"/>
                <a:gd name="T1" fmla="*/ 15 h 47"/>
                <a:gd name="T2" fmla="*/ 32 w 42"/>
                <a:gd name="T3" fmla="*/ 42 h 47"/>
                <a:gd name="T4" fmla="*/ 6 w 42"/>
                <a:gd name="T5" fmla="*/ 32 h 47"/>
                <a:gd name="T6" fmla="*/ 10 w 42"/>
                <a:gd name="T7" fmla="*/ 4 h 47"/>
                <a:gd name="T8" fmla="*/ 36 w 42"/>
                <a:gd name="T9" fmla="*/ 15 h 47"/>
              </a:gdLst>
              <a:ahLst/>
              <a:cxnLst>
                <a:cxn ang="0">
                  <a:pos x="T0" y="T1"/>
                </a:cxn>
                <a:cxn ang="0">
                  <a:pos x="T2" y="T3"/>
                </a:cxn>
                <a:cxn ang="0">
                  <a:pos x="T4" y="T5"/>
                </a:cxn>
                <a:cxn ang="0">
                  <a:pos x="T6" y="T7"/>
                </a:cxn>
                <a:cxn ang="0">
                  <a:pos x="T8" y="T9"/>
                </a:cxn>
              </a:cxnLst>
              <a:rect l="0" t="0" r="r" b="b"/>
              <a:pathLst>
                <a:path w="42" h="47">
                  <a:moveTo>
                    <a:pt x="36" y="15"/>
                  </a:moveTo>
                  <a:cubicBezTo>
                    <a:pt x="42" y="25"/>
                    <a:pt x="40" y="37"/>
                    <a:pt x="32" y="42"/>
                  </a:cubicBezTo>
                  <a:cubicBezTo>
                    <a:pt x="23" y="47"/>
                    <a:pt x="12" y="42"/>
                    <a:pt x="6" y="32"/>
                  </a:cubicBezTo>
                  <a:cubicBezTo>
                    <a:pt x="0" y="22"/>
                    <a:pt x="2" y="9"/>
                    <a:pt x="10" y="4"/>
                  </a:cubicBezTo>
                  <a:cubicBezTo>
                    <a:pt x="19" y="0"/>
                    <a:pt x="30" y="4"/>
                    <a:pt x="3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任意多边形 47">
              <a:extLst>
                <a:ext uri="{FF2B5EF4-FFF2-40B4-BE49-F238E27FC236}">
                  <a16:creationId xmlns:a16="http://schemas.microsoft.com/office/drawing/2014/main" id="{FED74DD3-C76E-438E-95B0-4DB96DC14A30}"/>
                </a:ext>
              </a:extLst>
            </p:cNvPr>
            <p:cNvSpPr/>
            <p:nvPr/>
          </p:nvSpPr>
          <p:spPr bwMode="auto">
            <a:xfrm>
              <a:off x="6338888" y="3832225"/>
              <a:ext cx="1438275" cy="1139825"/>
            </a:xfrm>
            <a:custGeom>
              <a:avLst/>
              <a:gdLst>
                <a:gd name="T0" fmla="*/ 425 w 425"/>
                <a:gd name="T1" fmla="*/ 336 h 336"/>
                <a:gd name="T2" fmla="*/ 406 w 425"/>
                <a:gd name="T3" fmla="*/ 295 h 336"/>
                <a:gd name="T4" fmla="*/ 400 w 425"/>
                <a:gd name="T5" fmla="*/ 241 h 336"/>
                <a:gd name="T6" fmla="*/ 416 w 425"/>
                <a:gd name="T7" fmla="*/ 241 h 336"/>
                <a:gd name="T8" fmla="*/ 339 w 425"/>
                <a:gd name="T9" fmla="*/ 57 h 336"/>
                <a:gd name="T10" fmla="*/ 270 w 425"/>
                <a:gd name="T11" fmla="*/ 15 h 336"/>
                <a:gd name="T12" fmla="*/ 218 w 425"/>
                <a:gd name="T13" fmla="*/ 4 h 336"/>
                <a:gd name="T14" fmla="*/ 147 w 425"/>
                <a:gd name="T15" fmla="*/ 9 h 336"/>
                <a:gd name="T16" fmla="*/ 102 w 425"/>
                <a:gd name="T17" fmla="*/ 27 h 336"/>
                <a:gd name="T18" fmla="*/ 72 w 425"/>
                <a:gd name="T19" fmla="*/ 134 h 336"/>
                <a:gd name="T20" fmla="*/ 40 w 425"/>
                <a:gd name="T21" fmla="*/ 251 h 336"/>
                <a:gd name="T22" fmla="*/ 0 w 425"/>
                <a:gd name="T23" fmla="*/ 278 h 336"/>
                <a:gd name="T24" fmla="*/ 19 w 425"/>
                <a:gd name="T25" fmla="*/ 317 h 336"/>
                <a:gd name="T26" fmla="*/ 23 w 425"/>
                <a:gd name="T27" fmla="*/ 305 h 336"/>
                <a:gd name="T28" fmla="*/ 41 w 425"/>
                <a:gd name="T29" fmla="*/ 295 h 336"/>
                <a:gd name="T30" fmla="*/ 26 w 425"/>
                <a:gd name="T31" fmla="*/ 286 h 336"/>
                <a:gd name="T32" fmla="*/ 72 w 425"/>
                <a:gd name="T33" fmla="*/ 278 h 336"/>
                <a:gd name="T34" fmla="*/ 103 w 425"/>
                <a:gd name="T35" fmla="*/ 262 h 336"/>
                <a:gd name="T36" fmla="*/ 156 w 425"/>
                <a:gd name="T37" fmla="*/ 273 h 336"/>
                <a:gd name="T38" fmla="*/ 166 w 425"/>
                <a:gd name="T39" fmla="*/ 323 h 336"/>
                <a:gd name="T40" fmla="*/ 218 w 425"/>
                <a:gd name="T41" fmla="*/ 323 h 336"/>
                <a:gd name="T42" fmla="*/ 218 w 425"/>
                <a:gd name="T43" fmla="*/ 336 h 336"/>
                <a:gd name="T44" fmla="*/ 425 w 425"/>
                <a:gd name="T45" fmla="*/ 336 h 336"/>
                <a:gd name="T46" fmla="*/ 326 w 425"/>
                <a:gd name="T47" fmla="*/ 240 h 336"/>
                <a:gd name="T48" fmla="*/ 347 w 425"/>
                <a:gd name="T49" fmla="*/ 266 h 336"/>
                <a:gd name="T50" fmla="*/ 322 w 425"/>
                <a:gd name="T51" fmla="*/ 267 h 336"/>
                <a:gd name="T52" fmla="*/ 326 w 425"/>
                <a:gd name="T53" fmla="*/ 24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5" h="336">
                  <a:moveTo>
                    <a:pt x="425" y="336"/>
                  </a:moveTo>
                  <a:cubicBezTo>
                    <a:pt x="425" y="336"/>
                    <a:pt x="413" y="320"/>
                    <a:pt x="406" y="295"/>
                  </a:cubicBezTo>
                  <a:cubicBezTo>
                    <a:pt x="400" y="270"/>
                    <a:pt x="400" y="241"/>
                    <a:pt x="400" y="241"/>
                  </a:cubicBezTo>
                  <a:cubicBezTo>
                    <a:pt x="416" y="241"/>
                    <a:pt x="416" y="241"/>
                    <a:pt x="416" y="241"/>
                  </a:cubicBezTo>
                  <a:cubicBezTo>
                    <a:pt x="339" y="57"/>
                    <a:pt x="339" y="57"/>
                    <a:pt x="339" y="57"/>
                  </a:cubicBezTo>
                  <a:cubicBezTo>
                    <a:pt x="325" y="40"/>
                    <a:pt x="270" y="15"/>
                    <a:pt x="270" y="15"/>
                  </a:cubicBezTo>
                  <a:cubicBezTo>
                    <a:pt x="270" y="15"/>
                    <a:pt x="236" y="8"/>
                    <a:pt x="218" y="4"/>
                  </a:cubicBezTo>
                  <a:cubicBezTo>
                    <a:pt x="200" y="0"/>
                    <a:pt x="156" y="5"/>
                    <a:pt x="147" y="9"/>
                  </a:cubicBezTo>
                  <a:cubicBezTo>
                    <a:pt x="138" y="12"/>
                    <a:pt x="102" y="27"/>
                    <a:pt x="102" y="27"/>
                  </a:cubicBezTo>
                  <a:cubicBezTo>
                    <a:pt x="102" y="27"/>
                    <a:pt x="75" y="118"/>
                    <a:pt x="72" y="134"/>
                  </a:cubicBezTo>
                  <a:cubicBezTo>
                    <a:pt x="69" y="149"/>
                    <a:pt x="40" y="251"/>
                    <a:pt x="40" y="251"/>
                  </a:cubicBezTo>
                  <a:cubicBezTo>
                    <a:pt x="0" y="278"/>
                    <a:pt x="0" y="278"/>
                    <a:pt x="0" y="278"/>
                  </a:cubicBezTo>
                  <a:cubicBezTo>
                    <a:pt x="19" y="317"/>
                    <a:pt x="19" y="317"/>
                    <a:pt x="19" y="317"/>
                  </a:cubicBezTo>
                  <a:cubicBezTo>
                    <a:pt x="23" y="305"/>
                    <a:pt x="23" y="305"/>
                    <a:pt x="23" y="305"/>
                  </a:cubicBezTo>
                  <a:cubicBezTo>
                    <a:pt x="41" y="295"/>
                    <a:pt x="41" y="295"/>
                    <a:pt x="41" y="295"/>
                  </a:cubicBezTo>
                  <a:cubicBezTo>
                    <a:pt x="29" y="292"/>
                    <a:pt x="26" y="286"/>
                    <a:pt x="26" y="286"/>
                  </a:cubicBezTo>
                  <a:cubicBezTo>
                    <a:pt x="44" y="272"/>
                    <a:pt x="72" y="278"/>
                    <a:pt x="72" y="278"/>
                  </a:cubicBezTo>
                  <a:cubicBezTo>
                    <a:pt x="103" y="262"/>
                    <a:pt x="103" y="262"/>
                    <a:pt x="103" y="262"/>
                  </a:cubicBezTo>
                  <a:cubicBezTo>
                    <a:pt x="156" y="273"/>
                    <a:pt x="156" y="273"/>
                    <a:pt x="156" y="273"/>
                  </a:cubicBezTo>
                  <a:cubicBezTo>
                    <a:pt x="168" y="287"/>
                    <a:pt x="166" y="323"/>
                    <a:pt x="166" y="323"/>
                  </a:cubicBezTo>
                  <a:cubicBezTo>
                    <a:pt x="218" y="323"/>
                    <a:pt x="218" y="323"/>
                    <a:pt x="218" y="323"/>
                  </a:cubicBezTo>
                  <a:cubicBezTo>
                    <a:pt x="218" y="336"/>
                    <a:pt x="218" y="336"/>
                    <a:pt x="218" y="336"/>
                  </a:cubicBezTo>
                  <a:lnTo>
                    <a:pt x="425" y="336"/>
                  </a:lnTo>
                  <a:close/>
                  <a:moveTo>
                    <a:pt x="326" y="240"/>
                  </a:moveTo>
                  <a:cubicBezTo>
                    <a:pt x="347" y="266"/>
                    <a:pt x="347" y="266"/>
                    <a:pt x="347" y="266"/>
                  </a:cubicBezTo>
                  <a:cubicBezTo>
                    <a:pt x="322" y="267"/>
                    <a:pt x="322" y="267"/>
                    <a:pt x="322" y="267"/>
                  </a:cubicBezTo>
                  <a:lnTo>
                    <a:pt x="326" y="240"/>
                  </a:lnTo>
                  <a:close/>
                </a:path>
              </a:pathLst>
            </a:cu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任意多边形 48">
              <a:extLst>
                <a:ext uri="{FF2B5EF4-FFF2-40B4-BE49-F238E27FC236}">
                  <a16:creationId xmlns:a16="http://schemas.microsoft.com/office/drawing/2014/main" id="{422E2209-80C2-40E8-9F2F-E8CEDF639516}"/>
                </a:ext>
              </a:extLst>
            </p:cNvPr>
            <p:cNvSpPr/>
            <p:nvPr/>
          </p:nvSpPr>
          <p:spPr bwMode="auto">
            <a:xfrm>
              <a:off x="6665913" y="3286125"/>
              <a:ext cx="641350" cy="850900"/>
            </a:xfrm>
            <a:custGeom>
              <a:avLst/>
              <a:gdLst>
                <a:gd name="T0" fmla="*/ 39 w 189"/>
                <a:gd name="T1" fmla="*/ 174 h 251"/>
                <a:gd name="T2" fmla="*/ 63 w 189"/>
                <a:gd name="T3" fmla="*/ 165 h 251"/>
                <a:gd name="T4" fmla="*/ 28 w 189"/>
                <a:gd name="T5" fmla="*/ 136 h 251"/>
                <a:gd name="T6" fmla="*/ 11 w 189"/>
                <a:gd name="T7" fmla="*/ 97 h 251"/>
                <a:gd name="T8" fmla="*/ 11 w 189"/>
                <a:gd name="T9" fmla="*/ 73 h 251"/>
                <a:gd name="T10" fmla="*/ 0 w 189"/>
                <a:gd name="T11" fmla="*/ 31 h 251"/>
                <a:gd name="T12" fmla="*/ 29 w 189"/>
                <a:gd name="T13" fmla="*/ 4 h 251"/>
                <a:gd name="T14" fmla="*/ 72 w 189"/>
                <a:gd name="T15" fmla="*/ 2 h 251"/>
                <a:gd name="T16" fmla="*/ 124 w 189"/>
                <a:gd name="T17" fmla="*/ 15 h 251"/>
                <a:gd name="T18" fmla="*/ 149 w 189"/>
                <a:gd name="T19" fmla="*/ 37 h 251"/>
                <a:gd name="T20" fmla="*/ 154 w 189"/>
                <a:gd name="T21" fmla="*/ 58 h 251"/>
                <a:gd name="T22" fmla="*/ 144 w 189"/>
                <a:gd name="T23" fmla="*/ 86 h 251"/>
                <a:gd name="T24" fmla="*/ 136 w 189"/>
                <a:gd name="T25" fmla="*/ 122 h 251"/>
                <a:gd name="T26" fmla="*/ 156 w 189"/>
                <a:gd name="T27" fmla="*/ 172 h 251"/>
                <a:gd name="T28" fmla="*/ 189 w 189"/>
                <a:gd name="T29" fmla="*/ 183 h 251"/>
                <a:gd name="T30" fmla="*/ 153 w 189"/>
                <a:gd name="T31" fmla="*/ 218 h 251"/>
                <a:gd name="T32" fmla="*/ 72 w 189"/>
                <a:gd name="T33" fmla="*/ 249 h 251"/>
                <a:gd name="T34" fmla="*/ 35 w 189"/>
                <a:gd name="T35" fmla="*/ 211 h 251"/>
                <a:gd name="T36" fmla="*/ 39 w 189"/>
                <a:gd name="T37" fmla="*/ 17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9" h="251">
                  <a:moveTo>
                    <a:pt x="39" y="174"/>
                  </a:moveTo>
                  <a:cubicBezTo>
                    <a:pt x="63" y="165"/>
                    <a:pt x="63" y="165"/>
                    <a:pt x="63" y="165"/>
                  </a:cubicBezTo>
                  <a:cubicBezTo>
                    <a:pt x="63" y="165"/>
                    <a:pt x="39" y="156"/>
                    <a:pt x="28" y="136"/>
                  </a:cubicBezTo>
                  <a:cubicBezTo>
                    <a:pt x="17" y="116"/>
                    <a:pt x="11" y="103"/>
                    <a:pt x="11" y="97"/>
                  </a:cubicBezTo>
                  <a:cubicBezTo>
                    <a:pt x="11" y="91"/>
                    <a:pt x="12" y="75"/>
                    <a:pt x="11" y="73"/>
                  </a:cubicBezTo>
                  <a:cubicBezTo>
                    <a:pt x="9" y="72"/>
                    <a:pt x="0" y="31"/>
                    <a:pt x="0" y="31"/>
                  </a:cubicBezTo>
                  <a:cubicBezTo>
                    <a:pt x="0" y="31"/>
                    <a:pt x="17" y="6"/>
                    <a:pt x="29" y="4"/>
                  </a:cubicBezTo>
                  <a:cubicBezTo>
                    <a:pt x="42" y="2"/>
                    <a:pt x="51" y="0"/>
                    <a:pt x="72" y="2"/>
                  </a:cubicBezTo>
                  <a:cubicBezTo>
                    <a:pt x="93" y="3"/>
                    <a:pt x="124" y="15"/>
                    <a:pt x="124" y="15"/>
                  </a:cubicBezTo>
                  <a:cubicBezTo>
                    <a:pt x="149" y="37"/>
                    <a:pt x="149" y="37"/>
                    <a:pt x="149" y="37"/>
                  </a:cubicBezTo>
                  <a:cubicBezTo>
                    <a:pt x="154" y="58"/>
                    <a:pt x="154" y="58"/>
                    <a:pt x="154" y="58"/>
                  </a:cubicBezTo>
                  <a:cubicBezTo>
                    <a:pt x="144" y="86"/>
                    <a:pt x="144" y="86"/>
                    <a:pt x="144" y="86"/>
                  </a:cubicBezTo>
                  <a:cubicBezTo>
                    <a:pt x="144" y="86"/>
                    <a:pt x="134" y="117"/>
                    <a:pt x="136" y="122"/>
                  </a:cubicBezTo>
                  <a:cubicBezTo>
                    <a:pt x="137" y="126"/>
                    <a:pt x="150" y="166"/>
                    <a:pt x="156" y="172"/>
                  </a:cubicBezTo>
                  <a:cubicBezTo>
                    <a:pt x="156" y="172"/>
                    <a:pt x="179" y="178"/>
                    <a:pt x="189" y="183"/>
                  </a:cubicBezTo>
                  <a:cubicBezTo>
                    <a:pt x="189" y="183"/>
                    <a:pt x="169" y="206"/>
                    <a:pt x="153" y="218"/>
                  </a:cubicBezTo>
                  <a:cubicBezTo>
                    <a:pt x="137" y="229"/>
                    <a:pt x="105" y="251"/>
                    <a:pt x="72" y="249"/>
                  </a:cubicBezTo>
                  <a:cubicBezTo>
                    <a:pt x="39" y="247"/>
                    <a:pt x="35" y="222"/>
                    <a:pt x="35" y="211"/>
                  </a:cubicBezTo>
                  <a:cubicBezTo>
                    <a:pt x="34" y="201"/>
                    <a:pt x="39" y="174"/>
                    <a:pt x="39"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任意多边形 49">
              <a:extLst>
                <a:ext uri="{FF2B5EF4-FFF2-40B4-BE49-F238E27FC236}">
                  <a16:creationId xmlns:a16="http://schemas.microsoft.com/office/drawing/2014/main" id="{2B8A547B-BDDE-4F29-955B-92B272210816}"/>
                </a:ext>
              </a:extLst>
            </p:cNvPr>
            <p:cNvSpPr/>
            <p:nvPr/>
          </p:nvSpPr>
          <p:spPr bwMode="auto">
            <a:xfrm>
              <a:off x="6405563" y="4721225"/>
              <a:ext cx="508000" cy="206375"/>
            </a:xfrm>
            <a:custGeom>
              <a:avLst/>
              <a:gdLst>
                <a:gd name="T0" fmla="*/ 0 w 150"/>
                <a:gd name="T1" fmla="*/ 57 h 61"/>
                <a:gd name="T2" fmla="*/ 3 w 150"/>
                <a:gd name="T3" fmla="*/ 43 h 61"/>
                <a:gd name="T4" fmla="*/ 21 w 150"/>
                <a:gd name="T5" fmla="*/ 33 h 61"/>
                <a:gd name="T6" fmla="*/ 6 w 150"/>
                <a:gd name="T7" fmla="*/ 24 h 61"/>
                <a:gd name="T8" fmla="*/ 26 w 150"/>
                <a:gd name="T9" fmla="*/ 16 h 61"/>
                <a:gd name="T10" fmla="*/ 52 w 150"/>
                <a:gd name="T11" fmla="*/ 16 h 61"/>
                <a:gd name="T12" fmla="*/ 83 w 150"/>
                <a:gd name="T13" fmla="*/ 0 h 61"/>
                <a:gd name="T14" fmla="*/ 136 w 150"/>
                <a:gd name="T15" fmla="*/ 11 h 61"/>
                <a:gd name="T16" fmla="*/ 146 w 150"/>
                <a:gd name="T17" fmla="*/ 61 h 61"/>
                <a:gd name="T18" fmla="*/ 2 w 150"/>
                <a:gd name="T19" fmla="*/ 61 h 61"/>
                <a:gd name="T20" fmla="*/ 0 w 150"/>
                <a:gd name="T21"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61">
                  <a:moveTo>
                    <a:pt x="0" y="57"/>
                  </a:moveTo>
                  <a:cubicBezTo>
                    <a:pt x="3" y="43"/>
                    <a:pt x="3" y="43"/>
                    <a:pt x="3" y="43"/>
                  </a:cubicBezTo>
                  <a:cubicBezTo>
                    <a:pt x="21" y="33"/>
                    <a:pt x="21" y="33"/>
                    <a:pt x="21" y="33"/>
                  </a:cubicBezTo>
                  <a:cubicBezTo>
                    <a:pt x="21" y="33"/>
                    <a:pt x="5" y="26"/>
                    <a:pt x="6" y="24"/>
                  </a:cubicBezTo>
                  <a:cubicBezTo>
                    <a:pt x="6" y="21"/>
                    <a:pt x="21" y="18"/>
                    <a:pt x="26" y="16"/>
                  </a:cubicBezTo>
                  <a:cubicBezTo>
                    <a:pt x="31" y="15"/>
                    <a:pt x="46" y="13"/>
                    <a:pt x="52" y="16"/>
                  </a:cubicBezTo>
                  <a:cubicBezTo>
                    <a:pt x="52" y="16"/>
                    <a:pt x="79" y="1"/>
                    <a:pt x="83" y="0"/>
                  </a:cubicBezTo>
                  <a:cubicBezTo>
                    <a:pt x="87" y="0"/>
                    <a:pt x="136" y="11"/>
                    <a:pt x="136" y="11"/>
                  </a:cubicBezTo>
                  <a:cubicBezTo>
                    <a:pt x="136" y="11"/>
                    <a:pt x="150" y="33"/>
                    <a:pt x="146" y="61"/>
                  </a:cubicBezTo>
                  <a:cubicBezTo>
                    <a:pt x="2" y="61"/>
                    <a:pt x="2" y="61"/>
                    <a:pt x="2" y="61"/>
                  </a:cubicBez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任意多边形 50">
              <a:extLst>
                <a:ext uri="{FF2B5EF4-FFF2-40B4-BE49-F238E27FC236}">
                  <a16:creationId xmlns:a16="http://schemas.microsoft.com/office/drawing/2014/main" id="{5216E15A-1F85-4A33-9ED3-3EA2DD2B134A}"/>
                </a:ext>
              </a:extLst>
            </p:cNvPr>
            <p:cNvSpPr/>
            <p:nvPr/>
          </p:nvSpPr>
          <p:spPr bwMode="auto">
            <a:xfrm>
              <a:off x="6557963" y="4405313"/>
              <a:ext cx="80963" cy="369888"/>
            </a:xfrm>
            <a:custGeom>
              <a:avLst/>
              <a:gdLst>
                <a:gd name="T0" fmla="*/ 0 w 51"/>
                <a:gd name="T1" fmla="*/ 229 h 233"/>
                <a:gd name="T2" fmla="*/ 43 w 51"/>
                <a:gd name="T3" fmla="*/ 0 h 233"/>
                <a:gd name="T4" fmla="*/ 51 w 51"/>
                <a:gd name="T5" fmla="*/ 214 h 233"/>
                <a:gd name="T6" fmla="*/ 15 w 51"/>
                <a:gd name="T7" fmla="*/ 233 h 233"/>
                <a:gd name="T8" fmla="*/ 0 w 51"/>
                <a:gd name="T9" fmla="*/ 229 h 233"/>
              </a:gdLst>
              <a:ahLst/>
              <a:cxnLst>
                <a:cxn ang="0">
                  <a:pos x="T0" y="T1"/>
                </a:cxn>
                <a:cxn ang="0">
                  <a:pos x="T2" y="T3"/>
                </a:cxn>
                <a:cxn ang="0">
                  <a:pos x="T4" y="T5"/>
                </a:cxn>
                <a:cxn ang="0">
                  <a:pos x="T6" y="T7"/>
                </a:cxn>
                <a:cxn ang="0">
                  <a:pos x="T8" y="T9"/>
                </a:cxn>
              </a:cxnLst>
              <a:rect l="0" t="0" r="r" b="b"/>
              <a:pathLst>
                <a:path w="51" h="233">
                  <a:moveTo>
                    <a:pt x="0" y="229"/>
                  </a:moveTo>
                  <a:lnTo>
                    <a:pt x="43" y="0"/>
                  </a:lnTo>
                  <a:lnTo>
                    <a:pt x="51" y="214"/>
                  </a:lnTo>
                  <a:lnTo>
                    <a:pt x="15" y="233"/>
                  </a:lnTo>
                  <a:lnTo>
                    <a:pt x="0" y="229"/>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任意多边形 51">
              <a:extLst>
                <a:ext uri="{FF2B5EF4-FFF2-40B4-BE49-F238E27FC236}">
                  <a16:creationId xmlns:a16="http://schemas.microsoft.com/office/drawing/2014/main" id="{6B888626-15AB-47D0-AB77-4A32FDE0383F}"/>
                </a:ext>
              </a:extLst>
            </p:cNvPr>
            <p:cNvSpPr/>
            <p:nvPr/>
          </p:nvSpPr>
          <p:spPr bwMode="auto">
            <a:xfrm>
              <a:off x="7242176" y="4344988"/>
              <a:ext cx="200025" cy="376238"/>
            </a:xfrm>
            <a:custGeom>
              <a:avLst/>
              <a:gdLst>
                <a:gd name="T0" fmla="*/ 0 w 59"/>
                <a:gd name="T1" fmla="*/ 0 h 111"/>
                <a:gd name="T2" fmla="*/ 55 w 59"/>
                <a:gd name="T3" fmla="*/ 111 h 111"/>
                <a:gd name="T4" fmla="*/ 59 w 59"/>
                <a:gd name="T5" fmla="*/ 89 h 111"/>
                <a:gd name="T6" fmla="*/ 0 w 59"/>
                <a:gd name="T7" fmla="*/ 0 h 111"/>
              </a:gdLst>
              <a:ahLst/>
              <a:cxnLst>
                <a:cxn ang="0">
                  <a:pos x="T0" y="T1"/>
                </a:cxn>
                <a:cxn ang="0">
                  <a:pos x="T2" y="T3"/>
                </a:cxn>
                <a:cxn ang="0">
                  <a:pos x="T4" y="T5"/>
                </a:cxn>
                <a:cxn ang="0">
                  <a:pos x="T6" y="T7"/>
                </a:cxn>
              </a:cxnLst>
              <a:rect l="0" t="0" r="r" b="b"/>
              <a:pathLst>
                <a:path w="59" h="111">
                  <a:moveTo>
                    <a:pt x="0" y="0"/>
                  </a:moveTo>
                  <a:cubicBezTo>
                    <a:pt x="0" y="0"/>
                    <a:pt x="10" y="64"/>
                    <a:pt x="55" y="111"/>
                  </a:cubicBezTo>
                  <a:cubicBezTo>
                    <a:pt x="59" y="89"/>
                    <a:pt x="59" y="89"/>
                    <a:pt x="59" y="89"/>
                  </a:cubicBezTo>
                  <a:cubicBezTo>
                    <a:pt x="59" y="89"/>
                    <a:pt x="10" y="24"/>
                    <a:pt x="0" y="0"/>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任意多边形 52">
              <a:extLst>
                <a:ext uri="{FF2B5EF4-FFF2-40B4-BE49-F238E27FC236}">
                  <a16:creationId xmlns:a16="http://schemas.microsoft.com/office/drawing/2014/main" id="{97D7F978-F8B9-410A-87FE-D8B423EC6680}"/>
                </a:ext>
              </a:extLst>
            </p:cNvPr>
            <p:cNvSpPr/>
            <p:nvPr/>
          </p:nvSpPr>
          <p:spPr bwMode="auto">
            <a:xfrm>
              <a:off x="6954838" y="4748213"/>
              <a:ext cx="57150" cy="179388"/>
            </a:xfrm>
            <a:custGeom>
              <a:avLst/>
              <a:gdLst>
                <a:gd name="T0" fmla="*/ 16 w 17"/>
                <a:gd name="T1" fmla="*/ 53 h 53"/>
                <a:gd name="T2" fmla="*/ 14 w 17"/>
                <a:gd name="T3" fmla="*/ 53 h 53"/>
                <a:gd name="T4" fmla="*/ 0 w 17"/>
                <a:gd name="T5" fmla="*/ 1 h 53"/>
                <a:gd name="T6" fmla="*/ 1 w 17"/>
                <a:gd name="T7" fmla="*/ 0 h 53"/>
                <a:gd name="T8" fmla="*/ 16 w 17"/>
                <a:gd name="T9" fmla="*/ 53 h 53"/>
              </a:gdLst>
              <a:ahLst/>
              <a:cxnLst>
                <a:cxn ang="0">
                  <a:pos x="T0" y="T1"/>
                </a:cxn>
                <a:cxn ang="0">
                  <a:pos x="T2" y="T3"/>
                </a:cxn>
                <a:cxn ang="0">
                  <a:pos x="T4" y="T5"/>
                </a:cxn>
                <a:cxn ang="0">
                  <a:pos x="T6" y="T7"/>
                </a:cxn>
                <a:cxn ang="0">
                  <a:pos x="T8" y="T9"/>
                </a:cxn>
              </a:cxnLst>
              <a:rect l="0" t="0" r="r" b="b"/>
              <a:pathLst>
                <a:path w="17" h="53">
                  <a:moveTo>
                    <a:pt x="16" y="53"/>
                  </a:moveTo>
                  <a:cubicBezTo>
                    <a:pt x="14" y="53"/>
                    <a:pt x="14" y="53"/>
                    <a:pt x="14" y="53"/>
                  </a:cubicBezTo>
                  <a:cubicBezTo>
                    <a:pt x="15" y="19"/>
                    <a:pt x="0" y="2"/>
                    <a:pt x="0" y="1"/>
                  </a:cubicBezTo>
                  <a:cubicBezTo>
                    <a:pt x="1" y="0"/>
                    <a:pt x="1" y="0"/>
                    <a:pt x="1" y="0"/>
                  </a:cubicBezTo>
                  <a:cubicBezTo>
                    <a:pt x="2" y="1"/>
                    <a:pt x="17" y="18"/>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任意多边形 53">
              <a:extLst>
                <a:ext uri="{FF2B5EF4-FFF2-40B4-BE49-F238E27FC236}">
                  <a16:creationId xmlns:a16="http://schemas.microsoft.com/office/drawing/2014/main" id="{A9A3EC18-0E74-4549-AC55-5CF1937499B2}"/>
                </a:ext>
              </a:extLst>
            </p:cNvPr>
            <p:cNvSpPr/>
            <p:nvPr/>
          </p:nvSpPr>
          <p:spPr bwMode="auto">
            <a:xfrm>
              <a:off x="7015163" y="4748213"/>
              <a:ext cx="57150" cy="179388"/>
            </a:xfrm>
            <a:custGeom>
              <a:avLst/>
              <a:gdLst>
                <a:gd name="T0" fmla="*/ 17 w 17"/>
                <a:gd name="T1" fmla="*/ 53 h 53"/>
                <a:gd name="T2" fmla="*/ 15 w 17"/>
                <a:gd name="T3" fmla="*/ 53 h 53"/>
                <a:gd name="T4" fmla="*/ 0 w 17"/>
                <a:gd name="T5" fmla="*/ 1 h 53"/>
                <a:gd name="T6" fmla="*/ 2 w 17"/>
                <a:gd name="T7" fmla="*/ 0 h 53"/>
                <a:gd name="T8" fmla="*/ 17 w 17"/>
                <a:gd name="T9" fmla="*/ 53 h 53"/>
              </a:gdLst>
              <a:ahLst/>
              <a:cxnLst>
                <a:cxn ang="0">
                  <a:pos x="T0" y="T1"/>
                </a:cxn>
                <a:cxn ang="0">
                  <a:pos x="T2" y="T3"/>
                </a:cxn>
                <a:cxn ang="0">
                  <a:pos x="T4" y="T5"/>
                </a:cxn>
                <a:cxn ang="0">
                  <a:pos x="T6" y="T7"/>
                </a:cxn>
                <a:cxn ang="0">
                  <a:pos x="T8" y="T9"/>
                </a:cxn>
              </a:cxnLst>
              <a:rect l="0" t="0" r="r" b="b"/>
              <a:pathLst>
                <a:path w="17" h="53">
                  <a:moveTo>
                    <a:pt x="17" y="53"/>
                  </a:moveTo>
                  <a:cubicBezTo>
                    <a:pt x="15" y="53"/>
                    <a:pt x="15" y="53"/>
                    <a:pt x="15" y="53"/>
                  </a:cubicBezTo>
                  <a:cubicBezTo>
                    <a:pt x="15" y="19"/>
                    <a:pt x="0" y="2"/>
                    <a:pt x="0" y="1"/>
                  </a:cubicBezTo>
                  <a:cubicBezTo>
                    <a:pt x="2" y="0"/>
                    <a:pt x="2" y="0"/>
                    <a:pt x="2" y="0"/>
                  </a:cubicBezTo>
                  <a:cubicBezTo>
                    <a:pt x="2" y="1"/>
                    <a:pt x="17" y="18"/>
                    <a:pt x="17"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任意多边形 54">
              <a:extLst>
                <a:ext uri="{FF2B5EF4-FFF2-40B4-BE49-F238E27FC236}">
                  <a16:creationId xmlns:a16="http://schemas.microsoft.com/office/drawing/2014/main" id="{F14B9EAE-466B-4818-B01F-13E6749C5619}"/>
                </a:ext>
              </a:extLst>
            </p:cNvPr>
            <p:cNvSpPr/>
            <p:nvPr/>
          </p:nvSpPr>
          <p:spPr bwMode="auto">
            <a:xfrm>
              <a:off x="6740526" y="4052888"/>
              <a:ext cx="369888" cy="128588"/>
            </a:xfrm>
            <a:custGeom>
              <a:avLst/>
              <a:gdLst>
                <a:gd name="T0" fmla="*/ 54 w 109"/>
                <a:gd name="T1" fmla="*/ 38 h 38"/>
                <a:gd name="T2" fmla="*/ 10 w 109"/>
                <a:gd name="T3" fmla="*/ 24 h 38"/>
                <a:gd name="T4" fmla="*/ 0 w 109"/>
                <a:gd name="T5" fmla="*/ 1 h 38"/>
                <a:gd name="T6" fmla="*/ 1 w 109"/>
                <a:gd name="T7" fmla="*/ 0 h 38"/>
                <a:gd name="T8" fmla="*/ 1 w 109"/>
                <a:gd name="T9" fmla="*/ 0 h 38"/>
                <a:gd name="T10" fmla="*/ 2 w 109"/>
                <a:gd name="T11" fmla="*/ 1 h 38"/>
                <a:gd name="T12" fmla="*/ 11 w 109"/>
                <a:gd name="T13" fmla="*/ 23 h 38"/>
                <a:gd name="T14" fmla="*/ 55 w 109"/>
                <a:gd name="T15" fmla="*/ 36 h 38"/>
                <a:gd name="T16" fmla="*/ 107 w 109"/>
                <a:gd name="T17" fmla="*/ 25 h 38"/>
                <a:gd name="T18" fmla="*/ 108 w 109"/>
                <a:gd name="T19" fmla="*/ 25 h 38"/>
                <a:gd name="T20" fmla="*/ 108 w 109"/>
                <a:gd name="T21" fmla="*/ 26 h 38"/>
                <a:gd name="T22" fmla="*/ 55 w 109"/>
                <a:gd name="T23" fmla="*/ 38 h 38"/>
                <a:gd name="T24" fmla="*/ 54 w 109"/>
                <a:gd name="T25"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38">
                  <a:moveTo>
                    <a:pt x="54" y="38"/>
                  </a:moveTo>
                  <a:cubicBezTo>
                    <a:pt x="34" y="38"/>
                    <a:pt x="19" y="33"/>
                    <a:pt x="10" y="24"/>
                  </a:cubicBezTo>
                  <a:cubicBezTo>
                    <a:pt x="0" y="14"/>
                    <a:pt x="0" y="2"/>
                    <a:pt x="0" y="1"/>
                  </a:cubicBezTo>
                  <a:cubicBezTo>
                    <a:pt x="0" y="1"/>
                    <a:pt x="1" y="0"/>
                    <a:pt x="1" y="0"/>
                  </a:cubicBezTo>
                  <a:cubicBezTo>
                    <a:pt x="1" y="0"/>
                    <a:pt x="1" y="0"/>
                    <a:pt x="1" y="0"/>
                  </a:cubicBezTo>
                  <a:cubicBezTo>
                    <a:pt x="2" y="0"/>
                    <a:pt x="2" y="1"/>
                    <a:pt x="2" y="1"/>
                  </a:cubicBezTo>
                  <a:cubicBezTo>
                    <a:pt x="2" y="2"/>
                    <a:pt x="2" y="13"/>
                    <a:pt x="11" y="23"/>
                  </a:cubicBezTo>
                  <a:cubicBezTo>
                    <a:pt x="20" y="32"/>
                    <a:pt x="35" y="36"/>
                    <a:pt x="55" y="36"/>
                  </a:cubicBezTo>
                  <a:cubicBezTo>
                    <a:pt x="73" y="36"/>
                    <a:pt x="90" y="32"/>
                    <a:pt x="107" y="25"/>
                  </a:cubicBezTo>
                  <a:cubicBezTo>
                    <a:pt x="108" y="24"/>
                    <a:pt x="108" y="25"/>
                    <a:pt x="108" y="25"/>
                  </a:cubicBezTo>
                  <a:cubicBezTo>
                    <a:pt x="109" y="26"/>
                    <a:pt x="108" y="26"/>
                    <a:pt x="108" y="26"/>
                  </a:cubicBezTo>
                  <a:cubicBezTo>
                    <a:pt x="91" y="34"/>
                    <a:pt x="73" y="38"/>
                    <a:pt x="55" y="38"/>
                  </a:cubicBezTo>
                  <a:cubicBezTo>
                    <a:pt x="55" y="38"/>
                    <a:pt x="54" y="38"/>
                    <a:pt x="54"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任意多边形 55">
              <a:extLst>
                <a:ext uri="{FF2B5EF4-FFF2-40B4-BE49-F238E27FC236}">
                  <a16:creationId xmlns:a16="http://schemas.microsoft.com/office/drawing/2014/main" id="{A339F772-4A37-48E7-B94D-28B7431F99F8}"/>
                </a:ext>
              </a:extLst>
            </p:cNvPr>
            <p:cNvSpPr/>
            <p:nvPr/>
          </p:nvSpPr>
          <p:spPr bwMode="auto">
            <a:xfrm>
              <a:off x="7167563" y="4052888"/>
              <a:ext cx="65088" cy="53975"/>
            </a:xfrm>
            <a:custGeom>
              <a:avLst/>
              <a:gdLst>
                <a:gd name="T0" fmla="*/ 1 w 19"/>
                <a:gd name="T1" fmla="*/ 16 h 16"/>
                <a:gd name="T2" fmla="*/ 0 w 19"/>
                <a:gd name="T3" fmla="*/ 16 h 16"/>
                <a:gd name="T4" fmla="*/ 0 w 19"/>
                <a:gd name="T5" fmla="*/ 14 h 16"/>
                <a:gd name="T6" fmla="*/ 17 w 19"/>
                <a:gd name="T7" fmla="*/ 1 h 16"/>
                <a:gd name="T8" fmla="*/ 18 w 19"/>
                <a:gd name="T9" fmla="*/ 1 h 16"/>
                <a:gd name="T10" fmla="*/ 18 w 19"/>
                <a:gd name="T11" fmla="*/ 2 h 16"/>
                <a:gd name="T12" fmla="*/ 1 w 19"/>
                <a:gd name="T13" fmla="*/ 16 h 16"/>
                <a:gd name="T14" fmla="*/ 1 w 19"/>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 y="16"/>
                  </a:moveTo>
                  <a:cubicBezTo>
                    <a:pt x="0" y="16"/>
                    <a:pt x="0" y="16"/>
                    <a:pt x="0" y="16"/>
                  </a:cubicBezTo>
                  <a:cubicBezTo>
                    <a:pt x="0" y="15"/>
                    <a:pt x="0" y="14"/>
                    <a:pt x="0" y="14"/>
                  </a:cubicBezTo>
                  <a:cubicBezTo>
                    <a:pt x="11" y="7"/>
                    <a:pt x="17" y="1"/>
                    <a:pt x="17" y="1"/>
                  </a:cubicBezTo>
                  <a:cubicBezTo>
                    <a:pt x="17" y="0"/>
                    <a:pt x="18" y="0"/>
                    <a:pt x="18" y="1"/>
                  </a:cubicBezTo>
                  <a:cubicBezTo>
                    <a:pt x="19" y="1"/>
                    <a:pt x="19" y="2"/>
                    <a:pt x="18" y="2"/>
                  </a:cubicBezTo>
                  <a:cubicBezTo>
                    <a:pt x="18" y="2"/>
                    <a:pt x="12" y="9"/>
                    <a:pt x="1" y="16"/>
                  </a:cubicBezTo>
                  <a:cubicBezTo>
                    <a:pt x="1" y="16"/>
                    <a:pt x="1" y="16"/>
                    <a:pt x="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任意多边形 56">
              <a:extLst>
                <a:ext uri="{FF2B5EF4-FFF2-40B4-BE49-F238E27FC236}">
                  <a16:creationId xmlns:a16="http://schemas.microsoft.com/office/drawing/2014/main" id="{4B8A16C1-95C8-41E8-8075-DB06F1A39B8C}"/>
                </a:ext>
              </a:extLst>
            </p:cNvPr>
            <p:cNvSpPr/>
            <p:nvPr/>
          </p:nvSpPr>
          <p:spPr bwMode="auto">
            <a:xfrm>
              <a:off x="6524626" y="3028950"/>
              <a:ext cx="696913" cy="638175"/>
            </a:xfrm>
            <a:custGeom>
              <a:avLst/>
              <a:gdLst>
                <a:gd name="T0" fmla="*/ 174 w 206"/>
                <a:gd name="T1" fmla="*/ 166 h 188"/>
                <a:gd name="T2" fmla="*/ 174 w 206"/>
                <a:gd name="T3" fmla="*/ 176 h 188"/>
                <a:gd name="T4" fmla="*/ 180 w 206"/>
                <a:gd name="T5" fmla="*/ 188 h 188"/>
                <a:gd name="T6" fmla="*/ 194 w 206"/>
                <a:gd name="T7" fmla="*/ 165 h 188"/>
                <a:gd name="T8" fmla="*/ 198 w 206"/>
                <a:gd name="T9" fmla="*/ 144 h 188"/>
                <a:gd name="T10" fmla="*/ 202 w 206"/>
                <a:gd name="T11" fmla="*/ 124 h 188"/>
                <a:gd name="T12" fmla="*/ 198 w 206"/>
                <a:gd name="T13" fmla="*/ 105 h 188"/>
                <a:gd name="T14" fmla="*/ 203 w 206"/>
                <a:gd name="T15" fmla="*/ 88 h 188"/>
                <a:gd name="T16" fmla="*/ 196 w 206"/>
                <a:gd name="T17" fmla="*/ 67 h 188"/>
                <a:gd name="T18" fmla="*/ 191 w 206"/>
                <a:gd name="T19" fmla="*/ 46 h 188"/>
                <a:gd name="T20" fmla="*/ 170 w 206"/>
                <a:gd name="T21" fmla="*/ 27 h 188"/>
                <a:gd name="T22" fmla="*/ 154 w 206"/>
                <a:gd name="T23" fmla="*/ 15 h 188"/>
                <a:gd name="T24" fmla="*/ 130 w 206"/>
                <a:gd name="T25" fmla="*/ 3 h 188"/>
                <a:gd name="T26" fmla="*/ 105 w 206"/>
                <a:gd name="T27" fmla="*/ 18 h 188"/>
                <a:gd name="T28" fmla="*/ 79 w 206"/>
                <a:gd name="T29" fmla="*/ 17 h 188"/>
                <a:gd name="T30" fmla="*/ 60 w 206"/>
                <a:gd name="T31" fmla="*/ 27 h 188"/>
                <a:gd name="T32" fmla="*/ 30 w 206"/>
                <a:gd name="T33" fmla="*/ 28 h 188"/>
                <a:gd name="T34" fmla="*/ 16 w 206"/>
                <a:gd name="T35" fmla="*/ 44 h 188"/>
                <a:gd name="T36" fmla="*/ 3 w 206"/>
                <a:gd name="T37" fmla="*/ 63 h 188"/>
                <a:gd name="T38" fmla="*/ 16 w 206"/>
                <a:gd name="T39" fmla="*/ 82 h 188"/>
                <a:gd name="T40" fmla="*/ 24 w 206"/>
                <a:gd name="T41" fmla="*/ 104 h 188"/>
                <a:gd name="T42" fmla="*/ 55 w 206"/>
                <a:gd name="T43" fmla="*/ 102 h 188"/>
                <a:gd name="T44" fmla="*/ 85 w 206"/>
                <a:gd name="T45" fmla="*/ 88 h 188"/>
                <a:gd name="T46" fmla="*/ 111 w 206"/>
                <a:gd name="T47" fmla="*/ 91 h 188"/>
                <a:gd name="T48" fmla="*/ 130 w 206"/>
                <a:gd name="T49" fmla="*/ 96 h 188"/>
                <a:gd name="T50" fmla="*/ 145 w 206"/>
                <a:gd name="T51" fmla="*/ 103 h 188"/>
                <a:gd name="T52" fmla="*/ 145 w 206"/>
                <a:gd name="T53" fmla="*/ 121 h 188"/>
                <a:gd name="T54" fmla="*/ 150 w 206"/>
                <a:gd name="T55" fmla="*/ 138 h 188"/>
                <a:gd name="T56" fmla="*/ 154 w 206"/>
                <a:gd name="T57" fmla="*/ 153 h 188"/>
                <a:gd name="T58" fmla="*/ 165 w 206"/>
                <a:gd name="T59" fmla="*/ 135 h 188"/>
                <a:gd name="T60" fmla="*/ 176 w 206"/>
                <a:gd name="T61" fmla="*/ 115 h 188"/>
                <a:gd name="T62" fmla="*/ 193 w 206"/>
                <a:gd name="T63" fmla="*/ 125 h 188"/>
                <a:gd name="T64" fmla="*/ 192 w 206"/>
                <a:gd name="T65" fmla="*/ 142 h 188"/>
                <a:gd name="T66" fmla="*/ 174 w 206"/>
                <a:gd name="T67" fmla="*/ 16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6" h="188">
                  <a:moveTo>
                    <a:pt x="174" y="166"/>
                  </a:moveTo>
                  <a:cubicBezTo>
                    <a:pt x="174" y="166"/>
                    <a:pt x="171" y="170"/>
                    <a:pt x="174" y="176"/>
                  </a:cubicBezTo>
                  <a:cubicBezTo>
                    <a:pt x="177" y="182"/>
                    <a:pt x="180" y="188"/>
                    <a:pt x="180" y="188"/>
                  </a:cubicBezTo>
                  <a:cubicBezTo>
                    <a:pt x="180" y="188"/>
                    <a:pt x="194" y="174"/>
                    <a:pt x="194" y="165"/>
                  </a:cubicBezTo>
                  <a:cubicBezTo>
                    <a:pt x="195" y="156"/>
                    <a:pt x="193" y="150"/>
                    <a:pt x="198" y="144"/>
                  </a:cubicBezTo>
                  <a:cubicBezTo>
                    <a:pt x="203" y="137"/>
                    <a:pt x="206" y="133"/>
                    <a:pt x="202" y="124"/>
                  </a:cubicBezTo>
                  <a:cubicBezTo>
                    <a:pt x="198" y="115"/>
                    <a:pt x="191" y="117"/>
                    <a:pt x="198" y="105"/>
                  </a:cubicBezTo>
                  <a:cubicBezTo>
                    <a:pt x="205" y="94"/>
                    <a:pt x="206" y="98"/>
                    <a:pt x="203" y="88"/>
                  </a:cubicBezTo>
                  <a:cubicBezTo>
                    <a:pt x="200" y="79"/>
                    <a:pt x="195" y="76"/>
                    <a:pt x="196" y="67"/>
                  </a:cubicBezTo>
                  <a:cubicBezTo>
                    <a:pt x="196" y="57"/>
                    <a:pt x="196" y="53"/>
                    <a:pt x="191" y="46"/>
                  </a:cubicBezTo>
                  <a:cubicBezTo>
                    <a:pt x="186" y="39"/>
                    <a:pt x="181" y="32"/>
                    <a:pt x="170" y="27"/>
                  </a:cubicBezTo>
                  <a:cubicBezTo>
                    <a:pt x="159" y="23"/>
                    <a:pt x="161" y="20"/>
                    <a:pt x="154" y="15"/>
                  </a:cubicBezTo>
                  <a:cubicBezTo>
                    <a:pt x="146" y="10"/>
                    <a:pt x="147" y="0"/>
                    <a:pt x="130" y="3"/>
                  </a:cubicBezTo>
                  <a:cubicBezTo>
                    <a:pt x="114" y="7"/>
                    <a:pt x="117" y="17"/>
                    <a:pt x="105" y="18"/>
                  </a:cubicBezTo>
                  <a:cubicBezTo>
                    <a:pt x="93" y="20"/>
                    <a:pt x="88" y="15"/>
                    <a:pt x="79" y="17"/>
                  </a:cubicBezTo>
                  <a:cubicBezTo>
                    <a:pt x="70" y="20"/>
                    <a:pt x="71" y="23"/>
                    <a:pt x="60" y="27"/>
                  </a:cubicBezTo>
                  <a:cubicBezTo>
                    <a:pt x="49" y="31"/>
                    <a:pt x="39" y="23"/>
                    <a:pt x="30" y="28"/>
                  </a:cubicBezTo>
                  <a:cubicBezTo>
                    <a:pt x="21" y="33"/>
                    <a:pt x="24" y="35"/>
                    <a:pt x="16" y="44"/>
                  </a:cubicBezTo>
                  <a:cubicBezTo>
                    <a:pt x="7" y="53"/>
                    <a:pt x="0" y="55"/>
                    <a:pt x="3" y="63"/>
                  </a:cubicBezTo>
                  <a:cubicBezTo>
                    <a:pt x="7" y="71"/>
                    <a:pt x="11" y="70"/>
                    <a:pt x="16" y="82"/>
                  </a:cubicBezTo>
                  <a:cubicBezTo>
                    <a:pt x="21" y="93"/>
                    <a:pt x="16" y="96"/>
                    <a:pt x="24" y="104"/>
                  </a:cubicBezTo>
                  <a:cubicBezTo>
                    <a:pt x="24" y="104"/>
                    <a:pt x="38" y="118"/>
                    <a:pt x="55" y="102"/>
                  </a:cubicBezTo>
                  <a:cubicBezTo>
                    <a:pt x="71" y="85"/>
                    <a:pt x="72" y="86"/>
                    <a:pt x="85" y="88"/>
                  </a:cubicBezTo>
                  <a:cubicBezTo>
                    <a:pt x="97" y="91"/>
                    <a:pt x="100" y="94"/>
                    <a:pt x="111" y="91"/>
                  </a:cubicBezTo>
                  <a:cubicBezTo>
                    <a:pt x="123" y="88"/>
                    <a:pt x="120" y="92"/>
                    <a:pt x="130" y="96"/>
                  </a:cubicBezTo>
                  <a:cubicBezTo>
                    <a:pt x="140" y="99"/>
                    <a:pt x="145" y="96"/>
                    <a:pt x="145" y="103"/>
                  </a:cubicBezTo>
                  <a:cubicBezTo>
                    <a:pt x="144" y="111"/>
                    <a:pt x="140" y="114"/>
                    <a:pt x="145" y="121"/>
                  </a:cubicBezTo>
                  <a:cubicBezTo>
                    <a:pt x="150" y="129"/>
                    <a:pt x="150" y="130"/>
                    <a:pt x="150" y="138"/>
                  </a:cubicBezTo>
                  <a:cubicBezTo>
                    <a:pt x="150" y="147"/>
                    <a:pt x="146" y="151"/>
                    <a:pt x="154" y="153"/>
                  </a:cubicBezTo>
                  <a:cubicBezTo>
                    <a:pt x="161" y="154"/>
                    <a:pt x="163" y="146"/>
                    <a:pt x="165" y="135"/>
                  </a:cubicBezTo>
                  <a:cubicBezTo>
                    <a:pt x="167" y="125"/>
                    <a:pt x="170" y="119"/>
                    <a:pt x="176" y="115"/>
                  </a:cubicBezTo>
                  <a:cubicBezTo>
                    <a:pt x="183" y="111"/>
                    <a:pt x="193" y="119"/>
                    <a:pt x="193" y="125"/>
                  </a:cubicBezTo>
                  <a:cubicBezTo>
                    <a:pt x="193" y="125"/>
                    <a:pt x="196" y="133"/>
                    <a:pt x="192" y="142"/>
                  </a:cubicBezTo>
                  <a:cubicBezTo>
                    <a:pt x="188" y="151"/>
                    <a:pt x="180" y="161"/>
                    <a:pt x="174" y="166"/>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任意多边形 57">
              <a:extLst>
                <a:ext uri="{FF2B5EF4-FFF2-40B4-BE49-F238E27FC236}">
                  <a16:creationId xmlns:a16="http://schemas.microsoft.com/office/drawing/2014/main" id="{B50CE3FE-2DEE-48AF-8596-C1AD0F700063}"/>
                </a:ext>
              </a:extLst>
            </p:cNvPr>
            <p:cNvSpPr/>
            <p:nvPr/>
          </p:nvSpPr>
          <p:spPr bwMode="auto">
            <a:xfrm>
              <a:off x="5027613" y="4337050"/>
              <a:ext cx="1362075" cy="641350"/>
            </a:xfrm>
            <a:custGeom>
              <a:avLst/>
              <a:gdLst>
                <a:gd name="T0" fmla="*/ 400 w 402"/>
                <a:gd name="T1" fmla="*/ 189 h 189"/>
                <a:gd name="T2" fmla="*/ 92 w 402"/>
                <a:gd name="T3" fmla="*/ 189 h 189"/>
                <a:gd name="T4" fmla="*/ 90 w 402"/>
                <a:gd name="T5" fmla="*/ 188 h 189"/>
                <a:gd name="T6" fmla="*/ 0 w 402"/>
                <a:gd name="T7" fmla="*/ 3 h 189"/>
                <a:gd name="T8" fmla="*/ 0 w 402"/>
                <a:gd name="T9" fmla="*/ 1 h 189"/>
                <a:gd name="T10" fmla="*/ 2 w 402"/>
                <a:gd name="T11" fmla="*/ 0 h 189"/>
                <a:gd name="T12" fmla="*/ 310 w 402"/>
                <a:gd name="T13" fmla="*/ 0 h 189"/>
                <a:gd name="T14" fmla="*/ 312 w 402"/>
                <a:gd name="T15" fmla="*/ 1 h 189"/>
                <a:gd name="T16" fmla="*/ 402 w 402"/>
                <a:gd name="T17" fmla="*/ 186 h 189"/>
                <a:gd name="T18" fmla="*/ 402 w 402"/>
                <a:gd name="T19" fmla="*/ 188 h 189"/>
                <a:gd name="T20" fmla="*/ 400 w 402"/>
                <a:gd name="T21" fmla="*/ 189 h 189"/>
                <a:gd name="T22" fmla="*/ 93 w 402"/>
                <a:gd name="T23" fmla="*/ 185 h 189"/>
                <a:gd name="T24" fmla="*/ 397 w 402"/>
                <a:gd name="T25" fmla="*/ 185 h 189"/>
                <a:gd name="T26" fmla="*/ 309 w 402"/>
                <a:gd name="T27" fmla="*/ 4 h 189"/>
                <a:gd name="T28" fmla="*/ 5 w 402"/>
                <a:gd name="T29" fmla="*/ 4 h 189"/>
                <a:gd name="T30" fmla="*/ 93 w 402"/>
                <a:gd name="T31" fmla="*/ 18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2" h="189">
                  <a:moveTo>
                    <a:pt x="400" y="189"/>
                  </a:moveTo>
                  <a:cubicBezTo>
                    <a:pt x="92" y="189"/>
                    <a:pt x="92" y="189"/>
                    <a:pt x="92" y="189"/>
                  </a:cubicBezTo>
                  <a:cubicBezTo>
                    <a:pt x="91" y="189"/>
                    <a:pt x="90" y="188"/>
                    <a:pt x="90" y="188"/>
                  </a:cubicBezTo>
                  <a:cubicBezTo>
                    <a:pt x="0" y="3"/>
                    <a:pt x="0" y="3"/>
                    <a:pt x="0" y="3"/>
                  </a:cubicBezTo>
                  <a:cubicBezTo>
                    <a:pt x="0" y="2"/>
                    <a:pt x="0" y="1"/>
                    <a:pt x="0" y="1"/>
                  </a:cubicBezTo>
                  <a:cubicBezTo>
                    <a:pt x="0" y="0"/>
                    <a:pt x="1" y="0"/>
                    <a:pt x="2" y="0"/>
                  </a:cubicBezTo>
                  <a:cubicBezTo>
                    <a:pt x="310" y="0"/>
                    <a:pt x="310" y="0"/>
                    <a:pt x="310" y="0"/>
                  </a:cubicBezTo>
                  <a:cubicBezTo>
                    <a:pt x="311" y="0"/>
                    <a:pt x="311" y="0"/>
                    <a:pt x="312" y="1"/>
                  </a:cubicBezTo>
                  <a:cubicBezTo>
                    <a:pt x="402" y="186"/>
                    <a:pt x="402" y="186"/>
                    <a:pt x="402" y="186"/>
                  </a:cubicBezTo>
                  <a:cubicBezTo>
                    <a:pt x="402" y="187"/>
                    <a:pt x="402" y="187"/>
                    <a:pt x="402" y="188"/>
                  </a:cubicBezTo>
                  <a:cubicBezTo>
                    <a:pt x="401" y="188"/>
                    <a:pt x="401" y="189"/>
                    <a:pt x="400" y="189"/>
                  </a:cubicBezTo>
                  <a:close/>
                  <a:moveTo>
                    <a:pt x="93" y="185"/>
                  </a:moveTo>
                  <a:cubicBezTo>
                    <a:pt x="397" y="185"/>
                    <a:pt x="397" y="185"/>
                    <a:pt x="397" y="185"/>
                  </a:cubicBezTo>
                  <a:cubicBezTo>
                    <a:pt x="309" y="4"/>
                    <a:pt x="309" y="4"/>
                    <a:pt x="309" y="4"/>
                  </a:cubicBezTo>
                  <a:cubicBezTo>
                    <a:pt x="5" y="4"/>
                    <a:pt x="5" y="4"/>
                    <a:pt x="5" y="4"/>
                  </a:cubicBezTo>
                  <a:lnTo>
                    <a:pt x="93" y="185"/>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任意多边形 58">
              <a:extLst>
                <a:ext uri="{FF2B5EF4-FFF2-40B4-BE49-F238E27FC236}">
                  <a16:creationId xmlns:a16="http://schemas.microsoft.com/office/drawing/2014/main" id="{93677573-CE58-4305-AAE8-924558686C98}"/>
                </a:ext>
              </a:extLst>
            </p:cNvPr>
            <p:cNvSpPr/>
            <p:nvPr/>
          </p:nvSpPr>
          <p:spPr bwMode="auto">
            <a:xfrm>
              <a:off x="5024438" y="4313238"/>
              <a:ext cx="2058988" cy="665163"/>
            </a:xfrm>
            <a:custGeom>
              <a:avLst/>
              <a:gdLst>
                <a:gd name="T0" fmla="*/ 606 w 608"/>
                <a:gd name="T1" fmla="*/ 196 h 196"/>
                <a:gd name="T2" fmla="*/ 604 w 608"/>
                <a:gd name="T3" fmla="*/ 194 h 196"/>
                <a:gd name="T4" fmla="*/ 604 w 608"/>
                <a:gd name="T5" fmla="*/ 184 h 196"/>
                <a:gd name="T6" fmla="*/ 410 w 608"/>
                <a:gd name="T7" fmla="*/ 184 h 196"/>
                <a:gd name="T8" fmla="*/ 408 w 608"/>
                <a:gd name="T9" fmla="*/ 183 h 196"/>
                <a:gd name="T10" fmla="*/ 321 w 608"/>
                <a:gd name="T11" fmla="*/ 4 h 196"/>
                <a:gd name="T12" fmla="*/ 15 w 608"/>
                <a:gd name="T13" fmla="*/ 4 h 196"/>
                <a:gd name="T14" fmla="*/ 4 w 608"/>
                <a:gd name="T15" fmla="*/ 10 h 196"/>
                <a:gd name="T16" fmla="*/ 1 w 608"/>
                <a:gd name="T17" fmla="*/ 10 h 196"/>
                <a:gd name="T18" fmla="*/ 2 w 608"/>
                <a:gd name="T19" fmla="*/ 7 h 196"/>
                <a:gd name="T20" fmla="*/ 13 w 608"/>
                <a:gd name="T21" fmla="*/ 0 h 196"/>
                <a:gd name="T22" fmla="*/ 14 w 608"/>
                <a:gd name="T23" fmla="*/ 0 h 196"/>
                <a:gd name="T24" fmla="*/ 322 w 608"/>
                <a:gd name="T25" fmla="*/ 0 h 196"/>
                <a:gd name="T26" fmla="*/ 324 w 608"/>
                <a:gd name="T27" fmla="*/ 1 h 196"/>
                <a:gd name="T28" fmla="*/ 411 w 608"/>
                <a:gd name="T29" fmla="*/ 180 h 196"/>
                <a:gd name="T30" fmla="*/ 606 w 608"/>
                <a:gd name="T31" fmla="*/ 180 h 196"/>
                <a:gd name="T32" fmla="*/ 608 w 608"/>
                <a:gd name="T33" fmla="*/ 182 h 196"/>
                <a:gd name="T34" fmla="*/ 608 w 608"/>
                <a:gd name="T35" fmla="*/ 194 h 196"/>
                <a:gd name="T36" fmla="*/ 606 w 608"/>
                <a:gd name="T3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8" h="196">
                  <a:moveTo>
                    <a:pt x="606" y="196"/>
                  </a:moveTo>
                  <a:cubicBezTo>
                    <a:pt x="605" y="196"/>
                    <a:pt x="604" y="195"/>
                    <a:pt x="604" y="194"/>
                  </a:cubicBezTo>
                  <a:cubicBezTo>
                    <a:pt x="604" y="184"/>
                    <a:pt x="604" y="184"/>
                    <a:pt x="604" y="184"/>
                  </a:cubicBezTo>
                  <a:cubicBezTo>
                    <a:pt x="410" y="184"/>
                    <a:pt x="410" y="184"/>
                    <a:pt x="410" y="184"/>
                  </a:cubicBezTo>
                  <a:cubicBezTo>
                    <a:pt x="409" y="184"/>
                    <a:pt x="409" y="183"/>
                    <a:pt x="408" y="183"/>
                  </a:cubicBezTo>
                  <a:cubicBezTo>
                    <a:pt x="321" y="4"/>
                    <a:pt x="321" y="4"/>
                    <a:pt x="321" y="4"/>
                  </a:cubicBezTo>
                  <a:cubicBezTo>
                    <a:pt x="15" y="4"/>
                    <a:pt x="15" y="4"/>
                    <a:pt x="15" y="4"/>
                  </a:cubicBezTo>
                  <a:cubicBezTo>
                    <a:pt x="4" y="10"/>
                    <a:pt x="4" y="10"/>
                    <a:pt x="4" y="10"/>
                  </a:cubicBezTo>
                  <a:cubicBezTo>
                    <a:pt x="3" y="11"/>
                    <a:pt x="2" y="11"/>
                    <a:pt x="1" y="10"/>
                  </a:cubicBezTo>
                  <a:cubicBezTo>
                    <a:pt x="0" y="9"/>
                    <a:pt x="1" y="8"/>
                    <a:pt x="2" y="7"/>
                  </a:cubicBezTo>
                  <a:cubicBezTo>
                    <a:pt x="13" y="0"/>
                    <a:pt x="13" y="0"/>
                    <a:pt x="13" y="0"/>
                  </a:cubicBezTo>
                  <a:cubicBezTo>
                    <a:pt x="14" y="0"/>
                    <a:pt x="14" y="0"/>
                    <a:pt x="14" y="0"/>
                  </a:cubicBezTo>
                  <a:cubicBezTo>
                    <a:pt x="322" y="0"/>
                    <a:pt x="322" y="0"/>
                    <a:pt x="322" y="0"/>
                  </a:cubicBezTo>
                  <a:cubicBezTo>
                    <a:pt x="323" y="0"/>
                    <a:pt x="324" y="0"/>
                    <a:pt x="324" y="1"/>
                  </a:cubicBezTo>
                  <a:cubicBezTo>
                    <a:pt x="411" y="180"/>
                    <a:pt x="411" y="180"/>
                    <a:pt x="411" y="180"/>
                  </a:cubicBezTo>
                  <a:cubicBezTo>
                    <a:pt x="606" y="180"/>
                    <a:pt x="606" y="180"/>
                    <a:pt x="606" y="180"/>
                  </a:cubicBezTo>
                  <a:cubicBezTo>
                    <a:pt x="607" y="180"/>
                    <a:pt x="608" y="181"/>
                    <a:pt x="608" y="182"/>
                  </a:cubicBezTo>
                  <a:cubicBezTo>
                    <a:pt x="608" y="194"/>
                    <a:pt x="608" y="194"/>
                    <a:pt x="608" y="194"/>
                  </a:cubicBezTo>
                  <a:cubicBezTo>
                    <a:pt x="608" y="195"/>
                    <a:pt x="607" y="196"/>
                    <a:pt x="606" y="196"/>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任意多边形 59">
              <a:extLst>
                <a:ext uri="{FF2B5EF4-FFF2-40B4-BE49-F238E27FC236}">
                  <a16:creationId xmlns:a16="http://schemas.microsoft.com/office/drawing/2014/main" id="{FFB8EDF5-3CEB-4BCE-8FC0-B024AB34E5BD}"/>
                </a:ext>
              </a:extLst>
            </p:cNvPr>
            <p:cNvSpPr/>
            <p:nvPr/>
          </p:nvSpPr>
          <p:spPr bwMode="auto">
            <a:xfrm>
              <a:off x="6799263" y="3605213"/>
              <a:ext cx="36513" cy="23813"/>
            </a:xfrm>
            <a:custGeom>
              <a:avLst/>
              <a:gdLst>
                <a:gd name="T0" fmla="*/ 1 w 11"/>
                <a:gd name="T1" fmla="*/ 0 h 7"/>
                <a:gd name="T2" fmla="*/ 2 w 11"/>
                <a:gd name="T3" fmla="*/ 6 h 7"/>
                <a:gd name="T4" fmla="*/ 11 w 11"/>
                <a:gd name="T5" fmla="*/ 4 h 7"/>
                <a:gd name="T6" fmla="*/ 1 w 11"/>
                <a:gd name="T7" fmla="*/ 0 h 7"/>
              </a:gdLst>
              <a:ahLst/>
              <a:cxnLst>
                <a:cxn ang="0">
                  <a:pos x="T0" y="T1"/>
                </a:cxn>
                <a:cxn ang="0">
                  <a:pos x="T2" y="T3"/>
                </a:cxn>
                <a:cxn ang="0">
                  <a:pos x="T4" y="T5"/>
                </a:cxn>
                <a:cxn ang="0">
                  <a:pos x="T6" y="T7"/>
                </a:cxn>
              </a:cxnLst>
              <a:rect l="0" t="0" r="r" b="b"/>
              <a:pathLst>
                <a:path w="11" h="7">
                  <a:moveTo>
                    <a:pt x="1" y="0"/>
                  </a:moveTo>
                  <a:cubicBezTo>
                    <a:pt x="1" y="0"/>
                    <a:pt x="0" y="5"/>
                    <a:pt x="2" y="6"/>
                  </a:cubicBezTo>
                  <a:cubicBezTo>
                    <a:pt x="4" y="7"/>
                    <a:pt x="11" y="4"/>
                    <a:pt x="11" y="4"/>
                  </a:cubicBezTo>
                  <a:cubicBezTo>
                    <a:pt x="11" y="4"/>
                    <a:pt x="2" y="6"/>
                    <a:pt x="1" y="0"/>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任意多边形 60">
              <a:extLst>
                <a:ext uri="{FF2B5EF4-FFF2-40B4-BE49-F238E27FC236}">
                  <a16:creationId xmlns:a16="http://schemas.microsoft.com/office/drawing/2014/main" id="{555F09B1-D03E-450C-8B79-6B666E91FC25}"/>
                </a:ext>
              </a:extLst>
            </p:cNvPr>
            <p:cNvSpPr/>
            <p:nvPr/>
          </p:nvSpPr>
          <p:spPr bwMode="auto">
            <a:xfrm>
              <a:off x="6850063" y="3494088"/>
              <a:ext cx="23813" cy="42863"/>
            </a:xfrm>
            <a:custGeom>
              <a:avLst/>
              <a:gdLst>
                <a:gd name="T0" fmla="*/ 6 w 7"/>
                <a:gd name="T1" fmla="*/ 6 h 13"/>
                <a:gd name="T2" fmla="*/ 5 w 7"/>
                <a:gd name="T3" fmla="*/ 13 h 13"/>
                <a:gd name="T4" fmla="*/ 1 w 7"/>
                <a:gd name="T5" fmla="*/ 7 h 13"/>
                <a:gd name="T6" fmla="*/ 2 w 7"/>
                <a:gd name="T7" fmla="*/ 0 h 13"/>
                <a:gd name="T8" fmla="*/ 6 w 7"/>
                <a:gd name="T9" fmla="*/ 6 h 13"/>
              </a:gdLst>
              <a:ahLst/>
              <a:cxnLst>
                <a:cxn ang="0">
                  <a:pos x="T0" y="T1"/>
                </a:cxn>
                <a:cxn ang="0">
                  <a:pos x="T2" y="T3"/>
                </a:cxn>
                <a:cxn ang="0">
                  <a:pos x="T4" y="T5"/>
                </a:cxn>
                <a:cxn ang="0">
                  <a:pos x="T6" y="T7"/>
                </a:cxn>
                <a:cxn ang="0">
                  <a:pos x="T8" y="T9"/>
                </a:cxn>
              </a:cxnLst>
              <a:rect l="0" t="0" r="r" b="b"/>
              <a:pathLst>
                <a:path w="7" h="13">
                  <a:moveTo>
                    <a:pt x="6" y="6"/>
                  </a:moveTo>
                  <a:cubicBezTo>
                    <a:pt x="7" y="9"/>
                    <a:pt x="7" y="12"/>
                    <a:pt x="5" y="13"/>
                  </a:cubicBezTo>
                  <a:cubicBezTo>
                    <a:pt x="3" y="13"/>
                    <a:pt x="1" y="11"/>
                    <a:pt x="1" y="7"/>
                  </a:cubicBezTo>
                  <a:cubicBezTo>
                    <a:pt x="0" y="4"/>
                    <a:pt x="0" y="1"/>
                    <a:pt x="2" y="0"/>
                  </a:cubicBezTo>
                  <a:cubicBezTo>
                    <a:pt x="3" y="0"/>
                    <a:pt x="5" y="2"/>
                    <a:pt x="6" y="6"/>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任意多边形 61">
              <a:extLst>
                <a:ext uri="{FF2B5EF4-FFF2-40B4-BE49-F238E27FC236}">
                  <a16:creationId xmlns:a16="http://schemas.microsoft.com/office/drawing/2014/main" id="{4BD40969-41CC-47BF-8CE8-83B0225D8378}"/>
                </a:ext>
              </a:extLst>
            </p:cNvPr>
            <p:cNvSpPr/>
            <p:nvPr/>
          </p:nvSpPr>
          <p:spPr bwMode="auto">
            <a:xfrm>
              <a:off x="6754813" y="3513138"/>
              <a:ext cx="23813" cy="44450"/>
            </a:xfrm>
            <a:custGeom>
              <a:avLst/>
              <a:gdLst>
                <a:gd name="T0" fmla="*/ 6 w 7"/>
                <a:gd name="T1" fmla="*/ 6 h 13"/>
                <a:gd name="T2" fmla="*/ 5 w 7"/>
                <a:gd name="T3" fmla="*/ 13 h 13"/>
                <a:gd name="T4" fmla="*/ 1 w 7"/>
                <a:gd name="T5" fmla="*/ 7 h 13"/>
                <a:gd name="T6" fmla="*/ 2 w 7"/>
                <a:gd name="T7" fmla="*/ 0 h 13"/>
                <a:gd name="T8" fmla="*/ 6 w 7"/>
                <a:gd name="T9" fmla="*/ 6 h 13"/>
              </a:gdLst>
              <a:ahLst/>
              <a:cxnLst>
                <a:cxn ang="0">
                  <a:pos x="T0" y="T1"/>
                </a:cxn>
                <a:cxn ang="0">
                  <a:pos x="T2" y="T3"/>
                </a:cxn>
                <a:cxn ang="0">
                  <a:pos x="T4" y="T5"/>
                </a:cxn>
                <a:cxn ang="0">
                  <a:pos x="T6" y="T7"/>
                </a:cxn>
                <a:cxn ang="0">
                  <a:pos x="T8" y="T9"/>
                </a:cxn>
              </a:cxnLst>
              <a:rect l="0" t="0" r="r" b="b"/>
              <a:pathLst>
                <a:path w="7" h="13">
                  <a:moveTo>
                    <a:pt x="6" y="6"/>
                  </a:moveTo>
                  <a:cubicBezTo>
                    <a:pt x="7" y="9"/>
                    <a:pt x="7" y="12"/>
                    <a:pt x="5" y="13"/>
                  </a:cubicBezTo>
                  <a:cubicBezTo>
                    <a:pt x="4" y="13"/>
                    <a:pt x="2" y="11"/>
                    <a:pt x="1" y="7"/>
                  </a:cubicBezTo>
                  <a:cubicBezTo>
                    <a:pt x="0" y="4"/>
                    <a:pt x="0" y="0"/>
                    <a:pt x="2" y="0"/>
                  </a:cubicBezTo>
                  <a:cubicBezTo>
                    <a:pt x="3" y="0"/>
                    <a:pt x="5" y="2"/>
                    <a:pt x="6" y="6"/>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任意多边形 62">
              <a:extLst>
                <a:ext uri="{FF2B5EF4-FFF2-40B4-BE49-F238E27FC236}">
                  <a16:creationId xmlns:a16="http://schemas.microsoft.com/office/drawing/2014/main" id="{4BED26D7-F27C-45E1-8ADC-F5244B97460C}"/>
                </a:ext>
              </a:extLst>
            </p:cNvPr>
            <p:cNvSpPr/>
            <p:nvPr/>
          </p:nvSpPr>
          <p:spPr bwMode="auto">
            <a:xfrm>
              <a:off x="7119938" y="3683000"/>
              <a:ext cx="636588" cy="969963"/>
            </a:xfrm>
            <a:custGeom>
              <a:avLst/>
              <a:gdLst>
                <a:gd name="T0" fmla="*/ 187 w 188"/>
                <a:gd name="T1" fmla="*/ 283 h 286"/>
                <a:gd name="T2" fmla="*/ 110 w 188"/>
                <a:gd name="T3" fmla="*/ 100 h 286"/>
                <a:gd name="T4" fmla="*/ 110 w 188"/>
                <a:gd name="T5" fmla="*/ 100 h 286"/>
                <a:gd name="T6" fmla="*/ 110 w 188"/>
                <a:gd name="T7" fmla="*/ 100 h 286"/>
                <a:gd name="T8" fmla="*/ 110 w 188"/>
                <a:gd name="T9" fmla="*/ 99 h 286"/>
                <a:gd name="T10" fmla="*/ 110 w 188"/>
                <a:gd name="T11" fmla="*/ 99 h 286"/>
                <a:gd name="T12" fmla="*/ 43 w 188"/>
                <a:gd name="T13" fmla="*/ 59 h 286"/>
                <a:gd name="T14" fmla="*/ 23 w 188"/>
                <a:gd name="T15" fmla="*/ 53 h 286"/>
                <a:gd name="T16" fmla="*/ 22 w 188"/>
                <a:gd name="T17" fmla="*/ 53 h 286"/>
                <a:gd name="T18" fmla="*/ 4 w 188"/>
                <a:gd name="T19" fmla="*/ 1 h 286"/>
                <a:gd name="T20" fmla="*/ 1 w 188"/>
                <a:gd name="T21" fmla="*/ 0 h 286"/>
                <a:gd name="T22" fmla="*/ 0 w 188"/>
                <a:gd name="T23" fmla="*/ 2 h 286"/>
                <a:gd name="T24" fmla="*/ 22 w 188"/>
                <a:gd name="T25" fmla="*/ 61 h 286"/>
                <a:gd name="T26" fmla="*/ 24 w 188"/>
                <a:gd name="T27" fmla="*/ 62 h 286"/>
                <a:gd name="T28" fmla="*/ 25 w 188"/>
                <a:gd name="T29" fmla="*/ 62 h 286"/>
                <a:gd name="T30" fmla="*/ 26 w 188"/>
                <a:gd name="T31" fmla="*/ 59 h 286"/>
                <a:gd name="T32" fmla="*/ 25 w 188"/>
                <a:gd name="T33" fmla="*/ 58 h 286"/>
                <a:gd name="T34" fmla="*/ 42 w 188"/>
                <a:gd name="T35" fmla="*/ 62 h 286"/>
                <a:gd name="T36" fmla="*/ 107 w 188"/>
                <a:gd name="T37" fmla="*/ 102 h 286"/>
                <a:gd name="T38" fmla="*/ 183 w 188"/>
                <a:gd name="T39" fmla="*/ 285 h 286"/>
                <a:gd name="T40" fmla="*/ 185 w 188"/>
                <a:gd name="T41" fmla="*/ 286 h 286"/>
                <a:gd name="T42" fmla="*/ 186 w 188"/>
                <a:gd name="T43" fmla="*/ 286 h 286"/>
                <a:gd name="T44" fmla="*/ 187 w 188"/>
                <a:gd name="T45" fmla="*/ 28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86">
                  <a:moveTo>
                    <a:pt x="187" y="283"/>
                  </a:moveTo>
                  <a:cubicBezTo>
                    <a:pt x="110" y="100"/>
                    <a:pt x="110" y="100"/>
                    <a:pt x="110" y="100"/>
                  </a:cubicBezTo>
                  <a:cubicBezTo>
                    <a:pt x="110" y="100"/>
                    <a:pt x="110" y="100"/>
                    <a:pt x="110" y="100"/>
                  </a:cubicBezTo>
                  <a:cubicBezTo>
                    <a:pt x="110" y="100"/>
                    <a:pt x="110" y="100"/>
                    <a:pt x="110" y="100"/>
                  </a:cubicBezTo>
                  <a:cubicBezTo>
                    <a:pt x="110" y="99"/>
                    <a:pt x="110" y="99"/>
                    <a:pt x="110" y="99"/>
                  </a:cubicBezTo>
                  <a:cubicBezTo>
                    <a:pt x="110" y="99"/>
                    <a:pt x="110" y="99"/>
                    <a:pt x="110" y="99"/>
                  </a:cubicBezTo>
                  <a:cubicBezTo>
                    <a:pt x="108" y="98"/>
                    <a:pt x="67" y="67"/>
                    <a:pt x="43" y="59"/>
                  </a:cubicBezTo>
                  <a:cubicBezTo>
                    <a:pt x="38" y="57"/>
                    <a:pt x="31" y="55"/>
                    <a:pt x="23" y="53"/>
                  </a:cubicBezTo>
                  <a:cubicBezTo>
                    <a:pt x="23" y="53"/>
                    <a:pt x="22" y="53"/>
                    <a:pt x="22" y="53"/>
                  </a:cubicBezTo>
                  <a:cubicBezTo>
                    <a:pt x="8" y="29"/>
                    <a:pt x="4" y="2"/>
                    <a:pt x="4" y="1"/>
                  </a:cubicBezTo>
                  <a:cubicBezTo>
                    <a:pt x="4" y="0"/>
                    <a:pt x="3" y="0"/>
                    <a:pt x="1" y="0"/>
                  </a:cubicBezTo>
                  <a:cubicBezTo>
                    <a:pt x="0" y="0"/>
                    <a:pt x="0" y="1"/>
                    <a:pt x="0" y="2"/>
                  </a:cubicBezTo>
                  <a:cubicBezTo>
                    <a:pt x="0" y="3"/>
                    <a:pt x="5" y="35"/>
                    <a:pt x="22" y="61"/>
                  </a:cubicBezTo>
                  <a:cubicBezTo>
                    <a:pt x="23" y="62"/>
                    <a:pt x="23" y="62"/>
                    <a:pt x="24" y="62"/>
                  </a:cubicBezTo>
                  <a:cubicBezTo>
                    <a:pt x="24" y="62"/>
                    <a:pt x="25" y="62"/>
                    <a:pt x="25" y="62"/>
                  </a:cubicBezTo>
                  <a:cubicBezTo>
                    <a:pt x="26" y="61"/>
                    <a:pt x="26" y="60"/>
                    <a:pt x="26" y="59"/>
                  </a:cubicBezTo>
                  <a:cubicBezTo>
                    <a:pt x="25" y="59"/>
                    <a:pt x="25" y="58"/>
                    <a:pt x="25" y="58"/>
                  </a:cubicBezTo>
                  <a:cubicBezTo>
                    <a:pt x="32" y="59"/>
                    <a:pt x="38" y="61"/>
                    <a:pt x="42" y="62"/>
                  </a:cubicBezTo>
                  <a:cubicBezTo>
                    <a:pt x="64" y="70"/>
                    <a:pt x="103" y="99"/>
                    <a:pt x="107" y="102"/>
                  </a:cubicBezTo>
                  <a:cubicBezTo>
                    <a:pt x="183" y="285"/>
                    <a:pt x="183" y="285"/>
                    <a:pt x="183" y="285"/>
                  </a:cubicBezTo>
                  <a:cubicBezTo>
                    <a:pt x="184" y="286"/>
                    <a:pt x="185" y="286"/>
                    <a:pt x="185" y="286"/>
                  </a:cubicBezTo>
                  <a:cubicBezTo>
                    <a:pt x="186" y="286"/>
                    <a:pt x="186" y="286"/>
                    <a:pt x="186" y="286"/>
                  </a:cubicBezTo>
                  <a:cubicBezTo>
                    <a:pt x="187" y="286"/>
                    <a:pt x="188" y="285"/>
                    <a:pt x="187" y="283"/>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任意多边形 63">
              <a:extLst>
                <a:ext uri="{FF2B5EF4-FFF2-40B4-BE49-F238E27FC236}">
                  <a16:creationId xmlns:a16="http://schemas.microsoft.com/office/drawing/2014/main" id="{24627026-3F02-44F6-8F2F-1BE1A90087FC}"/>
                </a:ext>
              </a:extLst>
            </p:cNvPr>
            <p:cNvSpPr/>
            <p:nvPr/>
          </p:nvSpPr>
          <p:spPr bwMode="auto">
            <a:xfrm>
              <a:off x="7242176" y="4049713"/>
              <a:ext cx="182563" cy="223838"/>
            </a:xfrm>
            <a:custGeom>
              <a:avLst/>
              <a:gdLst>
                <a:gd name="T0" fmla="*/ 2 w 54"/>
                <a:gd name="T1" fmla="*/ 65 h 66"/>
                <a:gd name="T2" fmla="*/ 3 w 54"/>
                <a:gd name="T3" fmla="*/ 66 h 66"/>
                <a:gd name="T4" fmla="*/ 5 w 54"/>
                <a:gd name="T5" fmla="*/ 64 h 66"/>
                <a:gd name="T6" fmla="*/ 52 w 54"/>
                <a:gd name="T7" fmla="*/ 4 h 66"/>
                <a:gd name="T8" fmla="*/ 53 w 54"/>
                <a:gd name="T9" fmla="*/ 1 h 66"/>
                <a:gd name="T10" fmla="*/ 50 w 54"/>
                <a:gd name="T11" fmla="*/ 1 h 66"/>
                <a:gd name="T12" fmla="*/ 1 w 54"/>
                <a:gd name="T13" fmla="*/ 63 h 66"/>
                <a:gd name="T14" fmla="*/ 2 w 54"/>
                <a:gd name="T15" fmla="*/ 6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6">
                  <a:moveTo>
                    <a:pt x="2" y="65"/>
                  </a:moveTo>
                  <a:cubicBezTo>
                    <a:pt x="2" y="65"/>
                    <a:pt x="3" y="66"/>
                    <a:pt x="3" y="66"/>
                  </a:cubicBezTo>
                  <a:cubicBezTo>
                    <a:pt x="4" y="66"/>
                    <a:pt x="4" y="65"/>
                    <a:pt x="5" y="64"/>
                  </a:cubicBezTo>
                  <a:cubicBezTo>
                    <a:pt x="5" y="64"/>
                    <a:pt x="15" y="25"/>
                    <a:pt x="52" y="4"/>
                  </a:cubicBezTo>
                  <a:cubicBezTo>
                    <a:pt x="53" y="4"/>
                    <a:pt x="54" y="2"/>
                    <a:pt x="53" y="1"/>
                  </a:cubicBezTo>
                  <a:cubicBezTo>
                    <a:pt x="53" y="0"/>
                    <a:pt x="51" y="0"/>
                    <a:pt x="50" y="1"/>
                  </a:cubicBezTo>
                  <a:cubicBezTo>
                    <a:pt x="11" y="22"/>
                    <a:pt x="1" y="61"/>
                    <a:pt x="1" y="63"/>
                  </a:cubicBezTo>
                  <a:cubicBezTo>
                    <a:pt x="0" y="64"/>
                    <a:pt x="1" y="65"/>
                    <a:pt x="2" y="65"/>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任意多边形 64">
              <a:extLst>
                <a:ext uri="{FF2B5EF4-FFF2-40B4-BE49-F238E27FC236}">
                  <a16:creationId xmlns:a16="http://schemas.microsoft.com/office/drawing/2014/main" id="{69A5D4AE-6610-4DBD-9762-C12A09ABBBB9}"/>
                </a:ext>
              </a:extLst>
            </p:cNvPr>
            <p:cNvSpPr/>
            <p:nvPr/>
          </p:nvSpPr>
          <p:spPr bwMode="auto">
            <a:xfrm>
              <a:off x="6327776" y="3390900"/>
              <a:ext cx="1354138" cy="1546225"/>
            </a:xfrm>
            <a:custGeom>
              <a:avLst/>
              <a:gdLst>
                <a:gd name="T0" fmla="*/ 351 w 400"/>
                <a:gd name="T1" fmla="*/ 394 h 456"/>
                <a:gd name="T2" fmla="*/ 270 w 400"/>
                <a:gd name="T3" fmla="*/ 279 h 456"/>
                <a:gd name="T4" fmla="*/ 326 w 400"/>
                <a:gd name="T5" fmla="*/ 370 h 456"/>
                <a:gd name="T6" fmla="*/ 323 w 400"/>
                <a:gd name="T7" fmla="*/ 395 h 456"/>
                <a:gd name="T8" fmla="*/ 105 w 400"/>
                <a:gd name="T9" fmla="*/ 390 h 456"/>
                <a:gd name="T10" fmla="*/ 90 w 400"/>
                <a:gd name="T11" fmla="*/ 300 h 456"/>
                <a:gd name="T12" fmla="*/ 136 w 400"/>
                <a:gd name="T13" fmla="*/ 146 h 456"/>
                <a:gd name="T14" fmla="*/ 167 w 400"/>
                <a:gd name="T15" fmla="*/ 219 h 456"/>
                <a:gd name="T16" fmla="*/ 284 w 400"/>
                <a:gd name="T17" fmla="*/ 160 h 456"/>
                <a:gd name="T18" fmla="*/ 281 w 400"/>
                <a:gd name="T19" fmla="*/ 157 h 456"/>
                <a:gd name="T20" fmla="*/ 143 w 400"/>
                <a:gd name="T21" fmla="*/ 201 h 456"/>
                <a:gd name="T22" fmla="*/ 163 w 400"/>
                <a:gd name="T23" fmla="*/ 136 h 456"/>
                <a:gd name="T24" fmla="*/ 167 w 400"/>
                <a:gd name="T25" fmla="*/ 137 h 456"/>
                <a:gd name="T26" fmla="*/ 169 w 400"/>
                <a:gd name="T27" fmla="*/ 159 h 456"/>
                <a:gd name="T28" fmla="*/ 171 w 400"/>
                <a:gd name="T29" fmla="*/ 137 h 456"/>
                <a:gd name="T30" fmla="*/ 231 w 400"/>
                <a:gd name="T31" fmla="*/ 82 h 456"/>
                <a:gd name="T32" fmla="*/ 227 w 400"/>
                <a:gd name="T33" fmla="*/ 82 h 456"/>
                <a:gd name="T34" fmla="*/ 168 w 400"/>
                <a:gd name="T35" fmla="*/ 133 h 456"/>
                <a:gd name="T36" fmla="*/ 113 w 400"/>
                <a:gd name="T37" fmla="*/ 70 h 456"/>
                <a:gd name="T38" fmla="*/ 113 w 400"/>
                <a:gd name="T39" fmla="*/ 49 h 456"/>
                <a:gd name="T40" fmla="*/ 99 w 400"/>
                <a:gd name="T41" fmla="*/ 1 h 456"/>
                <a:gd name="T42" fmla="*/ 109 w 400"/>
                <a:gd name="T43" fmla="*/ 50 h 456"/>
                <a:gd name="T44" fmla="*/ 132 w 400"/>
                <a:gd name="T45" fmla="*/ 115 h 456"/>
                <a:gd name="T46" fmla="*/ 104 w 400"/>
                <a:gd name="T47" fmla="*/ 155 h 456"/>
                <a:gd name="T48" fmla="*/ 104 w 400"/>
                <a:gd name="T49" fmla="*/ 156 h 456"/>
                <a:gd name="T50" fmla="*/ 103 w 400"/>
                <a:gd name="T51" fmla="*/ 156 h 456"/>
                <a:gd name="T52" fmla="*/ 2 w 400"/>
                <a:gd name="T53" fmla="*/ 406 h 456"/>
                <a:gd name="T54" fmla="*/ 3 w 400"/>
                <a:gd name="T55" fmla="*/ 410 h 456"/>
                <a:gd name="T56" fmla="*/ 44 w 400"/>
                <a:gd name="T57" fmla="*/ 382 h 456"/>
                <a:gd name="T58" fmla="*/ 100 w 400"/>
                <a:gd name="T59" fmla="*/ 184 h 456"/>
                <a:gd name="T60" fmla="*/ 90 w 400"/>
                <a:gd name="T61" fmla="*/ 398 h 456"/>
                <a:gd name="T62" fmla="*/ 28 w 400"/>
                <a:gd name="T63" fmla="*/ 414 h 456"/>
                <a:gd name="T64" fmla="*/ 39 w 400"/>
                <a:gd name="T65" fmla="*/ 425 h 456"/>
                <a:gd name="T66" fmla="*/ 21 w 400"/>
                <a:gd name="T67" fmla="*/ 449 h 456"/>
                <a:gd name="T68" fmla="*/ 23 w 400"/>
                <a:gd name="T69" fmla="*/ 451 h 456"/>
                <a:gd name="T70" fmla="*/ 28 w 400"/>
                <a:gd name="T71" fmla="*/ 436 h 456"/>
                <a:gd name="T72" fmla="*/ 45 w 400"/>
                <a:gd name="T73" fmla="*/ 426 h 456"/>
                <a:gd name="T74" fmla="*/ 76 w 400"/>
                <a:gd name="T75" fmla="*/ 409 h 456"/>
                <a:gd name="T76" fmla="*/ 157 w 400"/>
                <a:gd name="T77" fmla="*/ 404 h 456"/>
                <a:gd name="T78" fmla="*/ 168 w 400"/>
                <a:gd name="T79" fmla="*/ 456 h 456"/>
                <a:gd name="T80" fmla="*/ 171 w 400"/>
                <a:gd name="T81" fmla="*/ 454 h 456"/>
                <a:gd name="T82" fmla="*/ 324 w 400"/>
                <a:gd name="T83" fmla="*/ 399 h 456"/>
                <a:gd name="T84" fmla="*/ 325 w 400"/>
                <a:gd name="T85" fmla="*/ 399 h 456"/>
                <a:gd name="T86" fmla="*/ 350 w 400"/>
                <a:gd name="T87" fmla="*/ 398 h 456"/>
                <a:gd name="T88" fmla="*/ 397 w 400"/>
                <a:gd name="T89" fmla="*/ 410 h 456"/>
                <a:gd name="T90" fmla="*/ 398 w 400"/>
                <a:gd name="T91" fmla="*/ 406 h 456"/>
                <a:gd name="T92" fmla="*/ 70 w 400"/>
                <a:gd name="T93" fmla="*/ 409 h 456"/>
                <a:gd name="T94" fmla="*/ 31 w 400"/>
                <a:gd name="T95" fmla="*/ 417 h 456"/>
                <a:gd name="T96" fmla="*/ 330 w 400"/>
                <a:gd name="T97" fmla="*/ 374 h 456"/>
                <a:gd name="T98" fmla="*/ 327 w 400"/>
                <a:gd name="T99" fmla="*/ 395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456">
                  <a:moveTo>
                    <a:pt x="398" y="406"/>
                  </a:moveTo>
                  <a:cubicBezTo>
                    <a:pt x="384" y="399"/>
                    <a:pt x="356" y="395"/>
                    <a:pt x="351" y="394"/>
                  </a:cubicBezTo>
                  <a:cubicBezTo>
                    <a:pt x="346" y="388"/>
                    <a:pt x="294" y="327"/>
                    <a:pt x="272" y="280"/>
                  </a:cubicBezTo>
                  <a:cubicBezTo>
                    <a:pt x="272" y="279"/>
                    <a:pt x="271" y="278"/>
                    <a:pt x="270" y="279"/>
                  </a:cubicBezTo>
                  <a:cubicBezTo>
                    <a:pt x="269" y="279"/>
                    <a:pt x="268" y="281"/>
                    <a:pt x="269" y="282"/>
                  </a:cubicBezTo>
                  <a:cubicBezTo>
                    <a:pt x="282" y="311"/>
                    <a:pt x="308" y="346"/>
                    <a:pt x="326" y="370"/>
                  </a:cubicBezTo>
                  <a:cubicBezTo>
                    <a:pt x="326" y="370"/>
                    <a:pt x="326" y="370"/>
                    <a:pt x="326" y="370"/>
                  </a:cubicBezTo>
                  <a:cubicBezTo>
                    <a:pt x="325" y="377"/>
                    <a:pt x="324" y="385"/>
                    <a:pt x="323" y="395"/>
                  </a:cubicBezTo>
                  <a:cubicBezTo>
                    <a:pt x="158" y="400"/>
                    <a:pt x="158" y="400"/>
                    <a:pt x="158" y="400"/>
                  </a:cubicBezTo>
                  <a:cubicBezTo>
                    <a:pt x="135" y="396"/>
                    <a:pt x="106" y="390"/>
                    <a:pt x="105" y="390"/>
                  </a:cubicBezTo>
                  <a:cubicBezTo>
                    <a:pt x="105" y="390"/>
                    <a:pt x="101" y="392"/>
                    <a:pt x="94" y="396"/>
                  </a:cubicBezTo>
                  <a:cubicBezTo>
                    <a:pt x="91" y="341"/>
                    <a:pt x="89" y="308"/>
                    <a:pt x="90" y="300"/>
                  </a:cubicBezTo>
                  <a:cubicBezTo>
                    <a:pt x="91" y="284"/>
                    <a:pt x="105" y="171"/>
                    <a:pt x="107" y="158"/>
                  </a:cubicBezTo>
                  <a:cubicBezTo>
                    <a:pt x="111" y="157"/>
                    <a:pt x="123" y="151"/>
                    <a:pt x="136" y="146"/>
                  </a:cubicBezTo>
                  <a:cubicBezTo>
                    <a:pt x="133" y="156"/>
                    <a:pt x="128" y="184"/>
                    <a:pt x="140" y="203"/>
                  </a:cubicBezTo>
                  <a:cubicBezTo>
                    <a:pt x="146" y="212"/>
                    <a:pt x="155" y="218"/>
                    <a:pt x="167" y="219"/>
                  </a:cubicBezTo>
                  <a:cubicBezTo>
                    <a:pt x="170" y="220"/>
                    <a:pt x="174" y="220"/>
                    <a:pt x="177" y="220"/>
                  </a:cubicBezTo>
                  <a:cubicBezTo>
                    <a:pt x="225" y="220"/>
                    <a:pt x="271" y="176"/>
                    <a:pt x="284" y="160"/>
                  </a:cubicBezTo>
                  <a:cubicBezTo>
                    <a:pt x="284" y="159"/>
                    <a:pt x="284" y="158"/>
                    <a:pt x="283" y="157"/>
                  </a:cubicBezTo>
                  <a:cubicBezTo>
                    <a:pt x="283" y="156"/>
                    <a:pt x="281" y="156"/>
                    <a:pt x="281" y="157"/>
                  </a:cubicBezTo>
                  <a:cubicBezTo>
                    <a:pt x="267" y="174"/>
                    <a:pt x="218" y="222"/>
                    <a:pt x="167" y="215"/>
                  </a:cubicBezTo>
                  <a:cubicBezTo>
                    <a:pt x="156" y="214"/>
                    <a:pt x="148" y="209"/>
                    <a:pt x="143" y="201"/>
                  </a:cubicBezTo>
                  <a:cubicBezTo>
                    <a:pt x="130" y="181"/>
                    <a:pt x="139" y="148"/>
                    <a:pt x="141" y="144"/>
                  </a:cubicBezTo>
                  <a:cubicBezTo>
                    <a:pt x="148" y="141"/>
                    <a:pt x="156" y="138"/>
                    <a:pt x="163" y="136"/>
                  </a:cubicBezTo>
                  <a:cubicBezTo>
                    <a:pt x="163" y="136"/>
                    <a:pt x="163" y="136"/>
                    <a:pt x="164" y="136"/>
                  </a:cubicBezTo>
                  <a:cubicBezTo>
                    <a:pt x="165" y="136"/>
                    <a:pt x="166" y="137"/>
                    <a:pt x="167" y="137"/>
                  </a:cubicBezTo>
                  <a:cubicBezTo>
                    <a:pt x="167" y="157"/>
                    <a:pt x="167" y="157"/>
                    <a:pt x="167" y="157"/>
                  </a:cubicBezTo>
                  <a:cubicBezTo>
                    <a:pt x="167" y="158"/>
                    <a:pt x="167" y="159"/>
                    <a:pt x="169" y="159"/>
                  </a:cubicBezTo>
                  <a:cubicBezTo>
                    <a:pt x="170" y="159"/>
                    <a:pt x="171" y="158"/>
                    <a:pt x="171" y="157"/>
                  </a:cubicBezTo>
                  <a:cubicBezTo>
                    <a:pt x="171" y="137"/>
                    <a:pt x="171" y="137"/>
                    <a:pt x="171" y="137"/>
                  </a:cubicBezTo>
                  <a:cubicBezTo>
                    <a:pt x="177" y="133"/>
                    <a:pt x="216" y="112"/>
                    <a:pt x="223" y="106"/>
                  </a:cubicBezTo>
                  <a:cubicBezTo>
                    <a:pt x="230" y="99"/>
                    <a:pt x="231" y="83"/>
                    <a:pt x="231" y="82"/>
                  </a:cubicBezTo>
                  <a:cubicBezTo>
                    <a:pt x="231" y="81"/>
                    <a:pt x="230" y="80"/>
                    <a:pt x="229" y="80"/>
                  </a:cubicBezTo>
                  <a:cubicBezTo>
                    <a:pt x="228" y="80"/>
                    <a:pt x="227" y="81"/>
                    <a:pt x="227" y="82"/>
                  </a:cubicBezTo>
                  <a:cubicBezTo>
                    <a:pt x="227" y="86"/>
                    <a:pt x="225" y="98"/>
                    <a:pt x="220" y="103"/>
                  </a:cubicBezTo>
                  <a:cubicBezTo>
                    <a:pt x="214" y="108"/>
                    <a:pt x="175" y="130"/>
                    <a:pt x="168" y="133"/>
                  </a:cubicBezTo>
                  <a:cubicBezTo>
                    <a:pt x="164" y="131"/>
                    <a:pt x="143" y="121"/>
                    <a:pt x="135" y="112"/>
                  </a:cubicBezTo>
                  <a:cubicBezTo>
                    <a:pt x="127" y="102"/>
                    <a:pt x="115" y="77"/>
                    <a:pt x="113" y="70"/>
                  </a:cubicBezTo>
                  <a:cubicBezTo>
                    <a:pt x="112" y="62"/>
                    <a:pt x="113" y="50"/>
                    <a:pt x="113" y="50"/>
                  </a:cubicBezTo>
                  <a:cubicBezTo>
                    <a:pt x="113" y="50"/>
                    <a:pt x="113" y="49"/>
                    <a:pt x="113" y="49"/>
                  </a:cubicBezTo>
                  <a:cubicBezTo>
                    <a:pt x="113" y="48"/>
                    <a:pt x="108" y="17"/>
                    <a:pt x="102" y="2"/>
                  </a:cubicBezTo>
                  <a:cubicBezTo>
                    <a:pt x="102" y="1"/>
                    <a:pt x="100" y="0"/>
                    <a:pt x="99" y="1"/>
                  </a:cubicBezTo>
                  <a:cubicBezTo>
                    <a:pt x="98" y="1"/>
                    <a:pt x="98" y="2"/>
                    <a:pt x="98" y="3"/>
                  </a:cubicBezTo>
                  <a:cubicBezTo>
                    <a:pt x="103" y="17"/>
                    <a:pt x="108" y="47"/>
                    <a:pt x="109" y="50"/>
                  </a:cubicBezTo>
                  <a:cubicBezTo>
                    <a:pt x="109" y="51"/>
                    <a:pt x="108" y="63"/>
                    <a:pt x="109" y="71"/>
                  </a:cubicBezTo>
                  <a:cubicBezTo>
                    <a:pt x="111" y="79"/>
                    <a:pt x="124" y="105"/>
                    <a:pt x="132" y="115"/>
                  </a:cubicBezTo>
                  <a:cubicBezTo>
                    <a:pt x="138" y="122"/>
                    <a:pt x="150" y="129"/>
                    <a:pt x="158" y="133"/>
                  </a:cubicBezTo>
                  <a:cubicBezTo>
                    <a:pt x="136" y="140"/>
                    <a:pt x="105" y="155"/>
                    <a:pt x="104" y="155"/>
                  </a:cubicBezTo>
                  <a:cubicBezTo>
                    <a:pt x="104" y="155"/>
                    <a:pt x="104" y="155"/>
                    <a:pt x="104" y="155"/>
                  </a:cubicBezTo>
                  <a:cubicBezTo>
                    <a:pt x="104" y="155"/>
                    <a:pt x="104" y="155"/>
                    <a:pt x="104" y="156"/>
                  </a:cubicBezTo>
                  <a:cubicBezTo>
                    <a:pt x="104" y="156"/>
                    <a:pt x="104" y="156"/>
                    <a:pt x="104" y="156"/>
                  </a:cubicBezTo>
                  <a:cubicBezTo>
                    <a:pt x="103" y="156"/>
                    <a:pt x="103" y="156"/>
                    <a:pt x="103" y="156"/>
                  </a:cubicBezTo>
                  <a:cubicBezTo>
                    <a:pt x="41" y="379"/>
                    <a:pt x="41" y="379"/>
                    <a:pt x="41" y="379"/>
                  </a:cubicBezTo>
                  <a:cubicBezTo>
                    <a:pt x="2" y="406"/>
                    <a:pt x="2" y="406"/>
                    <a:pt x="2" y="406"/>
                  </a:cubicBezTo>
                  <a:cubicBezTo>
                    <a:pt x="1" y="407"/>
                    <a:pt x="0" y="408"/>
                    <a:pt x="1" y="409"/>
                  </a:cubicBezTo>
                  <a:cubicBezTo>
                    <a:pt x="1" y="409"/>
                    <a:pt x="2" y="410"/>
                    <a:pt x="3" y="410"/>
                  </a:cubicBezTo>
                  <a:cubicBezTo>
                    <a:pt x="3" y="410"/>
                    <a:pt x="4" y="410"/>
                    <a:pt x="4" y="409"/>
                  </a:cubicBezTo>
                  <a:cubicBezTo>
                    <a:pt x="44" y="382"/>
                    <a:pt x="44" y="382"/>
                    <a:pt x="44" y="382"/>
                  </a:cubicBezTo>
                  <a:cubicBezTo>
                    <a:pt x="44" y="382"/>
                    <a:pt x="45" y="382"/>
                    <a:pt x="45" y="381"/>
                  </a:cubicBezTo>
                  <a:cubicBezTo>
                    <a:pt x="100" y="184"/>
                    <a:pt x="100" y="184"/>
                    <a:pt x="100" y="184"/>
                  </a:cubicBezTo>
                  <a:cubicBezTo>
                    <a:pt x="95" y="222"/>
                    <a:pt x="86" y="288"/>
                    <a:pt x="86" y="300"/>
                  </a:cubicBezTo>
                  <a:cubicBezTo>
                    <a:pt x="85" y="308"/>
                    <a:pt x="87" y="341"/>
                    <a:pt x="90" y="398"/>
                  </a:cubicBezTo>
                  <a:cubicBezTo>
                    <a:pt x="86" y="400"/>
                    <a:pt x="81" y="403"/>
                    <a:pt x="75" y="406"/>
                  </a:cubicBezTo>
                  <a:cubicBezTo>
                    <a:pt x="59" y="401"/>
                    <a:pt x="34" y="409"/>
                    <a:pt x="28" y="414"/>
                  </a:cubicBezTo>
                  <a:cubicBezTo>
                    <a:pt x="27" y="415"/>
                    <a:pt x="27" y="416"/>
                    <a:pt x="27" y="417"/>
                  </a:cubicBezTo>
                  <a:cubicBezTo>
                    <a:pt x="27" y="421"/>
                    <a:pt x="33" y="423"/>
                    <a:pt x="39" y="425"/>
                  </a:cubicBezTo>
                  <a:cubicBezTo>
                    <a:pt x="31" y="430"/>
                    <a:pt x="25" y="433"/>
                    <a:pt x="24" y="434"/>
                  </a:cubicBezTo>
                  <a:cubicBezTo>
                    <a:pt x="23" y="436"/>
                    <a:pt x="21" y="447"/>
                    <a:pt x="21" y="449"/>
                  </a:cubicBezTo>
                  <a:cubicBezTo>
                    <a:pt x="21" y="450"/>
                    <a:pt x="22" y="451"/>
                    <a:pt x="23" y="451"/>
                  </a:cubicBezTo>
                  <a:cubicBezTo>
                    <a:pt x="23" y="451"/>
                    <a:pt x="23" y="451"/>
                    <a:pt x="23" y="451"/>
                  </a:cubicBezTo>
                  <a:cubicBezTo>
                    <a:pt x="24" y="451"/>
                    <a:pt x="25" y="451"/>
                    <a:pt x="25" y="450"/>
                  </a:cubicBezTo>
                  <a:cubicBezTo>
                    <a:pt x="26" y="444"/>
                    <a:pt x="27" y="438"/>
                    <a:pt x="28" y="436"/>
                  </a:cubicBezTo>
                  <a:cubicBezTo>
                    <a:pt x="29" y="435"/>
                    <a:pt x="36" y="431"/>
                    <a:pt x="45" y="426"/>
                  </a:cubicBezTo>
                  <a:cubicBezTo>
                    <a:pt x="45" y="426"/>
                    <a:pt x="45" y="426"/>
                    <a:pt x="45" y="426"/>
                  </a:cubicBezTo>
                  <a:cubicBezTo>
                    <a:pt x="54" y="421"/>
                    <a:pt x="66" y="415"/>
                    <a:pt x="76" y="410"/>
                  </a:cubicBezTo>
                  <a:cubicBezTo>
                    <a:pt x="76" y="409"/>
                    <a:pt x="76" y="409"/>
                    <a:pt x="76" y="409"/>
                  </a:cubicBezTo>
                  <a:cubicBezTo>
                    <a:pt x="91" y="402"/>
                    <a:pt x="103" y="395"/>
                    <a:pt x="105" y="394"/>
                  </a:cubicBezTo>
                  <a:cubicBezTo>
                    <a:pt x="109" y="395"/>
                    <a:pt x="137" y="400"/>
                    <a:pt x="157" y="404"/>
                  </a:cubicBezTo>
                  <a:cubicBezTo>
                    <a:pt x="159" y="408"/>
                    <a:pt x="170" y="429"/>
                    <a:pt x="167" y="453"/>
                  </a:cubicBezTo>
                  <a:cubicBezTo>
                    <a:pt x="166" y="454"/>
                    <a:pt x="167" y="455"/>
                    <a:pt x="168" y="456"/>
                  </a:cubicBezTo>
                  <a:cubicBezTo>
                    <a:pt x="168" y="456"/>
                    <a:pt x="168" y="456"/>
                    <a:pt x="169" y="456"/>
                  </a:cubicBezTo>
                  <a:cubicBezTo>
                    <a:pt x="169" y="456"/>
                    <a:pt x="170" y="455"/>
                    <a:pt x="171" y="454"/>
                  </a:cubicBezTo>
                  <a:cubicBezTo>
                    <a:pt x="174" y="431"/>
                    <a:pt x="165" y="411"/>
                    <a:pt x="161" y="404"/>
                  </a:cubicBezTo>
                  <a:cubicBezTo>
                    <a:pt x="324" y="399"/>
                    <a:pt x="324" y="399"/>
                    <a:pt x="324" y="399"/>
                  </a:cubicBezTo>
                  <a:cubicBezTo>
                    <a:pt x="324" y="399"/>
                    <a:pt x="324" y="399"/>
                    <a:pt x="324" y="399"/>
                  </a:cubicBezTo>
                  <a:cubicBezTo>
                    <a:pt x="324" y="399"/>
                    <a:pt x="325" y="399"/>
                    <a:pt x="325" y="399"/>
                  </a:cubicBezTo>
                  <a:cubicBezTo>
                    <a:pt x="325" y="399"/>
                    <a:pt x="325" y="399"/>
                    <a:pt x="325" y="399"/>
                  </a:cubicBezTo>
                  <a:cubicBezTo>
                    <a:pt x="350" y="398"/>
                    <a:pt x="350" y="398"/>
                    <a:pt x="350" y="398"/>
                  </a:cubicBezTo>
                  <a:cubicBezTo>
                    <a:pt x="352" y="398"/>
                    <a:pt x="383" y="402"/>
                    <a:pt x="396" y="409"/>
                  </a:cubicBezTo>
                  <a:cubicBezTo>
                    <a:pt x="397" y="410"/>
                    <a:pt x="397" y="410"/>
                    <a:pt x="397" y="410"/>
                  </a:cubicBezTo>
                  <a:cubicBezTo>
                    <a:pt x="398" y="410"/>
                    <a:pt x="399" y="409"/>
                    <a:pt x="399" y="409"/>
                  </a:cubicBezTo>
                  <a:cubicBezTo>
                    <a:pt x="400" y="408"/>
                    <a:pt x="399" y="406"/>
                    <a:pt x="398" y="406"/>
                  </a:cubicBezTo>
                  <a:close/>
                  <a:moveTo>
                    <a:pt x="31" y="417"/>
                  </a:moveTo>
                  <a:cubicBezTo>
                    <a:pt x="34" y="414"/>
                    <a:pt x="54" y="407"/>
                    <a:pt x="70" y="409"/>
                  </a:cubicBezTo>
                  <a:cubicBezTo>
                    <a:pt x="61" y="413"/>
                    <a:pt x="51" y="418"/>
                    <a:pt x="43" y="423"/>
                  </a:cubicBezTo>
                  <a:cubicBezTo>
                    <a:pt x="38" y="421"/>
                    <a:pt x="32" y="418"/>
                    <a:pt x="31" y="417"/>
                  </a:cubicBezTo>
                  <a:close/>
                  <a:moveTo>
                    <a:pt x="327" y="395"/>
                  </a:moveTo>
                  <a:cubicBezTo>
                    <a:pt x="328" y="387"/>
                    <a:pt x="329" y="380"/>
                    <a:pt x="330" y="374"/>
                  </a:cubicBezTo>
                  <a:cubicBezTo>
                    <a:pt x="337" y="383"/>
                    <a:pt x="343" y="390"/>
                    <a:pt x="346" y="394"/>
                  </a:cubicBezTo>
                  <a:lnTo>
                    <a:pt x="327" y="395"/>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任意多边形 65">
              <a:extLst>
                <a:ext uri="{FF2B5EF4-FFF2-40B4-BE49-F238E27FC236}">
                  <a16:creationId xmlns:a16="http://schemas.microsoft.com/office/drawing/2014/main" id="{EDB253A6-9A09-4F9E-AA83-331C003E6527}"/>
                </a:ext>
              </a:extLst>
            </p:cNvPr>
            <p:cNvSpPr/>
            <p:nvPr/>
          </p:nvSpPr>
          <p:spPr bwMode="auto">
            <a:xfrm>
              <a:off x="7567613" y="4649788"/>
              <a:ext cx="84138" cy="41275"/>
            </a:xfrm>
            <a:custGeom>
              <a:avLst/>
              <a:gdLst>
                <a:gd name="T0" fmla="*/ 3 w 25"/>
                <a:gd name="T1" fmla="*/ 12 h 12"/>
                <a:gd name="T2" fmla="*/ 3 w 25"/>
                <a:gd name="T3" fmla="*/ 11 h 12"/>
                <a:gd name="T4" fmla="*/ 24 w 25"/>
                <a:gd name="T5" fmla="*/ 4 h 12"/>
                <a:gd name="T6" fmla="*/ 25 w 25"/>
                <a:gd name="T7" fmla="*/ 1 h 12"/>
                <a:gd name="T8" fmla="*/ 22 w 25"/>
                <a:gd name="T9" fmla="*/ 0 h 12"/>
                <a:gd name="T10" fmla="*/ 2 w 25"/>
                <a:gd name="T11" fmla="*/ 8 h 12"/>
                <a:gd name="T12" fmla="*/ 1 w 25"/>
                <a:gd name="T13" fmla="*/ 10 h 12"/>
                <a:gd name="T14" fmla="*/ 3 w 2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2">
                  <a:moveTo>
                    <a:pt x="3" y="12"/>
                  </a:moveTo>
                  <a:cubicBezTo>
                    <a:pt x="3" y="12"/>
                    <a:pt x="3" y="12"/>
                    <a:pt x="3" y="11"/>
                  </a:cubicBezTo>
                  <a:cubicBezTo>
                    <a:pt x="24" y="4"/>
                    <a:pt x="24" y="4"/>
                    <a:pt x="24" y="4"/>
                  </a:cubicBezTo>
                  <a:cubicBezTo>
                    <a:pt x="25" y="3"/>
                    <a:pt x="25" y="2"/>
                    <a:pt x="25" y="1"/>
                  </a:cubicBezTo>
                  <a:cubicBezTo>
                    <a:pt x="25" y="0"/>
                    <a:pt x="23" y="0"/>
                    <a:pt x="22" y="0"/>
                  </a:cubicBezTo>
                  <a:cubicBezTo>
                    <a:pt x="2" y="8"/>
                    <a:pt x="2" y="8"/>
                    <a:pt x="2" y="8"/>
                  </a:cubicBezTo>
                  <a:cubicBezTo>
                    <a:pt x="1" y="8"/>
                    <a:pt x="0" y="9"/>
                    <a:pt x="1" y="10"/>
                  </a:cubicBezTo>
                  <a:cubicBezTo>
                    <a:pt x="1" y="11"/>
                    <a:pt x="2" y="12"/>
                    <a:pt x="3" y="12"/>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任意多边形 66">
              <a:extLst>
                <a:ext uri="{FF2B5EF4-FFF2-40B4-BE49-F238E27FC236}">
                  <a16:creationId xmlns:a16="http://schemas.microsoft.com/office/drawing/2014/main" id="{E2E92E61-7A2C-4082-A4F3-C4C49246D522}"/>
                </a:ext>
              </a:extLst>
            </p:cNvPr>
            <p:cNvSpPr/>
            <p:nvPr/>
          </p:nvSpPr>
          <p:spPr bwMode="auto">
            <a:xfrm>
              <a:off x="7080251" y="3405188"/>
              <a:ext cx="107950" cy="193675"/>
            </a:xfrm>
            <a:custGeom>
              <a:avLst/>
              <a:gdLst>
                <a:gd name="T0" fmla="*/ 1 w 32"/>
                <a:gd name="T1" fmla="*/ 20 h 57"/>
                <a:gd name="T2" fmla="*/ 4 w 32"/>
                <a:gd name="T3" fmla="*/ 19 h 57"/>
                <a:gd name="T4" fmla="*/ 16 w 32"/>
                <a:gd name="T5" fmla="*/ 4 h 57"/>
                <a:gd name="T6" fmla="*/ 23 w 32"/>
                <a:gd name="T7" fmla="*/ 8 h 57"/>
                <a:gd name="T8" fmla="*/ 27 w 32"/>
                <a:gd name="T9" fmla="*/ 22 h 57"/>
                <a:gd name="T10" fmla="*/ 6 w 32"/>
                <a:gd name="T11" fmla="*/ 53 h 57"/>
                <a:gd name="T12" fmla="*/ 5 w 32"/>
                <a:gd name="T13" fmla="*/ 56 h 57"/>
                <a:gd name="T14" fmla="*/ 7 w 32"/>
                <a:gd name="T15" fmla="*/ 57 h 57"/>
                <a:gd name="T16" fmla="*/ 8 w 32"/>
                <a:gd name="T17" fmla="*/ 57 h 57"/>
                <a:gd name="T18" fmla="*/ 31 w 32"/>
                <a:gd name="T19" fmla="*/ 23 h 57"/>
                <a:gd name="T20" fmla="*/ 26 w 32"/>
                <a:gd name="T21" fmla="*/ 5 h 57"/>
                <a:gd name="T22" fmla="*/ 15 w 32"/>
                <a:gd name="T23" fmla="*/ 0 h 57"/>
                <a:gd name="T24" fmla="*/ 0 w 32"/>
                <a:gd name="T25" fmla="*/ 17 h 57"/>
                <a:gd name="T26" fmla="*/ 1 w 32"/>
                <a:gd name="T27"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57">
                  <a:moveTo>
                    <a:pt x="1" y="20"/>
                  </a:moveTo>
                  <a:cubicBezTo>
                    <a:pt x="2" y="20"/>
                    <a:pt x="3" y="20"/>
                    <a:pt x="4" y="19"/>
                  </a:cubicBezTo>
                  <a:cubicBezTo>
                    <a:pt x="5" y="15"/>
                    <a:pt x="10" y="5"/>
                    <a:pt x="16" y="4"/>
                  </a:cubicBezTo>
                  <a:cubicBezTo>
                    <a:pt x="18" y="4"/>
                    <a:pt x="21" y="5"/>
                    <a:pt x="23" y="8"/>
                  </a:cubicBezTo>
                  <a:cubicBezTo>
                    <a:pt x="27" y="12"/>
                    <a:pt x="28" y="17"/>
                    <a:pt x="27" y="22"/>
                  </a:cubicBezTo>
                  <a:cubicBezTo>
                    <a:pt x="25" y="35"/>
                    <a:pt x="14" y="48"/>
                    <a:pt x="6" y="53"/>
                  </a:cubicBezTo>
                  <a:cubicBezTo>
                    <a:pt x="5" y="54"/>
                    <a:pt x="5" y="55"/>
                    <a:pt x="5" y="56"/>
                  </a:cubicBezTo>
                  <a:cubicBezTo>
                    <a:pt x="6" y="56"/>
                    <a:pt x="6" y="57"/>
                    <a:pt x="7" y="57"/>
                  </a:cubicBezTo>
                  <a:cubicBezTo>
                    <a:pt x="7" y="57"/>
                    <a:pt x="8" y="57"/>
                    <a:pt x="8" y="57"/>
                  </a:cubicBezTo>
                  <a:cubicBezTo>
                    <a:pt x="18" y="51"/>
                    <a:pt x="29" y="36"/>
                    <a:pt x="31" y="23"/>
                  </a:cubicBezTo>
                  <a:cubicBezTo>
                    <a:pt x="32" y="16"/>
                    <a:pt x="31" y="10"/>
                    <a:pt x="26" y="5"/>
                  </a:cubicBezTo>
                  <a:cubicBezTo>
                    <a:pt x="23" y="1"/>
                    <a:pt x="19" y="0"/>
                    <a:pt x="15" y="0"/>
                  </a:cubicBezTo>
                  <a:cubicBezTo>
                    <a:pt x="6" y="2"/>
                    <a:pt x="0" y="17"/>
                    <a:pt x="0" y="17"/>
                  </a:cubicBezTo>
                  <a:cubicBezTo>
                    <a:pt x="0" y="18"/>
                    <a:pt x="0" y="20"/>
                    <a:pt x="1" y="20"/>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任意多边形 67">
              <a:extLst>
                <a:ext uri="{FF2B5EF4-FFF2-40B4-BE49-F238E27FC236}">
                  <a16:creationId xmlns:a16="http://schemas.microsoft.com/office/drawing/2014/main" id="{9CA50943-DEF9-483B-9697-50DC526F6622}"/>
                </a:ext>
              </a:extLst>
            </p:cNvPr>
            <p:cNvSpPr/>
            <p:nvPr/>
          </p:nvSpPr>
          <p:spPr bwMode="auto">
            <a:xfrm>
              <a:off x="6835776" y="3649663"/>
              <a:ext cx="107950" cy="71438"/>
            </a:xfrm>
            <a:custGeom>
              <a:avLst/>
              <a:gdLst>
                <a:gd name="T0" fmla="*/ 2 w 32"/>
                <a:gd name="T1" fmla="*/ 17 h 21"/>
                <a:gd name="T2" fmla="*/ 0 w 32"/>
                <a:gd name="T3" fmla="*/ 19 h 21"/>
                <a:gd name="T4" fmla="*/ 2 w 32"/>
                <a:gd name="T5" fmla="*/ 21 h 21"/>
                <a:gd name="T6" fmla="*/ 2 w 32"/>
                <a:gd name="T7" fmla="*/ 21 h 21"/>
                <a:gd name="T8" fmla="*/ 31 w 32"/>
                <a:gd name="T9" fmla="*/ 3 h 21"/>
                <a:gd name="T10" fmla="*/ 31 w 32"/>
                <a:gd name="T11" fmla="*/ 1 h 21"/>
                <a:gd name="T12" fmla="*/ 28 w 32"/>
                <a:gd name="T13" fmla="*/ 1 h 21"/>
                <a:gd name="T14" fmla="*/ 2 w 32"/>
                <a:gd name="T15" fmla="*/ 1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1">
                  <a:moveTo>
                    <a:pt x="2" y="17"/>
                  </a:moveTo>
                  <a:cubicBezTo>
                    <a:pt x="1" y="17"/>
                    <a:pt x="0" y="18"/>
                    <a:pt x="0" y="19"/>
                  </a:cubicBezTo>
                  <a:cubicBezTo>
                    <a:pt x="0" y="20"/>
                    <a:pt x="1" y="21"/>
                    <a:pt x="2" y="21"/>
                  </a:cubicBezTo>
                  <a:cubicBezTo>
                    <a:pt x="2" y="21"/>
                    <a:pt x="2" y="21"/>
                    <a:pt x="2" y="21"/>
                  </a:cubicBezTo>
                  <a:cubicBezTo>
                    <a:pt x="3" y="21"/>
                    <a:pt x="22" y="20"/>
                    <a:pt x="31" y="3"/>
                  </a:cubicBezTo>
                  <a:cubicBezTo>
                    <a:pt x="32" y="2"/>
                    <a:pt x="31" y="1"/>
                    <a:pt x="31" y="1"/>
                  </a:cubicBezTo>
                  <a:cubicBezTo>
                    <a:pt x="30" y="0"/>
                    <a:pt x="28" y="0"/>
                    <a:pt x="28" y="1"/>
                  </a:cubicBezTo>
                  <a:cubicBezTo>
                    <a:pt x="19" y="16"/>
                    <a:pt x="3" y="17"/>
                    <a:pt x="2" y="17"/>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任意多边形 68">
              <a:extLst>
                <a:ext uri="{FF2B5EF4-FFF2-40B4-BE49-F238E27FC236}">
                  <a16:creationId xmlns:a16="http://schemas.microsoft.com/office/drawing/2014/main" id="{F05AA54C-06F8-4939-9B6D-862C53ED1C6F}"/>
                </a:ext>
              </a:extLst>
            </p:cNvPr>
            <p:cNvSpPr/>
            <p:nvPr/>
          </p:nvSpPr>
          <p:spPr bwMode="auto">
            <a:xfrm>
              <a:off x="6815138" y="3390900"/>
              <a:ext cx="101600" cy="52388"/>
            </a:xfrm>
            <a:custGeom>
              <a:avLst/>
              <a:gdLst>
                <a:gd name="T0" fmla="*/ 2 w 30"/>
                <a:gd name="T1" fmla="*/ 15 h 15"/>
                <a:gd name="T2" fmla="*/ 3 w 30"/>
                <a:gd name="T3" fmla="*/ 15 h 15"/>
                <a:gd name="T4" fmla="*/ 27 w 30"/>
                <a:gd name="T5" fmla="*/ 9 h 15"/>
                <a:gd name="T6" fmla="*/ 30 w 30"/>
                <a:gd name="T7" fmla="*/ 8 h 15"/>
                <a:gd name="T8" fmla="*/ 28 w 30"/>
                <a:gd name="T9" fmla="*/ 5 h 15"/>
                <a:gd name="T10" fmla="*/ 0 w 30"/>
                <a:gd name="T11" fmla="*/ 12 h 15"/>
                <a:gd name="T12" fmla="*/ 1 w 30"/>
                <a:gd name="T13" fmla="*/ 15 h 15"/>
                <a:gd name="T14" fmla="*/ 2 w 30"/>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5">
                  <a:moveTo>
                    <a:pt x="2" y="15"/>
                  </a:moveTo>
                  <a:cubicBezTo>
                    <a:pt x="3" y="15"/>
                    <a:pt x="3" y="15"/>
                    <a:pt x="3" y="15"/>
                  </a:cubicBezTo>
                  <a:cubicBezTo>
                    <a:pt x="4" y="15"/>
                    <a:pt x="13" y="4"/>
                    <a:pt x="27" y="9"/>
                  </a:cubicBezTo>
                  <a:cubicBezTo>
                    <a:pt x="28" y="9"/>
                    <a:pt x="29" y="9"/>
                    <a:pt x="30" y="8"/>
                  </a:cubicBezTo>
                  <a:cubicBezTo>
                    <a:pt x="30" y="7"/>
                    <a:pt x="29" y="6"/>
                    <a:pt x="28" y="5"/>
                  </a:cubicBezTo>
                  <a:cubicBezTo>
                    <a:pt x="11" y="0"/>
                    <a:pt x="1" y="12"/>
                    <a:pt x="0" y="12"/>
                  </a:cubicBezTo>
                  <a:cubicBezTo>
                    <a:pt x="0" y="13"/>
                    <a:pt x="0" y="14"/>
                    <a:pt x="1" y="15"/>
                  </a:cubicBezTo>
                  <a:cubicBezTo>
                    <a:pt x="1" y="15"/>
                    <a:pt x="2" y="15"/>
                    <a:pt x="2" y="15"/>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任意多边形 69">
              <a:extLst>
                <a:ext uri="{FF2B5EF4-FFF2-40B4-BE49-F238E27FC236}">
                  <a16:creationId xmlns:a16="http://schemas.microsoft.com/office/drawing/2014/main" id="{AF5ECC77-2E1E-4105-960A-E2D765CCD521}"/>
                </a:ext>
              </a:extLst>
            </p:cNvPr>
            <p:cNvSpPr/>
            <p:nvPr/>
          </p:nvSpPr>
          <p:spPr bwMode="auto">
            <a:xfrm>
              <a:off x="6707188" y="3443288"/>
              <a:ext cx="60325" cy="26988"/>
            </a:xfrm>
            <a:custGeom>
              <a:avLst/>
              <a:gdLst>
                <a:gd name="T0" fmla="*/ 2 w 18"/>
                <a:gd name="T1" fmla="*/ 8 h 8"/>
                <a:gd name="T2" fmla="*/ 4 w 18"/>
                <a:gd name="T3" fmla="*/ 8 h 8"/>
                <a:gd name="T4" fmla="*/ 16 w 18"/>
                <a:gd name="T5" fmla="*/ 5 h 8"/>
                <a:gd name="T6" fmla="*/ 18 w 18"/>
                <a:gd name="T7" fmla="*/ 3 h 8"/>
                <a:gd name="T8" fmla="*/ 16 w 18"/>
                <a:gd name="T9" fmla="*/ 1 h 8"/>
                <a:gd name="T10" fmla="*/ 1 w 18"/>
                <a:gd name="T11" fmla="*/ 5 h 8"/>
                <a:gd name="T12" fmla="*/ 1 w 18"/>
                <a:gd name="T13" fmla="*/ 8 h 8"/>
                <a:gd name="T14" fmla="*/ 2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2" y="8"/>
                  </a:moveTo>
                  <a:cubicBezTo>
                    <a:pt x="3" y="8"/>
                    <a:pt x="3" y="8"/>
                    <a:pt x="4" y="8"/>
                  </a:cubicBezTo>
                  <a:cubicBezTo>
                    <a:pt x="8" y="4"/>
                    <a:pt x="16" y="5"/>
                    <a:pt x="16" y="5"/>
                  </a:cubicBezTo>
                  <a:cubicBezTo>
                    <a:pt x="17" y="5"/>
                    <a:pt x="18" y="4"/>
                    <a:pt x="18" y="3"/>
                  </a:cubicBezTo>
                  <a:cubicBezTo>
                    <a:pt x="18" y="2"/>
                    <a:pt x="17" y="1"/>
                    <a:pt x="16" y="1"/>
                  </a:cubicBezTo>
                  <a:cubicBezTo>
                    <a:pt x="16" y="1"/>
                    <a:pt x="6" y="0"/>
                    <a:pt x="1" y="5"/>
                  </a:cubicBezTo>
                  <a:cubicBezTo>
                    <a:pt x="0" y="6"/>
                    <a:pt x="0" y="7"/>
                    <a:pt x="1" y="8"/>
                  </a:cubicBezTo>
                  <a:cubicBezTo>
                    <a:pt x="1" y="8"/>
                    <a:pt x="2" y="8"/>
                    <a:pt x="2" y="8"/>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任意多边形 70">
              <a:extLst>
                <a:ext uri="{FF2B5EF4-FFF2-40B4-BE49-F238E27FC236}">
                  <a16:creationId xmlns:a16="http://schemas.microsoft.com/office/drawing/2014/main" id="{DF199CBB-3E9E-46A0-B4E2-030C8A4D2088}"/>
                </a:ext>
              </a:extLst>
            </p:cNvPr>
            <p:cNvSpPr/>
            <p:nvPr/>
          </p:nvSpPr>
          <p:spPr bwMode="auto">
            <a:xfrm>
              <a:off x="5603876" y="4587875"/>
              <a:ext cx="141288" cy="157163"/>
            </a:xfrm>
            <a:custGeom>
              <a:avLst/>
              <a:gdLst>
                <a:gd name="T0" fmla="*/ 24 w 42"/>
                <a:gd name="T1" fmla="*/ 2 h 46"/>
                <a:gd name="T2" fmla="*/ 8 w 42"/>
                <a:gd name="T3" fmla="*/ 3 h 46"/>
                <a:gd name="T4" fmla="*/ 0 w 42"/>
                <a:gd name="T5" fmla="*/ 16 h 46"/>
                <a:gd name="T6" fmla="*/ 4 w 42"/>
                <a:gd name="T7" fmla="*/ 34 h 46"/>
                <a:gd name="T8" fmla="*/ 18 w 42"/>
                <a:gd name="T9" fmla="*/ 45 h 46"/>
                <a:gd name="T10" fmla="*/ 25 w 42"/>
                <a:gd name="T11" fmla="*/ 46 h 46"/>
                <a:gd name="T12" fmla="*/ 33 w 42"/>
                <a:gd name="T13" fmla="*/ 44 h 46"/>
                <a:gd name="T14" fmla="*/ 41 w 42"/>
                <a:gd name="T15" fmla="*/ 30 h 46"/>
                <a:gd name="T16" fmla="*/ 37 w 42"/>
                <a:gd name="T17" fmla="*/ 13 h 46"/>
                <a:gd name="T18" fmla="*/ 24 w 42"/>
                <a:gd name="T19" fmla="*/ 2 h 46"/>
                <a:gd name="T20" fmla="*/ 37 w 42"/>
                <a:gd name="T21" fmla="*/ 30 h 46"/>
                <a:gd name="T22" fmla="*/ 31 w 42"/>
                <a:gd name="T23" fmla="*/ 40 h 46"/>
                <a:gd name="T24" fmla="*/ 19 w 42"/>
                <a:gd name="T25" fmla="*/ 41 h 46"/>
                <a:gd name="T26" fmla="*/ 8 w 42"/>
                <a:gd name="T27" fmla="*/ 31 h 46"/>
                <a:gd name="T28" fmla="*/ 4 w 42"/>
                <a:gd name="T29" fmla="*/ 17 h 46"/>
                <a:gd name="T30" fmla="*/ 11 w 42"/>
                <a:gd name="T31" fmla="*/ 6 h 46"/>
                <a:gd name="T32" fmla="*/ 17 w 42"/>
                <a:gd name="T33" fmla="*/ 5 h 46"/>
                <a:gd name="T34" fmla="*/ 23 w 42"/>
                <a:gd name="T35" fmla="*/ 6 h 46"/>
                <a:gd name="T36" fmla="*/ 34 w 42"/>
                <a:gd name="T37" fmla="*/ 15 h 46"/>
                <a:gd name="T38" fmla="*/ 34 w 42"/>
                <a:gd name="T39" fmla="*/ 15 h 46"/>
                <a:gd name="T40" fmla="*/ 37 w 42"/>
                <a:gd name="T4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6">
                  <a:moveTo>
                    <a:pt x="24" y="2"/>
                  </a:moveTo>
                  <a:cubicBezTo>
                    <a:pt x="18" y="0"/>
                    <a:pt x="13" y="0"/>
                    <a:pt x="8" y="3"/>
                  </a:cubicBezTo>
                  <a:cubicBezTo>
                    <a:pt x="4" y="6"/>
                    <a:pt x="1" y="11"/>
                    <a:pt x="0" y="16"/>
                  </a:cubicBezTo>
                  <a:cubicBezTo>
                    <a:pt x="0" y="22"/>
                    <a:pt x="1" y="28"/>
                    <a:pt x="4" y="34"/>
                  </a:cubicBezTo>
                  <a:cubicBezTo>
                    <a:pt x="8" y="39"/>
                    <a:pt x="12" y="43"/>
                    <a:pt x="18" y="45"/>
                  </a:cubicBezTo>
                  <a:cubicBezTo>
                    <a:pt x="20" y="46"/>
                    <a:pt x="22" y="46"/>
                    <a:pt x="25" y="46"/>
                  </a:cubicBezTo>
                  <a:cubicBezTo>
                    <a:pt x="28" y="46"/>
                    <a:pt x="31" y="45"/>
                    <a:pt x="33" y="44"/>
                  </a:cubicBezTo>
                  <a:cubicBezTo>
                    <a:pt x="38" y="41"/>
                    <a:pt x="41" y="36"/>
                    <a:pt x="41" y="30"/>
                  </a:cubicBezTo>
                  <a:cubicBezTo>
                    <a:pt x="42" y="24"/>
                    <a:pt x="41" y="18"/>
                    <a:pt x="37" y="13"/>
                  </a:cubicBezTo>
                  <a:cubicBezTo>
                    <a:pt x="34" y="8"/>
                    <a:pt x="29" y="4"/>
                    <a:pt x="24" y="2"/>
                  </a:cubicBezTo>
                  <a:close/>
                  <a:moveTo>
                    <a:pt x="37" y="30"/>
                  </a:moveTo>
                  <a:cubicBezTo>
                    <a:pt x="37" y="34"/>
                    <a:pt x="35" y="38"/>
                    <a:pt x="31" y="40"/>
                  </a:cubicBezTo>
                  <a:cubicBezTo>
                    <a:pt x="28" y="42"/>
                    <a:pt x="23" y="43"/>
                    <a:pt x="19" y="41"/>
                  </a:cubicBezTo>
                  <a:cubicBezTo>
                    <a:pt x="15" y="39"/>
                    <a:pt x="10" y="36"/>
                    <a:pt x="8" y="31"/>
                  </a:cubicBezTo>
                  <a:cubicBezTo>
                    <a:pt x="5" y="27"/>
                    <a:pt x="4" y="22"/>
                    <a:pt x="4" y="17"/>
                  </a:cubicBezTo>
                  <a:cubicBezTo>
                    <a:pt x="5" y="12"/>
                    <a:pt x="7" y="9"/>
                    <a:pt x="11" y="6"/>
                  </a:cubicBezTo>
                  <a:cubicBezTo>
                    <a:pt x="13" y="5"/>
                    <a:pt x="15" y="5"/>
                    <a:pt x="17" y="5"/>
                  </a:cubicBezTo>
                  <a:cubicBezTo>
                    <a:pt x="19" y="5"/>
                    <a:pt x="21" y="5"/>
                    <a:pt x="23" y="6"/>
                  </a:cubicBezTo>
                  <a:cubicBezTo>
                    <a:pt x="27" y="7"/>
                    <a:pt x="31" y="11"/>
                    <a:pt x="34" y="15"/>
                  </a:cubicBezTo>
                  <a:cubicBezTo>
                    <a:pt x="34" y="15"/>
                    <a:pt x="34" y="15"/>
                    <a:pt x="34" y="15"/>
                  </a:cubicBezTo>
                  <a:cubicBezTo>
                    <a:pt x="37" y="20"/>
                    <a:pt x="38" y="25"/>
                    <a:pt x="37" y="30"/>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任意多边形 71">
              <a:extLst>
                <a:ext uri="{FF2B5EF4-FFF2-40B4-BE49-F238E27FC236}">
                  <a16:creationId xmlns:a16="http://schemas.microsoft.com/office/drawing/2014/main" id="{2786CE04-1604-420F-98CA-DEE7BE18BA5A}"/>
                </a:ext>
              </a:extLst>
            </p:cNvPr>
            <p:cNvSpPr/>
            <p:nvPr/>
          </p:nvSpPr>
          <p:spPr bwMode="auto">
            <a:xfrm>
              <a:off x="7720013" y="4649788"/>
              <a:ext cx="466725" cy="322263"/>
            </a:xfrm>
            <a:custGeom>
              <a:avLst/>
              <a:gdLst>
                <a:gd name="T0" fmla="*/ 112 w 138"/>
                <a:gd name="T1" fmla="*/ 95 h 95"/>
                <a:gd name="T2" fmla="*/ 138 w 138"/>
                <a:gd name="T3" fmla="*/ 0 h 95"/>
                <a:gd name="T4" fmla="*/ 0 w 138"/>
                <a:gd name="T5" fmla="*/ 0 h 95"/>
                <a:gd name="T6" fmla="*/ 25 w 138"/>
                <a:gd name="T7" fmla="*/ 95 h 95"/>
                <a:gd name="T8" fmla="*/ 112 w 138"/>
                <a:gd name="T9" fmla="*/ 95 h 95"/>
              </a:gdLst>
              <a:ahLst/>
              <a:cxnLst>
                <a:cxn ang="0">
                  <a:pos x="T0" y="T1"/>
                </a:cxn>
                <a:cxn ang="0">
                  <a:pos x="T2" y="T3"/>
                </a:cxn>
                <a:cxn ang="0">
                  <a:pos x="T4" y="T5"/>
                </a:cxn>
                <a:cxn ang="0">
                  <a:pos x="T6" y="T7"/>
                </a:cxn>
                <a:cxn ang="0">
                  <a:pos x="T8" y="T9"/>
                </a:cxn>
              </a:cxnLst>
              <a:rect l="0" t="0" r="r" b="b"/>
              <a:pathLst>
                <a:path w="138" h="95">
                  <a:moveTo>
                    <a:pt x="112" y="95"/>
                  </a:moveTo>
                  <a:cubicBezTo>
                    <a:pt x="112" y="95"/>
                    <a:pt x="137" y="67"/>
                    <a:pt x="138" y="0"/>
                  </a:cubicBezTo>
                  <a:cubicBezTo>
                    <a:pt x="0" y="0"/>
                    <a:pt x="0" y="0"/>
                    <a:pt x="0" y="0"/>
                  </a:cubicBezTo>
                  <a:cubicBezTo>
                    <a:pt x="1" y="67"/>
                    <a:pt x="25" y="95"/>
                    <a:pt x="25" y="95"/>
                  </a:cubicBezTo>
                  <a:lnTo>
                    <a:pt x="112" y="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任意多边形 72">
              <a:extLst>
                <a:ext uri="{FF2B5EF4-FFF2-40B4-BE49-F238E27FC236}">
                  <a16:creationId xmlns:a16="http://schemas.microsoft.com/office/drawing/2014/main" id="{B41FFBA1-2FCD-44EE-B97F-44FCDDEAA304}"/>
                </a:ext>
              </a:extLst>
            </p:cNvPr>
            <p:cNvSpPr/>
            <p:nvPr/>
          </p:nvSpPr>
          <p:spPr bwMode="auto">
            <a:xfrm>
              <a:off x="8115301" y="4659313"/>
              <a:ext cx="230188" cy="274638"/>
            </a:xfrm>
            <a:custGeom>
              <a:avLst/>
              <a:gdLst>
                <a:gd name="T0" fmla="*/ 0 w 68"/>
                <a:gd name="T1" fmla="*/ 80 h 81"/>
                <a:gd name="T2" fmla="*/ 62 w 68"/>
                <a:gd name="T3" fmla="*/ 28 h 81"/>
                <a:gd name="T4" fmla="*/ 18 w 68"/>
                <a:gd name="T5" fmla="*/ 7 h 81"/>
                <a:gd name="T6" fmla="*/ 18 w 68"/>
                <a:gd name="T7" fmla="*/ 22 h 81"/>
                <a:gd name="T8" fmla="*/ 44 w 68"/>
                <a:gd name="T9" fmla="*/ 43 h 81"/>
                <a:gd name="T10" fmla="*/ 7 w 68"/>
                <a:gd name="T11" fmla="*/ 64 h 81"/>
                <a:gd name="T12" fmla="*/ 0 w 68"/>
                <a:gd name="T13" fmla="*/ 80 h 81"/>
              </a:gdLst>
              <a:ahLst/>
              <a:cxnLst>
                <a:cxn ang="0">
                  <a:pos x="T0" y="T1"/>
                </a:cxn>
                <a:cxn ang="0">
                  <a:pos x="T2" y="T3"/>
                </a:cxn>
                <a:cxn ang="0">
                  <a:pos x="T4" y="T5"/>
                </a:cxn>
                <a:cxn ang="0">
                  <a:pos x="T6" y="T7"/>
                </a:cxn>
                <a:cxn ang="0">
                  <a:pos x="T8" y="T9"/>
                </a:cxn>
                <a:cxn ang="0">
                  <a:pos x="T10" y="T11"/>
                </a:cxn>
                <a:cxn ang="0">
                  <a:pos x="T12" y="T13"/>
                </a:cxn>
              </a:cxnLst>
              <a:rect l="0" t="0" r="r" b="b"/>
              <a:pathLst>
                <a:path w="68" h="81">
                  <a:moveTo>
                    <a:pt x="0" y="80"/>
                  </a:moveTo>
                  <a:cubicBezTo>
                    <a:pt x="47" y="81"/>
                    <a:pt x="68" y="55"/>
                    <a:pt x="62" y="28"/>
                  </a:cubicBezTo>
                  <a:cubicBezTo>
                    <a:pt x="56" y="0"/>
                    <a:pt x="18" y="7"/>
                    <a:pt x="18" y="7"/>
                  </a:cubicBezTo>
                  <a:cubicBezTo>
                    <a:pt x="18" y="22"/>
                    <a:pt x="18" y="22"/>
                    <a:pt x="18" y="22"/>
                  </a:cubicBezTo>
                  <a:cubicBezTo>
                    <a:pt x="29" y="20"/>
                    <a:pt x="49" y="24"/>
                    <a:pt x="44" y="43"/>
                  </a:cubicBezTo>
                  <a:cubicBezTo>
                    <a:pt x="40" y="61"/>
                    <a:pt x="7" y="64"/>
                    <a:pt x="7" y="64"/>
                  </a:cubicBezTo>
                  <a:lnTo>
                    <a:pt x="0"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任意多边形 73">
              <a:extLst>
                <a:ext uri="{FF2B5EF4-FFF2-40B4-BE49-F238E27FC236}">
                  <a16:creationId xmlns:a16="http://schemas.microsoft.com/office/drawing/2014/main" id="{D40FB126-013F-436E-8547-3C78EAB05117}"/>
                </a:ext>
              </a:extLst>
            </p:cNvPr>
            <p:cNvSpPr/>
            <p:nvPr/>
          </p:nvSpPr>
          <p:spPr bwMode="auto">
            <a:xfrm>
              <a:off x="7686676" y="4643438"/>
              <a:ext cx="636588" cy="334963"/>
            </a:xfrm>
            <a:custGeom>
              <a:avLst/>
              <a:gdLst>
                <a:gd name="T0" fmla="*/ 124 w 188"/>
                <a:gd name="T1" fmla="*/ 16 h 99"/>
                <a:gd name="T2" fmla="*/ 124 w 188"/>
                <a:gd name="T3" fmla="*/ 16 h 99"/>
                <a:gd name="T4" fmla="*/ 122 w 188"/>
                <a:gd name="T5" fmla="*/ 17 h 99"/>
                <a:gd name="T6" fmla="*/ 117 w 188"/>
                <a:gd name="T7" fmla="*/ 49 h 99"/>
                <a:gd name="T8" fmla="*/ 119 w 188"/>
                <a:gd name="T9" fmla="*/ 52 h 99"/>
                <a:gd name="T10" fmla="*/ 119 w 188"/>
                <a:gd name="T11" fmla="*/ 52 h 99"/>
                <a:gd name="T12" fmla="*/ 121 w 188"/>
                <a:gd name="T13" fmla="*/ 50 h 99"/>
                <a:gd name="T14" fmla="*/ 126 w 188"/>
                <a:gd name="T15" fmla="*/ 18 h 99"/>
                <a:gd name="T16" fmla="*/ 124 w 188"/>
                <a:gd name="T17" fmla="*/ 16 h 99"/>
                <a:gd name="T18" fmla="*/ 114 w 188"/>
                <a:gd name="T19" fmla="*/ 67 h 99"/>
                <a:gd name="T20" fmla="*/ 112 w 188"/>
                <a:gd name="T21" fmla="*/ 68 h 99"/>
                <a:gd name="T22" fmla="*/ 108 w 188"/>
                <a:gd name="T23" fmla="*/ 77 h 99"/>
                <a:gd name="T24" fmla="*/ 109 w 188"/>
                <a:gd name="T25" fmla="*/ 80 h 99"/>
                <a:gd name="T26" fmla="*/ 110 w 188"/>
                <a:gd name="T27" fmla="*/ 80 h 99"/>
                <a:gd name="T28" fmla="*/ 112 w 188"/>
                <a:gd name="T29" fmla="*/ 79 h 99"/>
                <a:gd name="T30" fmla="*/ 115 w 188"/>
                <a:gd name="T31" fmla="*/ 69 h 99"/>
                <a:gd name="T32" fmla="*/ 114 w 188"/>
                <a:gd name="T33" fmla="*/ 67 h 99"/>
                <a:gd name="T34" fmla="*/ 185 w 188"/>
                <a:gd name="T35" fmla="*/ 32 h 99"/>
                <a:gd name="T36" fmla="*/ 141 w 188"/>
                <a:gd name="T37" fmla="*/ 9 h 99"/>
                <a:gd name="T38" fmla="*/ 141 w 188"/>
                <a:gd name="T39" fmla="*/ 2 h 99"/>
                <a:gd name="T40" fmla="*/ 141 w 188"/>
                <a:gd name="T41" fmla="*/ 0 h 99"/>
                <a:gd name="T42" fmla="*/ 139 w 188"/>
                <a:gd name="T43" fmla="*/ 0 h 99"/>
                <a:gd name="T44" fmla="*/ 2 w 188"/>
                <a:gd name="T45" fmla="*/ 0 h 99"/>
                <a:gd name="T46" fmla="*/ 0 w 188"/>
                <a:gd name="T47" fmla="*/ 0 h 99"/>
                <a:gd name="T48" fmla="*/ 0 w 188"/>
                <a:gd name="T49" fmla="*/ 2 h 99"/>
                <a:gd name="T50" fmla="*/ 25 w 188"/>
                <a:gd name="T51" fmla="*/ 98 h 99"/>
                <a:gd name="T52" fmla="*/ 27 w 188"/>
                <a:gd name="T53" fmla="*/ 99 h 99"/>
                <a:gd name="T54" fmla="*/ 114 w 188"/>
                <a:gd name="T55" fmla="*/ 99 h 99"/>
                <a:gd name="T56" fmla="*/ 116 w 188"/>
                <a:gd name="T57" fmla="*/ 98 h 99"/>
                <a:gd name="T58" fmla="*/ 123 w 188"/>
                <a:gd name="T59" fmla="*/ 87 h 99"/>
                <a:gd name="T60" fmla="*/ 125 w 188"/>
                <a:gd name="T61" fmla="*/ 87 h 99"/>
                <a:gd name="T62" fmla="*/ 177 w 188"/>
                <a:gd name="T63" fmla="*/ 67 h 99"/>
                <a:gd name="T64" fmla="*/ 185 w 188"/>
                <a:gd name="T65" fmla="*/ 32 h 99"/>
                <a:gd name="T66" fmla="*/ 140 w 188"/>
                <a:gd name="T67" fmla="*/ 29 h 99"/>
                <a:gd name="T68" fmla="*/ 140 w 188"/>
                <a:gd name="T69" fmla="*/ 29 h 99"/>
                <a:gd name="T70" fmla="*/ 161 w 188"/>
                <a:gd name="T71" fmla="*/ 34 h 99"/>
                <a:gd name="T72" fmla="*/ 164 w 188"/>
                <a:gd name="T73" fmla="*/ 47 h 99"/>
                <a:gd name="T74" fmla="*/ 132 w 188"/>
                <a:gd name="T75" fmla="*/ 66 h 99"/>
                <a:gd name="T76" fmla="*/ 140 w 188"/>
                <a:gd name="T77" fmla="*/ 29 h 99"/>
                <a:gd name="T78" fmla="*/ 113 w 188"/>
                <a:gd name="T79" fmla="*/ 95 h 99"/>
                <a:gd name="T80" fmla="*/ 28 w 188"/>
                <a:gd name="T81" fmla="*/ 95 h 99"/>
                <a:gd name="T82" fmla="*/ 4 w 188"/>
                <a:gd name="T83" fmla="*/ 4 h 99"/>
                <a:gd name="T84" fmla="*/ 137 w 188"/>
                <a:gd name="T85" fmla="*/ 4 h 99"/>
                <a:gd name="T86" fmla="*/ 113 w 188"/>
                <a:gd name="T87" fmla="*/ 95 h 99"/>
                <a:gd name="T88" fmla="*/ 174 w 188"/>
                <a:gd name="T89" fmla="*/ 64 h 99"/>
                <a:gd name="T90" fmla="*/ 125 w 188"/>
                <a:gd name="T91" fmla="*/ 83 h 99"/>
                <a:gd name="T92" fmla="*/ 130 w 188"/>
                <a:gd name="T93" fmla="*/ 70 h 99"/>
                <a:gd name="T94" fmla="*/ 168 w 188"/>
                <a:gd name="T95" fmla="*/ 48 h 99"/>
                <a:gd name="T96" fmla="*/ 164 w 188"/>
                <a:gd name="T97" fmla="*/ 31 h 99"/>
                <a:gd name="T98" fmla="*/ 140 w 188"/>
                <a:gd name="T99" fmla="*/ 25 h 99"/>
                <a:gd name="T100" fmla="*/ 141 w 188"/>
                <a:gd name="T101" fmla="*/ 13 h 99"/>
                <a:gd name="T102" fmla="*/ 181 w 188"/>
                <a:gd name="T103" fmla="*/ 33 h 99"/>
                <a:gd name="T104" fmla="*/ 174 w 188"/>
                <a:gd name="T105"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99">
                  <a:moveTo>
                    <a:pt x="124" y="16"/>
                  </a:moveTo>
                  <a:cubicBezTo>
                    <a:pt x="124" y="16"/>
                    <a:pt x="124" y="16"/>
                    <a:pt x="124" y="16"/>
                  </a:cubicBezTo>
                  <a:cubicBezTo>
                    <a:pt x="123" y="16"/>
                    <a:pt x="122" y="16"/>
                    <a:pt x="122" y="17"/>
                  </a:cubicBezTo>
                  <a:cubicBezTo>
                    <a:pt x="122" y="18"/>
                    <a:pt x="121" y="32"/>
                    <a:pt x="117" y="49"/>
                  </a:cubicBezTo>
                  <a:cubicBezTo>
                    <a:pt x="117" y="51"/>
                    <a:pt x="117" y="52"/>
                    <a:pt x="119" y="52"/>
                  </a:cubicBezTo>
                  <a:cubicBezTo>
                    <a:pt x="119" y="52"/>
                    <a:pt x="119" y="52"/>
                    <a:pt x="119" y="52"/>
                  </a:cubicBezTo>
                  <a:cubicBezTo>
                    <a:pt x="120" y="52"/>
                    <a:pt x="121" y="51"/>
                    <a:pt x="121" y="50"/>
                  </a:cubicBezTo>
                  <a:cubicBezTo>
                    <a:pt x="125" y="32"/>
                    <a:pt x="126" y="18"/>
                    <a:pt x="126" y="18"/>
                  </a:cubicBezTo>
                  <a:cubicBezTo>
                    <a:pt x="126" y="17"/>
                    <a:pt x="125" y="16"/>
                    <a:pt x="124" y="16"/>
                  </a:cubicBezTo>
                  <a:close/>
                  <a:moveTo>
                    <a:pt x="114" y="67"/>
                  </a:moveTo>
                  <a:cubicBezTo>
                    <a:pt x="113" y="66"/>
                    <a:pt x="112" y="67"/>
                    <a:pt x="112" y="68"/>
                  </a:cubicBezTo>
                  <a:cubicBezTo>
                    <a:pt x="111" y="71"/>
                    <a:pt x="109" y="74"/>
                    <a:pt x="108" y="77"/>
                  </a:cubicBezTo>
                  <a:cubicBezTo>
                    <a:pt x="108" y="78"/>
                    <a:pt x="108" y="79"/>
                    <a:pt x="109" y="80"/>
                  </a:cubicBezTo>
                  <a:cubicBezTo>
                    <a:pt x="109" y="80"/>
                    <a:pt x="110" y="80"/>
                    <a:pt x="110" y="80"/>
                  </a:cubicBezTo>
                  <a:cubicBezTo>
                    <a:pt x="111" y="80"/>
                    <a:pt x="111" y="79"/>
                    <a:pt x="112" y="79"/>
                  </a:cubicBezTo>
                  <a:cubicBezTo>
                    <a:pt x="113" y="76"/>
                    <a:pt x="114" y="72"/>
                    <a:pt x="115" y="69"/>
                  </a:cubicBezTo>
                  <a:cubicBezTo>
                    <a:pt x="116" y="68"/>
                    <a:pt x="115" y="67"/>
                    <a:pt x="114" y="67"/>
                  </a:cubicBezTo>
                  <a:close/>
                  <a:moveTo>
                    <a:pt x="185" y="32"/>
                  </a:moveTo>
                  <a:cubicBezTo>
                    <a:pt x="179" y="7"/>
                    <a:pt x="149" y="9"/>
                    <a:pt x="141" y="9"/>
                  </a:cubicBezTo>
                  <a:cubicBezTo>
                    <a:pt x="141" y="7"/>
                    <a:pt x="141" y="4"/>
                    <a:pt x="141" y="2"/>
                  </a:cubicBezTo>
                  <a:cubicBezTo>
                    <a:pt x="141" y="1"/>
                    <a:pt x="141" y="1"/>
                    <a:pt x="141" y="0"/>
                  </a:cubicBezTo>
                  <a:cubicBezTo>
                    <a:pt x="140" y="0"/>
                    <a:pt x="140" y="0"/>
                    <a:pt x="139" y="0"/>
                  </a:cubicBezTo>
                  <a:cubicBezTo>
                    <a:pt x="2" y="0"/>
                    <a:pt x="2" y="0"/>
                    <a:pt x="2" y="0"/>
                  </a:cubicBezTo>
                  <a:cubicBezTo>
                    <a:pt x="1" y="0"/>
                    <a:pt x="1" y="0"/>
                    <a:pt x="0" y="0"/>
                  </a:cubicBezTo>
                  <a:cubicBezTo>
                    <a:pt x="0" y="1"/>
                    <a:pt x="0" y="1"/>
                    <a:pt x="0" y="2"/>
                  </a:cubicBezTo>
                  <a:cubicBezTo>
                    <a:pt x="1" y="69"/>
                    <a:pt x="24" y="97"/>
                    <a:pt x="25" y="98"/>
                  </a:cubicBezTo>
                  <a:cubicBezTo>
                    <a:pt x="26" y="99"/>
                    <a:pt x="26" y="99"/>
                    <a:pt x="27" y="99"/>
                  </a:cubicBezTo>
                  <a:cubicBezTo>
                    <a:pt x="114" y="99"/>
                    <a:pt x="114" y="99"/>
                    <a:pt x="114" y="99"/>
                  </a:cubicBezTo>
                  <a:cubicBezTo>
                    <a:pt x="115" y="99"/>
                    <a:pt x="115" y="99"/>
                    <a:pt x="116" y="98"/>
                  </a:cubicBezTo>
                  <a:cubicBezTo>
                    <a:pt x="116" y="98"/>
                    <a:pt x="119" y="94"/>
                    <a:pt x="123" y="87"/>
                  </a:cubicBezTo>
                  <a:cubicBezTo>
                    <a:pt x="124" y="87"/>
                    <a:pt x="124" y="87"/>
                    <a:pt x="125" y="87"/>
                  </a:cubicBezTo>
                  <a:cubicBezTo>
                    <a:pt x="148" y="87"/>
                    <a:pt x="167" y="80"/>
                    <a:pt x="177" y="67"/>
                  </a:cubicBezTo>
                  <a:cubicBezTo>
                    <a:pt x="185" y="57"/>
                    <a:pt x="188" y="45"/>
                    <a:pt x="185" y="32"/>
                  </a:cubicBezTo>
                  <a:close/>
                  <a:moveTo>
                    <a:pt x="140" y="29"/>
                  </a:moveTo>
                  <a:cubicBezTo>
                    <a:pt x="140" y="29"/>
                    <a:pt x="140" y="29"/>
                    <a:pt x="140" y="29"/>
                  </a:cubicBezTo>
                  <a:cubicBezTo>
                    <a:pt x="147" y="28"/>
                    <a:pt x="156" y="29"/>
                    <a:pt x="161" y="34"/>
                  </a:cubicBezTo>
                  <a:cubicBezTo>
                    <a:pt x="164" y="37"/>
                    <a:pt x="165" y="42"/>
                    <a:pt x="164" y="47"/>
                  </a:cubicBezTo>
                  <a:cubicBezTo>
                    <a:pt x="160" y="61"/>
                    <a:pt x="140" y="65"/>
                    <a:pt x="132" y="66"/>
                  </a:cubicBezTo>
                  <a:cubicBezTo>
                    <a:pt x="135" y="56"/>
                    <a:pt x="138" y="44"/>
                    <a:pt x="140" y="29"/>
                  </a:cubicBezTo>
                  <a:close/>
                  <a:moveTo>
                    <a:pt x="113" y="95"/>
                  </a:moveTo>
                  <a:cubicBezTo>
                    <a:pt x="28" y="95"/>
                    <a:pt x="28" y="95"/>
                    <a:pt x="28" y="95"/>
                  </a:cubicBezTo>
                  <a:cubicBezTo>
                    <a:pt x="24" y="90"/>
                    <a:pt x="5" y="62"/>
                    <a:pt x="4" y="4"/>
                  </a:cubicBezTo>
                  <a:cubicBezTo>
                    <a:pt x="137" y="4"/>
                    <a:pt x="137" y="4"/>
                    <a:pt x="137" y="4"/>
                  </a:cubicBezTo>
                  <a:cubicBezTo>
                    <a:pt x="136" y="62"/>
                    <a:pt x="117" y="90"/>
                    <a:pt x="113" y="95"/>
                  </a:cubicBezTo>
                  <a:close/>
                  <a:moveTo>
                    <a:pt x="174" y="64"/>
                  </a:moveTo>
                  <a:cubicBezTo>
                    <a:pt x="165" y="76"/>
                    <a:pt x="147" y="83"/>
                    <a:pt x="125" y="83"/>
                  </a:cubicBezTo>
                  <a:cubicBezTo>
                    <a:pt x="127" y="79"/>
                    <a:pt x="129" y="75"/>
                    <a:pt x="130" y="70"/>
                  </a:cubicBezTo>
                  <a:cubicBezTo>
                    <a:pt x="137" y="70"/>
                    <a:pt x="163" y="66"/>
                    <a:pt x="168" y="48"/>
                  </a:cubicBezTo>
                  <a:cubicBezTo>
                    <a:pt x="170" y="39"/>
                    <a:pt x="167" y="34"/>
                    <a:pt x="164" y="31"/>
                  </a:cubicBezTo>
                  <a:cubicBezTo>
                    <a:pt x="158" y="25"/>
                    <a:pt x="148" y="24"/>
                    <a:pt x="140" y="25"/>
                  </a:cubicBezTo>
                  <a:cubicBezTo>
                    <a:pt x="140" y="21"/>
                    <a:pt x="141" y="17"/>
                    <a:pt x="141" y="13"/>
                  </a:cubicBezTo>
                  <a:cubicBezTo>
                    <a:pt x="147" y="13"/>
                    <a:pt x="176" y="10"/>
                    <a:pt x="181" y="33"/>
                  </a:cubicBezTo>
                  <a:cubicBezTo>
                    <a:pt x="184" y="45"/>
                    <a:pt x="181" y="56"/>
                    <a:pt x="174" y="64"/>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任意多边形 74">
              <a:extLst>
                <a:ext uri="{FF2B5EF4-FFF2-40B4-BE49-F238E27FC236}">
                  <a16:creationId xmlns:a16="http://schemas.microsoft.com/office/drawing/2014/main" id="{EE599F11-11E8-42AA-A3F6-7023B23E4B84}"/>
                </a:ext>
              </a:extLst>
            </p:cNvPr>
            <p:cNvSpPr/>
            <p:nvPr/>
          </p:nvSpPr>
          <p:spPr bwMode="auto">
            <a:xfrm>
              <a:off x="7764463" y="4467225"/>
              <a:ext cx="39688" cy="84138"/>
            </a:xfrm>
            <a:custGeom>
              <a:avLst/>
              <a:gdLst>
                <a:gd name="T0" fmla="*/ 6 w 12"/>
                <a:gd name="T1" fmla="*/ 3 h 25"/>
                <a:gd name="T2" fmla="*/ 4 w 12"/>
                <a:gd name="T3" fmla="*/ 0 h 25"/>
                <a:gd name="T4" fmla="*/ 2 w 12"/>
                <a:gd name="T5" fmla="*/ 2 h 25"/>
                <a:gd name="T6" fmla="*/ 9 w 12"/>
                <a:gd name="T7" fmla="*/ 25 h 25"/>
                <a:gd name="T8" fmla="*/ 10 w 12"/>
                <a:gd name="T9" fmla="*/ 25 h 25"/>
                <a:gd name="T10" fmla="*/ 12 w 12"/>
                <a:gd name="T11" fmla="*/ 24 h 25"/>
                <a:gd name="T12" fmla="*/ 11 w 12"/>
                <a:gd name="T13" fmla="*/ 21 h 25"/>
                <a:gd name="T14" fmla="*/ 6 w 12"/>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5">
                  <a:moveTo>
                    <a:pt x="6" y="3"/>
                  </a:moveTo>
                  <a:cubicBezTo>
                    <a:pt x="6" y="2"/>
                    <a:pt x="5" y="1"/>
                    <a:pt x="4" y="0"/>
                  </a:cubicBezTo>
                  <a:cubicBezTo>
                    <a:pt x="3" y="0"/>
                    <a:pt x="2" y="1"/>
                    <a:pt x="2" y="2"/>
                  </a:cubicBezTo>
                  <a:cubicBezTo>
                    <a:pt x="0" y="17"/>
                    <a:pt x="8" y="24"/>
                    <a:pt x="9" y="25"/>
                  </a:cubicBezTo>
                  <a:cubicBezTo>
                    <a:pt x="9" y="25"/>
                    <a:pt x="10" y="25"/>
                    <a:pt x="10" y="25"/>
                  </a:cubicBezTo>
                  <a:cubicBezTo>
                    <a:pt x="11" y="25"/>
                    <a:pt x="11" y="25"/>
                    <a:pt x="12" y="24"/>
                  </a:cubicBezTo>
                  <a:cubicBezTo>
                    <a:pt x="12" y="23"/>
                    <a:pt x="12" y="22"/>
                    <a:pt x="11" y="21"/>
                  </a:cubicBezTo>
                  <a:cubicBezTo>
                    <a:pt x="11" y="21"/>
                    <a:pt x="4" y="15"/>
                    <a:pt x="6" y="3"/>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任意多边形 75">
              <a:extLst>
                <a:ext uri="{FF2B5EF4-FFF2-40B4-BE49-F238E27FC236}">
                  <a16:creationId xmlns:a16="http://schemas.microsoft.com/office/drawing/2014/main" id="{18F76622-E88C-4AC5-9422-C3E688DD9570}"/>
                </a:ext>
              </a:extLst>
            </p:cNvPr>
            <p:cNvSpPr/>
            <p:nvPr/>
          </p:nvSpPr>
          <p:spPr bwMode="auto">
            <a:xfrm>
              <a:off x="7759701" y="4032250"/>
              <a:ext cx="65088" cy="407988"/>
            </a:xfrm>
            <a:custGeom>
              <a:avLst/>
              <a:gdLst>
                <a:gd name="T0" fmla="*/ 15 w 19"/>
                <a:gd name="T1" fmla="*/ 8 h 120"/>
                <a:gd name="T2" fmla="*/ 13 w 19"/>
                <a:gd name="T3" fmla="*/ 1 h 120"/>
                <a:gd name="T4" fmla="*/ 10 w 19"/>
                <a:gd name="T5" fmla="*/ 0 h 120"/>
                <a:gd name="T6" fmla="*/ 9 w 19"/>
                <a:gd name="T7" fmla="*/ 2 h 120"/>
                <a:gd name="T8" fmla="*/ 11 w 19"/>
                <a:gd name="T9" fmla="*/ 9 h 120"/>
                <a:gd name="T10" fmla="*/ 9 w 19"/>
                <a:gd name="T11" fmla="*/ 37 h 120"/>
                <a:gd name="T12" fmla="*/ 6 w 19"/>
                <a:gd name="T13" fmla="*/ 79 h 120"/>
                <a:gd name="T14" fmla="*/ 7 w 19"/>
                <a:gd name="T15" fmla="*/ 117 h 120"/>
                <a:gd name="T16" fmla="*/ 9 w 19"/>
                <a:gd name="T17" fmla="*/ 120 h 120"/>
                <a:gd name="T18" fmla="*/ 9 w 19"/>
                <a:gd name="T19" fmla="*/ 120 h 120"/>
                <a:gd name="T20" fmla="*/ 11 w 19"/>
                <a:gd name="T21" fmla="*/ 119 h 120"/>
                <a:gd name="T22" fmla="*/ 10 w 19"/>
                <a:gd name="T23" fmla="*/ 77 h 120"/>
                <a:gd name="T24" fmla="*/ 13 w 19"/>
                <a:gd name="T25" fmla="*/ 39 h 120"/>
                <a:gd name="T26" fmla="*/ 15 w 19"/>
                <a:gd name="T27"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20">
                  <a:moveTo>
                    <a:pt x="15" y="8"/>
                  </a:moveTo>
                  <a:cubicBezTo>
                    <a:pt x="14" y="6"/>
                    <a:pt x="14" y="4"/>
                    <a:pt x="13" y="1"/>
                  </a:cubicBezTo>
                  <a:cubicBezTo>
                    <a:pt x="13" y="0"/>
                    <a:pt x="12" y="0"/>
                    <a:pt x="10" y="0"/>
                  </a:cubicBezTo>
                  <a:cubicBezTo>
                    <a:pt x="9" y="0"/>
                    <a:pt x="9" y="1"/>
                    <a:pt x="9" y="2"/>
                  </a:cubicBezTo>
                  <a:cubicBezTo>
                    <a:pt x="10" y="5"/>
                    <a:pt x="10" y="7"/>
                    <a:pt x="11" y="9"/>
                  </a:cubicBezTo>
                  <a:cubicBezTo>
                    <a:pt x="14" y="20"/>
                    <a:pt x="15" y="22"/>
                    <a:pt x="9" y="37"/>
                  </a:cubicBezTo>
                  <a:cubicBezTo>
                    <a:pt x="2" y="57"/>
                    <a:pt x="0" y="65"/>
                    <a:pt x="6" y="79"/>
                  </a:cubicBezTo>
                  <a:cubicBezTo>
                    <a:pt x="12" y="91"/>
                    <a:pt x="14" y="101"/>
                    <a:pt x="7" y="117"/>
                  </a:cubicBezTo>
                  <a:cubicBezTo>
                    <a:pt x="7" y="118"/>
                    <a:pt x="8" y="119"/>
                    <a:pt x="9" y="120"/>
                  </a:cubicBezTo>
                  <a:cubicBezTo>
                    <a:pt x="9" y="120"/>
                    <a:pt x="9" y="120"/>
                    <a:pt x="9" y="120"/>
                  </a:cubicBezTo>
                  <a:cubicBezTo>
                    <a:pt x="10" y="120"/>
                    <a:pt x="11" y="119"/>
                    <a:pt x="11" y="119"/>
                  </a:cubicBezTo>
                  <a:cubicBezTo>
                    <a:pt x="18" y="101"/>
                    <a:pt x="16" y="90"/>
                    <a:pt x="10" y="77"/>
                  </a:cubicBezTo>
                  <a:cubicBezTo>
                    <a:pt x="4" y="65"/>
                    <a:pt x="6" y="58"/>
                    <a:pt x="13" y="39"/>
                  </a:cubicBezTo>
                  <a:cubicBezTo>
                    <a:pt x="19" y="22"/>
                    <a:pt x="18" y="19"/>
                    <a:pt x="15" y="8"/>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任意多边形 76">
              <a:extLst>
                <a:ext uri="{FF2B5EF4-FFF2-40B4-BE49-F238E27FC236}">
                  <a16:creationId xmlns:a16="http://schemas.microsoft.com/office/drawing/2014/main" id="{01F9293F-76D6-4318-AAF7-E7F40770899A}"/>
                </a:ext>
              </a:extLst>
            </p:cNvPr>
            <p:cNvSpPr/>
            <p:nvPr/>
          </p:nvSpPr>
          <p:spPr bwMode="auto">
            <a:xfrm>
              <a:off x="7994651" y="4144963"/>
              <a:ext cx="74613" cy="406400"/>
            </a:xfrm>
            <a:custGeom>
              <a:avLst/>
              <a:gdLst>
                <a:gd name="T0" fmla="*/ 13 w 22"/>
                <a:gd name="T1" fmla="*/ 89 h 120"/>
                <a:gd name="T2" fmla="*/ 13 w 22"/>
                <a:gd name="T3" fmla="*/ 44 h 120"/>
                <a:gd name="T4" fmla="*/ 16 w 22"/>
                <a:gd name="T5" fmla="*/ 6 h 120"/>
                <a:gd name="T6" fmla="*/ 17 w 22"/>
                <a:gd name="T7" fmla="*/ 3 h 120"/>
                <a:gd name="T8" fmla="*/ 16 w 22"/>
                <a:gd name="T9" fmla="*/ 0 h 120"/>
                <a:gd name="T10" fmla="*/ 13 w 22"/>
                <a:gd name="T11" fmla="*/ 2 h 120"/>
                <a:gd name="T12" fmla="*/ 12 w 22"/>
                <a:gd name="T13" fmla="*/ 4 h 120"/>
                <a:gd name="T14" fmla="*/ 9 w 22"/>
                <a:gd name="T15" fmla="*/ 46 h 120"/>
                <a:gd name="T16" fmla="*/ 9 w 22"/>
                <a:gd name="T17" fmla="*/ 87 h 120"/>
                <a:gd name="T18" fmla="*/ 13 w 22"/>
                <a:gd name="T19" fmla="*/ 120 h 120"/>
                <a:gd name="T20" fmla="*/ 14 w 22"/>
                <a:gd name="T21" fmla="*/ 120 h 120"/>
                <a:gd name="T22" fmla="*/ 16 w 22"/>
                <a:gd name="T23" fmla="*/ 119 h 120"/>
                <a:gd name="T24" fmla="*/ 16 w 22"/>
                <a:gd name="T25" fmla="*/ 116 h 120"/>
                <a:gd name="T26" fmla="*/ 13 w 22"/>
                <a:gd name="T27" fmla="*/ 8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20">
                  <a:moveTo>
                    <a:pt x="13" y="89"/>
                  </a:moveTo>
                  <a:cubicBezTo>
                    <a:pt x="22" y="69"/>
                    <a:pt x="20" y="58"/>
                    <a:pt x="13" y="44"/>
                  </a:cubicBezTo>
                  <a:cubicBezTo>
                    <a:pt x="7" y="32"/>
                    <a:pt x="9" y="25"/>
                    <a:pt x="16" y="6"/>
                  </a:cubicBezTo>
                  <a:cubicBezTo>
                    <a:pt x="16" y="5"/>
                    <a:pt x="17" y="4"/>
                    <a:pt x="17" y="3"/>
                  </a:cubicBezTo>
                  <a:cubicBezTo>
                    <a:pt x="17" y="2"/>
                    <a:pt x="17" y="1"/>
                    <a:pt x="16" y="0"/>
                  </a:cubicBezTo>
                  <a:cubicBezTo>
                    <a:pt x="15" y="0"/>
                    <a:pt x="14" y="0"/>
                    <a:pt x="13" y="2"/>
                  </a:cubicBezTo>
                  <a:cubicBezTo>
                    <a:pt x="13" y="2"/>
                    <a:pt x="13" y="3"/>
                    <a:pt x="12" y="4"/>
                  </a:cubicBezTo>
                  <a:cubicBezTo>
                    <a:pt x="6" y="24"/>
                    <a:pt x="3" y="32"/>
                    <a:pt x="9" y="46"/>
                  </a:cubicBezTo>
                  <a:cubicBezTo>
                    <a:pt x="16" y="59"/>
                    <a:pt x="17" y="69"/>
                    <a:pt x="9" y="87"/>
                  </a:cubicBezTo>
                  <a:cubicBezTo>
                    <a:pt x="0" y="108"/>
                    <a:pt x="12" y="119"/>
                    <a:pt x="13" y="120"/>
                  </a:cubicBezTo>
                  <a:cubicBezTo>
                    <a:pt x="13" y="120"/>
                    <a:pt x="14" y="120"/>
                    <a:pt x="14" y="120"/>
                  </a:cubicBezTo>
                  <a:cubicBezTo>
                    <a:pt x="15" y="120"/>
                    <a:pt x="15" y="120"/>
                    <a:pt x="16" y="119"/>
                  </a:cubicBezTo>
                  <a:cubicBezTo>
                    <a:pt x="16" y="118"/>
                    <a:pt x="16" y="117"/>
                    <a:pt x="16" y="116"/>
                  </a:cubicBezTo>
                  <a:cubicBezTo>
                    <a:pt x="15" y="116"/>
                    <a:pt x="5" y="107"/>
                    <a:pt x="13" y="89"/>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任意多边形 77">
              <a:extLst>
                <a:ext uri="{FF2B5EF4-FFF2-40B4-BE49-F238E27FC236}">
                  <a16:creationId xmlns:a16="http://schemas.microsoft.com/office/drawing/2014/main" id="{49A24466-FAB5-45D2-AC3E-BD7B82481822}"/>
                </a:ext>
              </a:extLst>
            </p:cNvPr>
            <p:cNvSpPr/>
            <p:nvPr/>
          </p:nvSpPr>
          <p:spPr bwMode="auto">
            <a:xfrm>
              <a:off x="7878763" y="3963988"/>
              <a:ext cx="71438" cy="533400"/>
            </a:xfrm>
            <a:custGeom>
              <a:avLst/>
              <a:gdLst>
                <a:gd name="T0" fmla="*/ 17 w 21"/>
                <a:gd name="T1" fmla="*/ 34 h 157"/>
                <a:gd name="T2" fmla="*/ 13 w 21"/>
                <a:gd name="T3" fmla="*/ 5 h 157"/>
                <a:gd name="T4" fmla="*/ 11 w 21"/>
                <a:gd name="T5" fmla="*/ 2 h 157"/>
                <a:gd name="T6" fmla="*/ 9 w 21"/>
                <a:gd name="T7" fmla="*/ 1 h 157"/>
                <a:gd name="T8" fmla="*/ 8 w 21"/>
                <a:gd name="T9" fmla="*/ 4 h 157"/>
                <a:gd name="T10" fmla="*/ 9 w 21"/>
                <a:gd name="T11" fmla="*/ 6 h 157"/>
                <a:gd name="T12" fmla="*/ 13 w 21"/>
                <a:gd name="T13" fmla="*/ 33 h 157"/>
                <a:gd name="T14" fmla="*/ 8 w 21"/>
                <a:gd name="T15" fmla="*/ 51 h 157"/>
                <a:gd name="T16" fmla="*/ 6 w 21"/>
                <a:gd name="T17" fmla="*/ 81 h 157"/>
                <a:gd name="T18" fmla="*/ 9 w 21"/>
                <a:gd name="T19" fmla="*/ 122 h 157"/>
                <a:gd name="T20" fmla="*/ 13 w 21"/>
                <a:gd name="T21" fmla="*/ 156 h 157"/>
                <a:gd name="T22" fmla="*/ 15 w 21"/>
                <a:gd name="T23" fmla="*/ 157 h 157"/>
                <a:gd name="T24" fmla="*/ 16 w 21"/>
                <a:gd name="T25" fmla="*/ 157 h 157"/>
                <a:gd name="T26" fmla="*/ 16 w 21"/>
                <a:gd name="T27" fmla="*/ 154 h 157"/>
                <a:gd name="T28" fmla="*/ 12 w 21"/>
                <a:gd name="T29" fmla="*/ 123 h 157"/>
                <a:gd name="T30" fmla="*/ 10 w 21"/>
                <a:gd name="T31" fmla="*/ 79 h 157"/>
                <a:gd name="T32" fmla="*/ 11 w 21"/>
                <a:gd name="T33" fmla="*/ 52 h 157"/>
                <a:gd name="T34" fmla="*/ 17 w 21"/>
                <a:gd name="T35" fmla="*/ 3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157">
                  <a:moveTo>
                    <a:pt x="17" y="34"/>
                  </a:moveTo>
                  <a:cubicBezTo>
                    <a:pt x="20" y="18"/>
                    <a:pt x="17" y="13"/>
                    <a:pt x="13" y="5"/>
                  </a:cubicBezTo>
                  <a:cubicBezTo>
                    <a:pt x="12" y="4"/>
                    <a:pt x="12" y="3"/>
                    <a:pt x="11" y="2"/>
                  </a:cubicBezTo>
                  <a:cubicBezTo>
                    <a:pt x="11" y="1"/>
                    <a:pt x="10" y="0"/>
                    <a:pt x="9" y="1"/>
                  </a:cubicBezTo>
                  <a:cubicBezTo>
                    <a:pt x="8" y="1"/>
                    <a:pt x="7" y="3"/>
                    <a:pt x="8" y="4"/>
                  </a:cubicBezTo>
                  <a:cubicBezTo>
                    <a:pt x="8" y="5"/>
                    <a:pt x="9" y="6"/>
                    <a:pt x="9" y="6"/>
                  </a:cubicBezTo>
                  <a:cubicBezTo>
                    <a:pt x="13" y="14"/>
                    <a:pt x="16" y="19"/>
                    <a:pt x="13" y="33"/>
                  </a:cubicBezTo>
                  <a:cubicBezTo>
                    <a:pt x="11" y="40"/>
                    <a:pt x="9" y="46"/>
                    <a:pt x="8" y="51"/>
                  </a:cubicBezTo>
                  <a:cubicBezTo>
                    <a:pt x="4" y="62"/>
                    <a:pt x="1" y="71"/>
                    <a:pt x="6" y="81"/>
                  </a:cubicBezTo>
                  <a:cubicBezTo>
                    <a:pt x="14" y="95"/>
                    <a:pt x="16" y="105"/>
                    <a:pt x="9" y="122"/>
                  </a:cubicBezTo>
                  <a:cubicBezTo>
                    <a:pt x="0" y="141"/>
                    <a:pt x="13" y="156"/>
                    <a:pt x="13" y="156"/>
                  </a:cubicBezTo>
                  <a:cubicBezTo>
                    <a:pt x="14" y="157"/>
                    <a:pt x="14" y="157"/>
                    <a:pt x="15" y="157"/>
                  </a:cubicBezTo>
                  <a:cubicBezTo>
                    <a:pt x="15" y="157"/>
                    <a:pt x="16" y="157"/>
                    <a:pt x="16" y="157"/>
                  </a:cubicBezTo>
                  <a:cubicBezTo>
                    <a:pt x="17" y="156"/>
                    <a:pt x="17" y="155"/>
                    <a:pt x="16" y="154"/>
                  </a:cubicBezTo>
                  <a:cubicBezTo>
                    <a:pt x="16" y="153"/>
                    <a:pt x="5" y="140"/>
                    <a:pt x="12" y="123"/>
                  </a:cubicBezTo>
                  <a:cubicBezTo>
                    <a:pt x="21" y="105"/>
                    <a:pt x="18" y="94"/>
                    <a:pt x="10" y="79"/>
                  </a:cubicBezTo>
                  <a:cubicBezTo>
                    <a:pt x="5" y="70"/>
                    <a:pt x="8" y="63"/>
                    <a:pt x="11" y="52"/>
                  </a:cubicBezTo>
                  <a:cubicBezTo>
                    <a:pt x="13" y="47"/>
                    <a:pt x="15" y="41"/>
                    <a:pt x="17" y="34"/>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任意多边形 78">
              <a:extLst>
                <a:ext uri="{FF2B5EF4-FFF2-40B4-BE49-F238E27FC236}">
                  <a16:creationId xmlns:a16="http://schemas.microsoft.com/office/drawing/2014/main" id="{4E61D4E2-6A8A-46EA-A8A4-F9E3D7CF86E9}"/>
                </a:ext>
              </a:extLst>
            </p:cNvPr>
            <p:cNvSpPr/>
            <p:nvPr/>
          </p:nvSpPr>
          <p:spPr bwMode="auto">
            <a:xfrm>
              <a:off x="7875588" y="3811588"/>
              <a:ext cx="47625" cy="130175"/>
            </a:xfrm>
            <a:custGeom>
              <a:avLst/>
              <a:gdLst>
                <a:gd name="T0" fmla="*/ 6 w 14"/>
                <a:gd name="T1" fmla="*/ 38 h 38"/>
                <a:gd name="T2" fmla="*/ 6 w 14"/>
                <a:gd name="T3" fmla="*/ 37 h 38"/>
                <a:gd name="T4" fmla="*/ 7 w 14"/>
                <a:gd name="T5" fmla="*/ 35 h 38"/>
                <a:gd name="T6" fmla="*/ 13 w 14"/>
                <a:gd name="T7" fmla="*/ 4 h 38"/>
                <a:gd name="T8" fmla="*/ 13 w 14"/>
                <a:gd name="T9" fmla="*/ 1 h 38"/>
                <a:gd name="T10" fmla="*/ 10 w 14"/>
                <a:gd name="T11" fmla="*/ 1 h 38"/>
                <a:gd name="T12" fmla="*/ 4 w 14"/>
                <a:gd name="T13" fmla="*/ 36 h 38"/>
                <a:gd name="T14" fmla="*/ 6 w 14"/>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8">
                  <a:moveTo>
                    <a:pt x="6" y="38"/>
                  </a:moveTo>
                  <a:cubicBezTo>
                    <a:pt x="6" y="38"/>
                    <a:pt x="6" y="37"/>
                    <a:pt x="6" y="37"/>
                  </a:cubicBezTo>
                  <a:cubicBezTo>
                    <a:pt x="7" y="37"/>
                    <a:pt x="8" y="36"/>
                    <a:pt x="7" y="35"/>
                  </a:cubicBezTo>
                  <a:cubicBezTo>
                    <a:pt x="4" y="23"/>
                    <a:pt x="6" y="11"/>
                    <a:pt x="13" y="4"/>
                  </a:cubicBezTo>
                  <a:cubicBezTo>
                    <a:pt x="14" y="3"/>
                    <a:pt x="14" y="2"/>
                    <a:pt x="13" y="1"/>
                  </a:cubicBezTo>
                  <a:cubicBezTo>
                    <a:pt x="12" y="0"/>
                    <a:pt x="11" y="0"/>
                    <a:pt x="10" y="1"/>
                  </a:cubicBezTo>
                  <a:cubicBezTo>
                    <a:pt x="2" y="9"/>
                    <a:pt x="0" y="22"/>
                    <a:pt x="4" y="36"/>
                  </a:cubicBezTo>
                  <a:cubicBezTo>
                    <a:pt x="4" y="37"/>
                    <a:pt x="5" y="38"/>
                    <a:pt x="6" y="38"/>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任意多边形 79">
              <a:extLst>
                <a:ext uri="{FF2B5EF4-FFF2-40B4-BE49-F238E27FC236}">
                  <a16:creationId xmlns:a16="http://schemas.microsoft.com/office/drawing/2014/main" id="{B86550DF-48F3-4812-8465-65F47877C7AA}"/>
                </a:ext>
              </a:extLst>
            </p:cNvPr>
            <p:cNvSpPr/>
            <p:nvPr/>
          </p:nvSpPr>
          <p:spPr bwMode="auto">
            <a:xfrm>
              <a:off x="3787776" y="4965700"/>
              <a:ext cx="4852988" cy="12700"/>
            </a:xfrm>
            <a:custGeom>
              <a:avLst/>
              <a:gdLst>
                <a:gd name="T0" fmla="*/ 1431 w 1433"/>
                <a:gd name="T1" fmla="*/ 4 h 4"/>
                <a:gd name="T2" fmla="*/ 2 w 1433"/>
                <a:gd name="T3" fmla="*/ 4 h 4"/>
                <a:gd name="T4" fmla="*/ 0 w 1433"/>
                <a:gd name="T5" fmla="*/ 2 h 4"/>
                <a:gd name="T6" fmla="*/ 2 w 1433"/>
                <a:gd name="T7" fmla="*/ 0 h 4"/>
                <a:gd name="T8" fmla="*/ 1431 w 1433"/>
                <a:gd name="T9" fmla="*/ 0 h 4"/>
                <a:gd name="T10" fmla="*/ 1433 w 1433"/>
                <a:gd name="T11" fmla="*/ 2 h 4"/>
                <a:gd name="T12" fmla="*/ 1431 w 143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33" h="4">
                  <a:moveTo>
                    <a:pt x="1431" y="4"/>
                  </a:moveTo>
                  <a:cubicBezTo>
                    <a:pt x="2" y="4"/>
                    <a:pt x="2" y="4"/>
                    <a:pt x="2" y="4"/>
                  </a:cubicBezTo>
                  <a:cubicBezTo>
                    <a:pt x="1" y="4"/>
                    <a:pt x="0" y="3"/>
                    <a:pt x="0" y="2"/>
                  </a:cubicBezTo>
                  <a:cubicBezTo>
                    <a:pt x="0" y="1"/>
                    <a:pt x="1" y="0"/>
                    <a:pt x="2" y="0"/>
                  </a:cubicBezTo>
                  <a:cubicBezTo>
                    <a:pt x="1431" y="0"/>
                    <a:pt x="1431" y="0"/>
                    <a:pt x="1431" y="0"/>
                  </a:cubicBezTo>
                  <a:cubicBezTo>
                    <a:pt x="1432" y="0"/>
                    <a:pt x="1433" y="1"/>
                    <a:pt x="1433" y="2"/>
                  </a:cubicBezTo>
                  <a:cubicBezTo>
                    <a:pt x="1433" y="3"/>
                    <a:pt x="1432" y="4"/>
                    <a:pt x="1431" y="4"/>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任意多边形 80">
              <a:extLst>
                <a:ext uri="{FF2B5EF4-FFF2-40B4-BE49-F238E27FC236}">
                  <a16:creationId xmlns:a16="http://schemas.microsoft.com/office/drawing/2014/main" id="{F518ABDD-471D-4421-AA37-7C8D28E8E084}"/>
                </a:ext>
              </a:extLst>
            </p:cNvPr>
            <p:cNvSpPr/>
            <p:nvPr/>
          </p:nvSpPr>
          <p:spPr bwMode="auto">
            <a:xfrm>
              <a:off x="7469188" y="3306763"/>
              <a:ext cx="654050" cy="501650"/>
            </a:xfrm>
            <a:custGeom>
              <a:avLst/>
              <a:gdLst>
                <a:gd name="T0" fmla="*/ 412 w 412"/>
                <a:gd name="T1" fmla="*/ 0 h 316"/>
                <a:gd name="T2" fmla="*/ 2 w 412"/>
                <a:gd name="T3" fmla="*/ 0 h 316"/>
                <a:gd name="T4" fmla="*/ 2 w 412"/>
                <a:gd name="T5" fmla="*/ 256 h 316"/>
                <a:gd name="T6" fmla="*/ 0 w 412"/>
                <a:gd name="T7" fmla="*/ 316 h 316"/>
                <a:gd name="T8" fmla="*/ 62 w 412"/>
                <a:gd name="T9" fmla="*/ 256 h 316"/>
                <a:gd name="T10" fmla="*/ 412 w 412"/>
                <a:gd name="T11" fmla="*/ 256 h 316"/>
                <a:gd name="T12" fmla="*/ 412 w 412"/>
                <a:gd name="T13" fmla="*/ 0 h 316"/>
              </a:gdLst>
              <a:ahLst/>
              <a:cxnLst>
                <a:cxn ang="0">
                  <a:pos x="T0" y="T1"/>
                </a:cxn>
                <a:cxn ang="0">
                  <a:pos x="T2" y="T3"/>
                </a:cxn>
                <a:cxn ang="0">
                  <a:pos x="T4" y="T5"/>
                </a:cxn>
                <a:cxn ang="0">
                  <a:pos x="T6" y="T7"/>
                </a:cxn>
                <a:cxn ang="0">
                  <a:pos x="T8" y="T9"/>
                </a:cxn>
                <a:cxn ang="0">
                  <a:pos x="T10" y="T11"/>
                </a:cxn>
                <a:cxn ang="0">
                  <a:pos x="T12" y="T13"/>
                </a:cxn>
              </a:cxnLst>
              <a:rect l="0" t="0" r="r" b="b"/>
              <a:pathLst>
                <a:path w="412" h="316">
                  <a:moveTo>
                    <a:pt x="412" y="0"/>
                  </a:moveTo>
                  <a:lnTo>
                    <a:pt x="2" y="0"/>
                  </a:lnTo>
                  <a:lnTo>
                    <a:pt x="2" y="256"/>
                  </a:lnTo>
                  <a:lnTo>
                    <a:pt x="0" y="316"/>
                  </a:lnTo>
                  <a:lnTo>
                    <a:pt x="62" y="256"/>
                  </a:lnTo>
                  <a:lnTo>
                    <a:pt x="412" y="256"/>
                  </a:lnTo>
                  <a:lnTo>
                    <a:pt x="412" y="0"/>
                  </a:lnTo>
                  <a:close/>
                </a:path>
              </a:pathLst>
            </a:custGeom>
            <a:solidFill>
              <a:srgbClr val="FFC7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任意多边形 81">
              <a:extLst>
                <a:ext uri="{FF2B5EF4-FFF2-40B4-BE49-F238E27FC236}">
                  <a16:creationId xmlns:a16="http://schemas.microsoft.com/office/drawing/2014/main" id="{0F678581-FCD0-4917-971E-9107CC3251CB}"/>
                </a:ext>
              </a:extLst>
            </p:cNvPr>
            <p:cNvSpPr/>
            <p:nvPr/>
          </p:nvSpPr>
          <p:spPr bwMode="auto">
            <a:xfrm>
              <a:off x="7432676" y="3330575"/>
              <a:ext cx="652463" cy="457200"/>
            </a:xfrm>
            <a:custGeom>
              <a:avLst/>
              <a:gdLst>
                <a:gd name="T0" fmla="*/ 2 w 193"/>
                <a:gd name="T1" fmla="*/ 135 h 135"/>
                <a:gd name="T2" fmla="*/ 1 w 193"/>
                <a:gd name="T3" fmla="*/ 135 h 135"/>
                <a:gd name="T4" fmla="*/ 0 w 193"/>
                <a:gd name="T5" fmla="*/ 133 h 135"/>
                <a:gd name="T6" fmla="*/ 0 w 193"/>
                <a:gd name="T7" fmla="*/ 2 h 135"/>
                <a:gd name="T8" fmla="*/ 2 w 193"/>
                <a:gd name="T9" fmla="*/ 0 h 135"/>
                <a:gd name="T10" fmla="*/ 191 w 193"/>
                <a:gd name="T11" fmla="*/ 0 h 135"/>
                <a:gd name="T12" fmla="*/ 193 w 193"/>
                <a:gd name="T13" fmla="*/ 2 h 135"/>
                <a:gd name="T14" fmla="*/ 193 w 193"/>
                <a:gd name="T15" fmla="*/ 108 h 135"/>
                <a:gd name="T16" fmla="*/ 191 w 193"/>
                <a:gd name="T17" fmla="*/ 110 h 135"/>
                <a:gd name="T18" fmla="*/ 22 w 193"/>
                <a:gd name="T19" fmla="*/ 110 h 135"/>
                <a:gd name="T20" fmla="*/ 3 w 193"/>
                <a:gd name="T21" fmla="*/ 134 h 135"/>
                <a:gd name="T22" fmla="*/ 2 w 193"/>
                <a:gd name="T23" fmla="*/ 135 h 135"/>
                <a:gd name="T24" fmla="*/ 4 w 193"/>
                <a:gd name="T25" fmla="*/ 4 h 135"/>
                <a:gd name="T26" fmla="*/ 4 w 193"/>
                <a:gd name="T27" fmla="*/ 127 h 135"/>
                <a:gd name="T28" fmla="*/ 19 w 193"/>
                <a:gd name="T29" fmla="*/ 107 h 135"/>
                <a:gd name="T30" fmla="*/ 21 w 193"/>
                <a:gd name="T31" fmla="*/ 106 h 135"/>
                <a:gd name="T32" fmla="*/ 189 w 193"/>
                <a:gd name="T33" fmla="*/ 106 h 135"/>
                <a:gd name="T34" fmla="*/ 189 w 193"/>
                <a:gd name="T35" fmla="*/ 4 h 135"/>
                <a:gd name="T36" fmla="*/ 4 w 193"/>
                <a:gd name="T37"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35">
                  <a:moveTo>
                    <a:pt x="2" y="135"/>
                  </a:moveTo>
                  <a:cubicBezTo>
                    <a:pt x="1" y="135"/>
                    <a:pt x="1" y="135"/>
                    <a:pt x="1" y="135"/>
                  </a:cubicBezTo>
                  <a:cubicBezTo>
                    <a:pt x="0" y="134"/>
                    <a:pt x="0" y="134"/>
                    <a:pt x="0" y="133"/>
                  </a:cubicBezTo>
                  <a:cubicBezTo>
                    <a:pt x="0" y="2"/>
                    <a:pt x="0" y="2"/>
                    <a:pt x="0" y="2"/>
                  </a:cubicBezTo>
                  <a:cubicBezTo>
                    <a:pt x="0" y="1"/>
                    <a:pt x="1" y="0"/>
                    <a:pt x="2" y="0"/>
                  </a:cubicBezTo>
                  <a:cubicBezTo>
                    <a:pt x="191" y="0"/>
                    <a:pt x="191" y="0"/>
                    <a:pt x="191" y="0"/>
                  </a:cubicBezTo>
                  <a:cubicBezTo>
                    <a:pt x="192" y="0"/>
                    <a:pt x="193" y="1"/>
                    <a:pt x="193" y="2"/>
                  </a:cubicBezTo>
                  <a:cubicBezTo>
                    <a:pt x="193" y="108"/>
                    <a:pt x="193" y="108"/>
                    <a:pt x="193" y="108"/>
                  </a:cubicBezTo>
                  <a:cubicBezTo>
                    <a:pt x="193" y="109"/>
                    <a:pt x="192" y="110"/>
                    <a:pt x="191" y="110"/>
                  </a:cubicBezTo>
                  <a:cubicBezTo>
                    <a:pt x="22" y="110"/>
                    <a:pt x="22" y="110"/>
                    <a:pt x="22" y="110"/>
                  </a:cubicBezTo>
                  <a:cubicBezTo>
                    <a:pt x="3" y="134"/>
                    <a:pt x="3" y="134"/>
                    <a:pt x="3" y="134"/>
                  </a:cubicBezTo>
                  <a:cubicBezTo>
                    <a:pt x="3" y="134"/>
                    <a:pt x="2" y="135"/>
                    <a:pt x="2" y="135"/>
                  </a:cubicBezTo>
                  <a:close/>
                  <a:moveTo>
                    <a:pt x="4" y="4"/>
                  </a:moveTo>
                  <a:cubicBezTo>
                    <a:pt x="4" y="127"/>
                    <a:pt x="4" y="127"/>
                    <a:pt x="4" y="127"/>
                  </a:cubicBezTo>
                  <a:cubicBezTo>
                    <a:pt x="19" y="107"/>
                    <a:pt x="19" y="107"/>
                    <a:pt x="19" y="107"/>
                  </a:cubicBezTo>
                  <a:cubicBezTo>
                    <a:pt x="20" y="106"/>
                    <a:pt x="20" y="106"/>
                    <a:pt x="21" y="106"/>
                  </a:cubicBezTo>
                  <a:cubicBezTo>
                    <a:pt x="189" y="106"/>
                    <a:pt x="189" y="106"/>
                    <a:pt x="189" y="106"/>
                  </a:cubicBezTo>
                  <a:cubicBezTo>
                    <a:pt x="189" y="4"/>
                    <a:pt x="189" y="4"/>
                    <a:pt x="189" y="4"/>
                  </a:cubicBezTo>
                  <a:lnTo>
                    <a:pt x="4" y="4"/>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椭圆 87">
              <a:extLst>
                <a:ext uri="{FF2B5EF4-FFF2-40B4-BE49-F238E27FC236}">
                  <a16:creationId xmlns:a16="http://schemas.microsoft.com/office/drawing/2014/main" id="{4DCBCD47-9D25-4EBF-8028-C99ECEB23B2A}"/>
                </a:ext>
              </a:extLst>
            </p:cNvPr>
            <p:cNvSpPr/>
            <p:nvPr/>
          </p:nvSpPr>
          <p:spPr bwMode="auto">
            <a:xfrm>
              <a:off x="7529513" y="3419475"/>
              <a:ext cx="38100" cy="33338"/>
            </a:xfrm>
            <a:prstGeom prst="ellipse">
              <a:avLst/>
            </a:pr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任意多边形 83">
              <a:extLst>
                <a:ext uri="{FF2B5EF4-FFF2-40B4-BE49-F238E27FC236}">
                  <a16:creationId xmlns:a16="http://schemas.microsoft.com/office/drawing/2014/main" id="{BD20CB1A-78B0-499F-9905-D511BF4E9EFB}"/>
                </a:ext>
              </a:extLst>
            </p:cNvPr>
            <p:cNvSpPr/>
            <p:nvPr/>
          </p:nvSpPr>
          <p:spPr bwMode="auto">
            <a:xfrm>
              <a:off x="7604126" y="3429000"/>
              <a:ext cx="376238" cy="14288"/>
            </a:xfrm>
            <a:custGeom>
              <a:avLst/>
              <a:gdLst>
                <a:gd name="T0" fmla="*/ 109 w 111"/>
                <a:gd name="T1" fmla="*/ 4 h 4"/>
                <a:gd name="T2" fmla="*/ 2 w 111"/>
                <a:gd name="T3" fmla="*/ 4 h 4"/>
                <a:gd name="T4" fmla="*/ 0 w 111"/>
                <a:gd name="T5" fmla="*/ 2 h 4"/>
                <a:gd name="T6" fmla="*/ 2 w 111"/>
                <a:gd name="T7" fmla="*/ 0 h 4"/>
                <a:gd name="T8" fmla="*/ 109 w 111"/>
                <a:gd name="T9" fmla="*/ 0 h 4"/>
                <a:gd name="T10" fmla="*/ 111 w 111"/>
                <a:gd name="T11" fmla="*/ 2 h 4"/>
                <a:gd name="T12" fmla="*/ 109 w 11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11" h="4">
                  <a:moveTo>
                    <a:pt x="109" y="4"/>
                  </a:moveTo>
                  <a:cubicBezTo>
                    <a:pt x="2" y="4"/>
                    <a:pt x="2" y="4"/>
                    <a:pt x="2" y="4"/>
                  </a:cubicBezTo>
                  <a:cubicBezTo>
                    <a:pt x="1" y="4"/>
                    <a:pt x="0" y="3"/>
                    <a:pt x="0" y="2"/>
                  </a:cubicBezTo>
                  <a:cubicBezTo>
                    <a:pt x="0" y="1"/>
                    <a:pt x="1" y="0"/>
                    <a:pt x="2" y="0"/>
                  </a:cubicBezTo>
                  <a:cubicBezTo>
                    <a:pt x="109" y="0"/>
                    <a:pt x="109" y="0"/>
                    <a:pt x="109" y="0"/>
                  </a:cubicBezTo>
                  <a:cubicBezTo>
                    <a:pt x="110" y="0"/>
                    <a:pt x="111" y="1"/>
                    <a:pt x="111" y="2"/>
                  </a:cubicBezTo>
                  <a:cubicBezTo>
                    <a:pt x="111" y="3"/>
                    <a:pt x="110" y="4"/>
                    <a:pt x="10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椭圆 89">
              <a:extLst>
                <a:ext uri="{FF2B5EF4-FFF2-40B4-BE49-F238E27FC236}">
                  <a16:creationId xmlns:a16="http://schemas.microsoft.com/office/drawing/2014/main" id="{85D9F7C9-452D-4736-8A03-61EC8CF3A8C7}"/>
                </a:ext>
              </a:extLst>
            </p:cNvPr>
            <p:cNvSpPr/>
            <p:nvPr/>
          </p:nvSpPr>
          <p:spPr bwMode="auto">
            <a:xfrm>
              <a:off x="7529513" y="3497263"/>
              <a:ext cx="38100" cy="33338"/>
            </a:xfrm>
            <a:prstGeom prst="ellipse">
              <a:avLst/>
            </a:pr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任意多边形 85">
              <a:extLst>
                <a:ext uri="{FF2B5EF4-FFF2-40B4-BE49-F238E27FC236}">
                  <a16:creationId xmlns:a16="http://schemas.microsoft.com/office/drawing/2014/main" id="{13C5F638-F2DA-4317-98A3-05CE03E97C4B}"/>
                </a:ext>
              </a:extLst>
            </p:cNvPr>
            <p:cNvSpPr/>
            <p:nvPr/>
          </p:nvSpPr>
          <p:spPr bwMode="auto">
            <a:xfrm>
              <a:off x="7604126" y="3506788"/>
              <a:ext cx="336550" cy="14288"/>
            </a:xfrm>
            <a:custGeom>
              <a:avLst/>
              <a:gdLst>
                <a:gd name="T0" fmla="*/ 97 w 99"/>
                <a:gd name="T1" fmla="*/ 4 h 4"/>
                <a:gd name="T2" fmla="*/ 2 w 99"/>
                <a:gd name="T3" fmla="*/ 4 h 4"/>
                <a:gd name="T4" fmla="*/ 0 w 99"/>
                <a:gd name="T5" fmla="*/ 2 h 4"/>
                <a:gd name="T6" fmla="*/ 2 w 99"/>
                <a:gd name="T7" fmla="*/ 0 h 4"/>
                <a:gd name="T8" fmla="*/ 97 w 99"/>
                <a:gd name="T9" fmla="*/ 0 h 4"/>
                <a:gd name="T10" fmla="*/ 99 w 99"/>
                <a:gd name="T11" fmla="*/ 2 h 4"/>
                <a:gd name="T12" fmla="*/ 97 w 9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9" h="4">
                  <a:moveTo>
                    <a:pt x="97" y="4"/>
                  </a:moveTo>
                  <a:cubicBezTo>
                    <a:pt x="2" y="4"/>
                    <a:pt x="2" y="4"/>
                    <a:pt x="2" y="4"/>
                  </a:cubicBezTo>
                  <a:cubicBezTo>
                    <a:pt x="1" y="4"/>
                    <a:pt x="0" y="3"/>
                    <a:pt x="0" y="2"/>
                  </a:cubicBezTo>
                  <a:cubicBezTo>
                    <a:pt x="0" y="1"/>
                    <a:pt x="1" y="0"/>
                    <a:pt x="2" y="0"/>
                  </a:cubicBezTo>
                  <a:cubicBezTo>
                    <a:pt x="97" y="0"/>
                    <a:pt x="97" y="0"/>
                    <a:pt x="97" y="0"/>
                  </a:cubicBezTo>
                  <a:cubicBezTo>
                    <a:pt x="98" y="0"/>
                    <a:pt x="99" y="1"/>
                    <a:pt x="99" y="2"/>
                  </a:cubicBezTo>
                  <a:cubicBezTo>
                    <a:pt x="99" y="3"/>
                    <a:pt x="98" y="4"/>
                    <a:pt x="9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椭圆 91">
              <a:extLst>
                <a:ext uri="{FF2B5EF4-FFF2-40B4-BE49-F238E27FC236}">
                  <a16:creationId xmlns:a16="http://schemas.microsoft.com/office/drawing/2014/main" id="{27DBABEB-6F91-4CA1-A5A1-374FD55283A3}"/>
                </a:ext>
              </a:extLst>
            </p:cNvPr>
            <p:cNvSpPr/>
            <p:nvPr/>
          </p:nvSpPr>
          <p:spPr bwMode="auto">
            <a:xfrm>
              <a:off x="7529513" y="3575050"/>
              <a:ext cx="38100" cy="36513"/>
            </a:xfrm>
            <a:prstGeom prst="ellipse">
              <a:avLst/>
            </a:pr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任意多边形 87">
              <a:extLst>
                <a:ext uri="{FF2B5EF4-FFF2-40B4-BE49-F238E27FC236}">
                  <a16:creationId xmlns:a16="http://schemas.microsoft.com/office/drawing/2014/main" id="{1670CBE4-C43C-4E45-8D32-9F90C5F2E16D}"/>
                </a:ext>
              </a:extLst>
            </p:cNvPr>
            <p:cNvSpPr/>
            <p:nvPr/>
          </p:nvSpPr>
          <p:spPr bwMode="auto">
            <a:xfrm>
              <a:off x="7604126" y="3584575"/>
              <a:ext cx="274638" cy="14288"/>
            </a:xfrm>
            <a:custGeom>
              <a:avLst/>
              <a:gdLst>
                <a:gd name="T0" fmla="*/ 79 w 81"/>
                <a:gd name="T1" fmla="*/ 4 h 4"/>
                <a:gd name="T2" fmla="*/ 2 w 81"/>
                <a:gd name="T3" fmla="*/ 4 h 4"/>
                <a:gd name="T4" fmla="*/ 0 w 81"/>
                <a:gd name="T5" fmla="*/ 2 h 4"/>
                <a:gd name="T6" fmla="*/ 2 w 81"/>
                <a:gd name="T7" fmla="*/ 0 h 4"/>
                <a:gd name="T8" fmla="*/ 79 w 81"/>
                <a:gd name="T9" fmla="*/ 0 h 4"/>
                <a:gd name="T10" fmla="*/ 81 w 81"/>
                <a:gd name="T11" fmla="*/ 2 h 4"/>
                <a:gd name="T12" fmla="*/ 79 w 8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1" h="4">
                  <a:moveTo>
                    <a:pt x="79" y="4"/>
                  </a:moveTo>
                  <a:cubicBezTo>
                    <a:pt x="2" y="4"/>
                    <a:pt x="2" y="4"/>
                    <a:pt x="2" y="4"/>
                  </a:cubicBezTo>
                  <a:cubicBezTo>
                    <a:pt x="1" y="4"/>
                    <a:pt x="0" y="3"/>
                    <a:pt x="0" y="2"/>
                  </a:cubicBezTo>
                  <a:cubicBezTo>
                    <a:pt x="0" y="1"/>
                    <a:pt x="1" y="0"/>
                    <a:pt x="2" y="0"/>
                  </a:cubicBezTo>
                  <a:cubicBezTo>
                    <a:pt x="79" y="0"/>
                    <a:pt x="79" y="0"/>
                    <a:pt x="79" y="0"/>
                  </a:cubicBezTo>
                  <a:cubicBezTo>
                    <a:pt x="80" y="0"/>
                    <a:pt x="81" y="1"/>
                    <a:pt x="81" y="2"/>
                  </a:cubicBezTo>
                  <a:cubicBezTo>
                    <a:pt x="81" y="3"/>
                    <a:pt x="80" y="4"/>
                    <a:pt x="7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任意多边形 88">
              <a:extLst>
                <a:ext uri="{FF2B5EF4-FFF2-40B4-BE49-F238E27FC236}">
                  <a16:creationId xmlns:a16="http://schemas.microsoft.com/office/drawing/2014/main" id="{D41AD22C-0399-463E-9399-C96D8B99B71E}"/>
                </a:ext>
              </a:extLst>
            </p:cNvPr>
            <p:cNvSpPr/>
            <p:nvPr/>
          </p:nvSpPr>
          <p:spPr bwMode="auto">
            <a:xfrm>
              <a:off x="7905751" y="3584575"/>
              <a:ext cx="88900" cy="14288"/>
            </a:xfrm>
            <a:custGeom>
              <a:avLst/>
              <a:gdLst>
                <a:gd name="T0" fmla="*/ 24 w 26"/>
                <a:gd name="T1" fmla="*/ 4 h 4"/>
                <a:gd name="T2" fmla="*/ 2 w 26"/>
                <a:gd name="T3" fmla="*/ 4 h 4"/>
                <a:gd name="T4" fmla="*/ 0 w 26"/>
                <a:gd name="T5" fmla="*/ 2 h 4"/>
                <a:gd name="T6" fmla="*/ 2 w 26"/>
                <a:gd name="T7" fmla="*/ 0 h 4"/>
                <a:gd name="T8" fmla="*/ 24 w 26"/>
                <a:gd name="T9" fmla="*/ 0 h 4"/>
                <a:gd name="T10" fmla="*/ 26 w 26"/>
                <a:gd name="T11" fmla="*/ 2 h 4"/>
                <a:gd name="T12" fmla="*/ 24 w 2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24" y="4"/>
                  </a:moveTo>
                  <a:cubicBezTo>
                    <a:pt x="2" y="4"/>
                    <a:pt x="2" y="4"/>
                    <a:pt x="2" y="4"/>
                  </a:cubicBezTo>
                  <a:cubicBezTo>
                    <a:pt x="1" y="4"/>
                    <a:pt x="0" y="3"/>
                    <a:pt x="0" y="2"/>
                  </a:cubicBezTo>
                  <a:cubicBezTo>
                    <a:pt x="0" y="1"/>
                    <a:pt x="1" y="0"/>
                    <a:pt x="2" y="0"/>
                  </a:cubicBezTo>
                  <a:cubicBezTo>
                    <a:pt x="24" y="0"/>
                    <a:pt x="24" y="0"/>
                    <a:pt x="24" y="0"/>
                  </a:cubicBezTo>
                  <a:cubicBezTo>
                    <a:pt x="26" y="0"/>
                    <a:pt x="26" y="1"/>
                    <a:pt x="26" y="2"/>
                  </a:cubicBezTo>
                  <a:cubicBezTo>
                    <a:pt x="26" y="3"/>
                    <a:pt x="26" y="4"/>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任意多边形 89">
              <a:extLst>
                <a:ext uri="{FF2B5EF4-FFF2-40B4-BE49-F238E27FC236}">
                  <a16:creationId xmlns:a16="http://schemas.microsoft.com/office/drawing/2014/main" id="{5CEE4FC8-796D-4D3C-B422-A33A1030EAB2}"/>
                </a:ext>
              </a:extLst>
            </p:cNvPr>
            <p:cNvSpPr/>
            <p:nvPr/>
          </p:nvSpPr>
          <p:spPr bwMode="auto">
            <a:xfrm>
              <a:off x="4608513" y="3595688"/>
              <a:ext cx="520700" cy="385763"/>
            </a:xfrm>
            <a:custGeom>
              <a:avLst/>
              <a:gdLst>
                <a:gd name="T0" fmla="*/ 2 w 154"/>
                <a:gd name="T1" fmla="*/ 114 h 114"/>
                <a:gd name="T2" fmla="*/ 1 w 154"/>
                <a:gd name="T3" fmla="*/ 114 h 114"/>
                <a:gd name="T4" fmla="*/ 0 w 154"/>
                <a:gd name="T5" fmla="*/ 112 h 114"/>
                <a:gd name="T6" fmla="*/ 0 w 154"/>
                <a:gd name="T7" fmla="*/ 2 h 114"/>
                <a:gd name="T8" fmla="*/ 2 w 154"/>
                <a:gd name="T9" fmla="*/ 0 h 114"/>
                <a:gd name="T10" fmla="*/ 2 w 154"/>
                <a:gd name="T11" fmla="*/ 0 h 114"/>
                <a:gd name="T12" fmla="*/ 4 w 154"/>
                <a:gd name="T13" fmla="*/ 2 h 114"/>
                <a:gd name="T14" fmla="*/ 4 w 154"/>
                <a:gd name="T15" fmla="*/ 110 h 114"/>
                <a:gd name="T16" fmla="*/ 152 w 154"/>
                <a:gd name="T17" fmla="*/ 110 h 114"/>
                <a:gd name="T18" fmla="*/ 152 w 154"/>
                <a:gd name="T19" fmla="*/ 110 h 114"/>
                <a:gd name="T20" fmla="*/ 154 w 154"/>
                <a:gd name="T21" fmla="*/ 112 h 114"/>
                <a:gd name="T22" fmla="*/ 152 w 154"/>
                <a:gd name="T23" fmla="*/ 114 h 114"/>
                <a:gd name="T24" fmla="*/ 2 w 154"/>
                <a:gd name="T2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14">
                  <a:moveTo>
                    <a:pt x="2" y="114"/>
                  </a:moveTo>
                  <a:cubicBezTo>
                    <a:pt x="2" y="114"/>
                    <a:pt x="1" y="114"/>
                    <a:pt x="1" y="114"/>
                  </a:cubicBezTo>
                  <a:cubicBezTo>
                    <a:pt x="0" y="113"/>
                    <a:pt x="0" y="113"/>
                    <a:pt x="0" y="112"/>
                  </a:cubicBezTo>
                  <a:cubicBezTo>
                    <a:pt x="0" y="2"/>
                    <a:pt x="0" y="2"/>
                    <a:pt x="0" y="2"/>
                  </a:cubicBezTo>
                  <a:cubicBezTo>
                    <a:pt x="0" y="1"/>
                    <a:pt x="1" y="0"/>
                    <a:pt x="2" y="0"/>
                  </a:cubicBezTo>
                  <a:cubicBezTo>
                    <a:pt x="2" y="0"/>
                    <a:pt x="2" y="0"/>
                    <a:pt x="2" y="0"/>
                  </a:cubicBezTo>
                  <a:cubicBezTo>
                    <a:pt x="3" y="0"/>
                    <a:pt x="4" y="1"/>
                    <a:pt x="4" y="2"/>
                  </a:cubicBezTo>
                  <a:cubicBezTo>
                    <a:pt x="4" y="110"/>
                    <a:pt x="4" y="110"/>
                    <a:pt x="4" y="110"/>
                  </a:cubicBezTo>
                  <a:cubicBezTo>
                    <a:pt x="152" y="110"/>
                    <a:pt x="152" y="110"/>
                    <a:pt x="152" y="110"/>
                  </a:cubicBezTo>
                  <a:cubicBezTo>
                    <a:pt x="152" y="110"/>
                    <a:pt x="152" y="110"/>
                    <a:pt x="152" y="110"/>
                  </a:cubicBezTo>
                  <a:cubicBezTo>
                    <a:pt x="153" y="110"/>
                    <a:pt x="154" y="111"/>
                    <a:pt x="154" y="112"/>
                  </a:cubicBezTo>
                  <a:cubicBezTo>
                    <a:pt x="154" y="113"/>
                    <a:pt x="153" y="114"/>
                    <a:pt x="152" y="114"/>
                  </a:cubicBezTo>
                  <a:lnTo>
                    <a:pt x="2" y="114"/>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矩形 95">
              <a:extLst>
                <a:ext uri="{FF2B5EF4-FFF2-40B4-BE49-F238E27FC236}">
                  <a16:creationId xmlns:a16="http://schemas.microsoft.com/office/drawing/2014/main" id="{BCEAC51C-5B9E-4292-8DD0-B22E509B249D}"/>
                </a:ext>
              </a:extLst>
            </p:cNvPr>
            <p:cNvSpPr/>
            <p:nvPr/>
          </p:nvSpPr>
          <p:spPr bwMode="auto">
            <a:xfrm>
              <a:off x="4699001" y="3700463"/>
              <a:ext cx="77788" cy="220663"/>
            </a:xfrm>
            <a:prstGeom prst="rect">
              <a:avLst/>
            </a:prstGeom>
            <a:solidFill>
              <a:srgbClr val="7C6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矩形 96">
              <a:extLst>
                <a:ext uri="{FF2B5EF4-FFF2-40B4-BE49-F238E27FC236}">
                  <a16:creationId xmlns:a16="http://schemas.microsoft.com/office/drawing/2014/main" id="{8A5B855E-925F-4ED2-9FFC-ABC2CEC05D97}"/>
                </a:ext>
              </a:extLst>
            </p:cNvPr>
            <p:cNvSpPr/>
            <p:nvPr/>
          </p:nvSpPr>
          <p:spPr bwMode="auto">
            <a:xfrm>
              <a:off x="4830763" y="3587750"/>
              <a:ext cx="77788" cy="333375"/>
            </a:xfrm>
            <a:prstGeom prst="rect">
              <a:avLst/>
            </a:prstGeom>
            <a:solidFill>
              <a:srgbClr val="F5C5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矩形 97">
              <a:extLst>
                <a:ext uri="{FF2B5EF4-FFF2-40B4-BE49-F238E27FC236}">
                  <a16:creationId xmlns:a16="http://schemas.microsoft.com/office/drawing/2014/main" id="{28D3C16B-6A32-4859-8090-8DCF3D6EAAFF}"/>
                </a:ext>
              </a:extLst>
            </p:cNvPr>
            <p:cNvSpPr/>
            <p:nvPr/>
          </p:nvSpPr>
          <p:spPr bwMode="auto">
            <a:xfrm>
              <a:off x="4959351" y="3652838"/>
              <a:ext cx="82550" cy="268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任意多边形 93">
              <a:extLst>
                <a:ext uri="{FF2B5EF4-FFF2-40B4-BE49-F238E27FC236}">
                  <a16:creationId xmlns:a16="http://schemas.microsoft.com/office/drawing/2014/main" id="{0023F8A7-282E-4C24-8BD7-BF1DFBE5AB8E}"/>
                </a:ext>
              </a:extLst>
            </p:cNvPr>
            <p:cNvSpPr/>
            <p:nvPr/>
          </p:nvSpPr>
          <p:spPr bwMode="auto">
            <a:xfrm>
              <a:off x="3775076" y="2828925"/>
              <a:ext cx="427038" cy="444500"/>
            </a:xfrm>
            <a:custGeom>
              <a:avLst/>
              <a:gdLst>
                <a:gd name="T0" fmla="*/ 104 w 126"/>
                <a:gd name="T1" fmla="*/ 72 h 131"/>
                <a:gd name="T2" fmla="*/ 104 w 126"/>
                <a:gd name="T3" fmla="*/ 66 h 131"/>
                <a:gd name="T4" fmla="*/ 104 w 126"/>
                <a:gd name="T5" fmla="*/ 60 h 131"/>
                <a:gd name="T6" fmla="*/ 104 w 126"/>
                <a:gd name="T7" fmla="*/ 61 h 131"/>
                <a:gd name="T8" fmla="*/ 126 w 126"/>
                <a:gd name="T9" fmla="*/ 44 h 131"/>
                <a:gd name="T10" fmla="*/ 120 w 126"/>
                <a:gd name="T11" fmla="*/ 33 h 131"/>
                <a:gd name="T12" fmla="*/ 114 w 126"/>
                <a:gd name="T13" fmla="*/ 22 h 131"/>
                <a:gd name="T14" fmla="*/ 88 w 126"/>
                <a:gd name="T15" fmla="*/ 32 h 131"/>
                <a:gd name="T16" fmla="*/ 89 w 126"/>
                <a:gd name="T17" fmla="*/ 34 h 131"/>
                <a:gd name="T18" fmla="*/ 79 w 126"/>
                <a:gd name="T19" fmla="*/ 28 h 131"/>
                <a:gd name="T20" fmla="*/ 80 w 126"/>
                <a:gd name="T21" fmla="*/ 28 h 131"/>
                <a:gd name="T22" fmla="*/ 76 w 126"/>
                <a:gd name="T23" fmla="*/ 0 h 131"/>
                <a:gd name="T24" fmla="*/ 51 w 126"/>
                <a:gd name="T25" fmla="*/ 0 h 131"/>
                <a:gd name="T26" fmla="*/ 46 w 126"/>
                <a:gd name="T27" fmla="*/ 28 h 131"/>
                <a:gd name="T28" fmla="*/ 48 w 126"/>
                <a:gd name="T29" fmla="*/ 28 h 131"/>
                <a:gd name="T30" fmla="*/ 38 w 126"/>
                <a:gd name="T31" fmla="*/ 33 h 131"/>
                <a:gd name="T32" fmla="*/ 39 w 126"/>
                <a:gd name="T33" fmla="*/ 32 h 131"/>
                <a:gd name="T34" fmla="*/ 13 w 126"/>
                <a:gd name="T35" fmla="*/ 22 h 131"/>
                <a:gd name="T36" fmla="*/ 7 w 126"/>
                <a:gd name="T37" fmla="*/ 33 h 131"/>
                <a:gd name="T38" fmla="*/ 0 w 126"/>
                <a:gd name="T39" fmla="*/ 44 h 131"/>
                <a:gd name="T40" fmla="*/ 22 w 126"/>
                <a:gd name="T41" fmla="*/ 61 h 131"/>
                <a:gd name="T42" fmla="*/ 23 w 126"/>
                <a:gd name="T43" fmla="*/ 59 h 131"/>
                <a:gd name="T44" fmla="*/ 22 w 126"/>
                <a:gd name="T45" fmla="*/ 66 h 131"/>
                <a:gd name="T46" fmla="*/ 23 w 126"/>
                <a:gd name="T47" fmla="*/ 71 h 131"/>
                <a:gd name="T48" fmla="*/ 22 w 126"/>
                <a:gd name="T49" fmla="*/ 70 h 131"/>
                <a:gd name="T50" fmla="*/ 0 w 126"/>
                <a:gd name="T51" fmla="*/ 88 h 131"/>
                <a:gd name="T52" fmla="*/ 7 w 126"/>
                <a:gd name="T53" fmla="*/ 99 h 131"/>
                <a:gd name="T54" fmla="*/ 13 w 126"/>
                <a:gd name="T55" fmla="*/ 109 h 131"/>
                <a:gd name="T56" fmla="*/ 38 w 126"/>
                <a:gd name="T57" fmla="*/ 99 h 131"/>
                <a:gd name="T58" fmla="*/ 38 w 126"/>
                <a:gd name="T59" fmla="*/ 98 h 131"/>
                <a:gd name="T60" fmla="*/ 48 w 126"/>
                <a:gd name="T61" fmla="*/ 104 h 131"/>
                <a:gd name="T62" fmla="*/ 46 w 126"/>
                <a:gd name="T63" fmla="*/ 104 h 131"/>
                <a:gd name="T64" fmla="*/ 51 w 126"/>
                <a:gd name="T65" fmla="*/ 131 h 131"/>
                <a:gd name="T66" fmla="*/ 76 w 126"/>
                <a:gd name="T67" fmla="*/ 131 h 131"/>
                <a:gd name="T68" fmla="*/ 80 w 126"/>
                <a:gd name="T69" fmla="*/ 104 h 131"/>
                <a:gd name="T70" fmla="*/ 78 w 126"/>
                <a:gd name="T71" fmla="*/ 104 h 131"/>
                <a:gd name="T72" fmla="*/ 88 w 126"/>
                <a:gd name="T73" fmla="*/ 98 h 131"/>
                <a:gd name="T74" fmla="*/ 88 w 126"/>
                <a:gd name="T75" fmla="*/ 99 h 131"/>
                <a:gd name="T76" fmla="*/ 114 w 126"/>
                <a:gd name="T77" fmla="*/ 109 h 131"/>
                <a:gd name="T78" fmla="*/ 120 w 126"/>
                <a:gd name="T79" fmla="*/ 99 h 131"/>
                <a:gd name="T80" fmla="*/ 126 w 126"/>
                <a:gd name="T81" fmla="*/ 88 h 131"/>
                <a:gd name="T82" fmla="*/ 105 w 126"/>
                <a:gd name="T83" fmla="*/ 70 h 131"/>
                <a:gd name="T84" fmla="*/ 104 w 126"/>
                <a:gd name="T85" fmla="*/ 72 h 131"/>
                <a:gd name="T86" fmla="*/ 63 w 126"/>
                <a:gd name="T87" fmla="*/ 82 h 131"/>
                <a:gd name="T88" fmla="*/ 48 w 126"/>
                <a:gd name="T89" fmla="*/ 66 h 131"/>
                <a:gd name="T90" fmla="*/ 63 w 126"/>
                <a:gd name="T91" fmla="*/ 50 h 131"/>
                <a:gd name="T92" fmla="*/ 79 w 126"/>
                <a:gd name="T93" fmla="*/ 66 h 131"/>
                <a:gd name="T94" fmla="*/ 63 w 126"/>
                <a:gd name="T95"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 h="131">
                  <a:moveTo>
                    <a:pt x="104" y="72"/>
                  </a:moveTo>
                  <a:cubicBezTo>
                    <a:pt x="104" y="70"/>
                    <a:pt x="104" y="68"/>
                    <a:pt x="104" y="66"/>
                  </a:cubicBezTo>
                  <a:cubicBezTo>
                    <a:pt x="104" y="64"/>
                    <a:pt x="104" y="62"/>
                    <a:pt x="104" y="60"/>
                  </a:cubicBezTo>
                  <a:cubicBezTo>
                    <a:pt x="104" y="61"/>
                    <a:pt x="104" y="61"/>
                    <a:pt x="104" y="61"/>
                  </a:cubicBezTo>
                  <a:cubicBezTo>
                    <a:pt x="112" y="56"/>
                    <a:pt x="126" y="44"/>
                    <a:pt x="126" y="44"/>
                  </a:cubicBezTo>
                  <a:cubicBezTo>
                    <a:pt x="120" y="33"/>
                    <a:pt x="120" y="33"/>
                    <a:pt x="120" y="33"/>
                  </a:cubicBezTo>
                  <a:cubicBezTo>
                    <a:pt x="114" y="22"/>
                    <a:pt x="114" y="22"/>
                    <a:pt x="114" y="22"/>
                  </a:cubicBezTo>
                  <a:cubicBezTo>
                    <a:pt x="114" y="22"/>
                    <a:pt x="97" y="29"/>
                    <a:pt x="88" y="32"/>
                  </a:cubicBezTo>
                  <a:cubicBezTo>
                    <a:pt x="89" y="34"/>
                    <a:pt x="89" y="34"/>
                    <a:pt x="89" y="34"/>
                  </a:cubicBezTo>
                  <a:cubicBezTo>
                    <a:pt x="86" y="31"/>
                    <a:pt x="83" y="29"/>
                    <a:pt x="79" y="28"/>
                  </a:cubicBezTo>
                  <a:cubicBezTo>
                    <a:pt x="80" y="28"/>
                    <a:pt x="80" y="28"/>
                    <a:pt x="80" y="28"/>
                  </a:cubicBezTo>
                  <a:cubicBezTo>
                    <a:pt x="79" y="19"/>
                    <a:pt x="76" y="0"/>
                    <a:pt x="76" y="0"/>
                  </a:cubicBezTo>
                  <a:cubicBezTo>
                    <a:pt x="51" y="0"/>
                    <a:pt x="51" y="0"/>
                    <a:pt x="51" y="0"/>
                  </a:cubicBezTo>
                  <a:cubicBezTo>
                    <a:pt x="51" y="0"/>
                    <a:pt x="48" y="18"/>
                    <a:pt x="46" y="28"/>
                  </a:cubicBezTo>
                  <a:cubicBezTo>
                    <a:pt x="48" y="28"/>
                    <a:pt x="48" y="28"/>
                    <a:pt x="48" y="28"/>
                  </a:cubicBezTo>
                  <a:cubicBezTo>
                    <a:pt x="45" y="29"/>
                    <a:pt x="41" y="31"/>
                    <a:pt x="38" y="33"/>
                  </a:cubicBezTo>
                  <a:cubicBezTo>
                    <a:pt x="39" y="32"/>
                    <a:pt x="39" y="32"/>
                    <a:pt x="39" y="32"/>
                  </a:cubicBezTo>
                  <a:cubicBezTo>
                    <a:pt x="30" y="29"/>
                    <a:pt x="13" y="22"/>
                    <a:pt x="13" y="22"/>
                  </a:cubicBezTo>
                  <a:cubicBezTo>
                    <a:pt x="7" y="33"/>
                    <a:pt x="7" y="33"/>
                    <a:pt x="7" y="33"/>
                  </a:cubicBezTo>
                  <a:cubicBezTo>
                    <a:pt x="0" y="44"/>
                    <a:pt x="0" y="44"/>
                    <a:pt x="0" y="44"/>
                  </a:cubicBezTo>
                  <a:cubicBezTo>
                    <a:pt x="0" y="44"/>
                    <a:pt x="14" y="55"/>
                    <a:pt x="22" y="61"/>
                  </a:cubicBezTo>
                  <a:cubicBezTo>
                    <a:pt x="23" y="59"/>
                    <a:pt x="23" y="59"/>
                    <a:pt x="23" y="59"/>
                  </a:cubicBezTo>
                  <a:cubicBezTo>
                    <a:pt x="22" y="62"/>
                    <a:pt x="22" y="64"/>
                    <a:pt x="22" y="66"/>
                  </a:cubicBezTo>
                  <a:cubicBezTo>
                    <a:pt x="22" y="68"/>
                    <a:pt x="22" y="70"/>
                    <a:pt x="23" y="71"/>
                  </a:cubicBezTo>
                  <a:cubicBezTo>
                    <a:pt x="22" y="70"/>
                    <a:pt x="22" y="70"/>
                    <a:pt x="22" y="70"/>
                  </a:cubicBezTo>
                  <a:cubicBezTo>
                    <a:pt x="15" y="76"/>
                    <a:pt x="0" y="88"/>
                    <a:pt x="0" y="88"/>
                  </a:cubicBezTo>
                  <a:cubicBezTo>
                    <a:pt x="7" y="99"/>
                    <a:pt x="7" y="99"/>
                    <a:pt x="7" y="99"/>
                  </a:cubicBezTo>
                  <a:cubicBezTo>
                    <a:pt x="13" y="109"/>
                    <a:pt x="13" y="109"/>
                    <a:pt x="13" y="109"/>
                  </a:cubicBezTo>
                  <a:cubicBezTo>
                    <a:pt x="13" y="109"/>
                    <a:pt x="30" y="103"/>
                    <a:pt x="38" y="99"/>
                  </a:cubicBezTo>
                  <a:cubicBezTo>
                    <a:pt x="38" y="98"/>
                    <a:pt x="38" y="98"/>
                    <a:pt x="38" y="98"/>
                  </a:cubicBezTo>
                  <a:cubicBezTo>
                    <a:pt x="41" y="100"/>
                    <a:pt x="44" y="102"/>
                    <a:pt x="48" y="104"/>
                  </a:cubicBezTo>
                  <a:cubicBezTo>
                    <a:pt x="46" y="104"/>
                    <a:pt x="46" y="104"/>
                    <a:pt x="46" y="104"/>
                  </a:cubicBezTo>
                  <a:cubicBezTo>
                    <a:pt x="48" y="113"/>
                    <a:pt x="51" y="131"/>
                    <a:pt x="51" y="131"/>
                  </a:cubicBezTo>
                  <a:cubicBezTo>
                    <a:pt x="76" y="131"/>
                    <a:pt x="76" y="131"/>
                    <a:pt x="76" y="131"/>
                  </a:cubicBezTo>
                  <a:cubicBezTo>
                    <a:pt x="76" y="131"/>
                    <a:pt x="79" y="113"/>
                    <a:pt x="80" y="104"/>
                  </a:cubicBezTo>
                  <a:cubicBezTo>
                    <a:pt x="78" y="104"/>
                    <a:pt x="78" y="104"/>
                    <a:pt x="78" y="104"/>
                  </a:cubicBezTo>
                  <a:cubicBezTo>
                    <a:pt x="82" y="103"/>
                    <a:pt x="85" y="101"/>
                    <a:pt x="88" y="98"/>
                  </a:cubicBezTo>
                  <a:cubicBezTo>
                    <a:pt x="88" y="99"/>
                    <a:pt x="88" y="99"/>
                    <a:pt x="88" y="99"/>
                  </a:cubicBezTo>
                  <a:cubicBezTo>
                    <a:pt x="96" y="103"/>
                    <a:pt x="114" y="109"/>
                    <a:pt x="114" y="109"/>
                  </a:cubicBezTo>
                  <a:cubicBezTo>
                    <a:pt x="120" y="99"/>
                    <a:pt x="120" y="99"/>
                    <a:pt x="120" y="99"/>
                  </a:cubicBezTo>
                  <a:cubicBezTo>
                    <a:pt x="126" y="88"/>
                    <a:pt x="126" y="88"/>
                    <a:pt x="126" y="88"/>
                  </a:cubicBezTo>
                  <a:cubicBezTo>
                    <a:pt x="126" y="88"/>
                    <a:pt x="112" y="76"/>
                    <a:pt x="105" y="70"/>
                  </a:cubicBezTo>
                  <a:lnTo>
                    <a:pt x="104" y="72"/>
                  </a:lnTo>
                  <a:close/>
                  <a:moveTo>
                    <a:pt x="63" y="82"/>
                  </a:moveTo>
                  <a:cubicBezTo>
                    <a:pt x="55" y="82"/>
                    <a:pt x="48" y="75"/>
                    <a:pt x="48" y="66"/>
                  </a:cubicBezTo>
                  <a:cubicBezTo>
                    <a:pt x="48" y="57"/>
                    <a:pt x="55" y="50"/>
                    <a:pt x="63" y="50"/>
                  </a:cubicBezTo>
                  <a:cubicBezTo>
                    <a:pt x="72" y="50"/>
                    <a:pt x="79" y="57"/>
                    <a:pt x="79" y="66"/>
                  </a:cubicBezTo>
                  <a:cubicBezTo>
                    <a:pt x="79" y="75"/>
                    <a:pt x="72" y="82"/>
                    <a:pt x="63" y="82"/>
                  </a:cubicBezTo>
                  <a:close/>
                </a:path>
              </a:pathLst>
            </a:custGeom>
            <a:solidFill>
              <a:srgbClr val="F5C5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任意多边形 94">
              <a:extLst>
                <a:ext uri="{FF2B5EF4-FFF2-40B4-BE49-F238E27FC236}">
                  <a16:creationId xmlns:a16="http://schemas.microsoft.com/office/drawing/2014/main" id="{660367D1-6AE1-450B-942C-C255F3335D8F}"/>
                </a:ext>
              </a:extLst>
            </p:cNvPr>
            <p:cNvSpPr/>
            <p:nvPr/>
          </p:nvSpPr>
          <p:spPr bwMode="auto">
            <a:xfrm>
              <a:off x="3913188" y="2978150"/>
              <a:ext cx="119063" cy="122238"/>
            </a:xfrm>
            <a:custGeom>
              <a:avLst/>
              <a:gdLst>
                <a:gd name="T0" fmla="*/ 17 w 35"/>
                <a:gd name="T1" fmla="*/ 0 h 36"/>
                <a:gd name="T2" fmla="*/ 0 w 35"/>
                <a:gd name="T3" fmla="*/ 18 h 36"/>
                <a:gd name="T4" fmla="*/ 17 w 35"/>
                <a:gd name="T5" fmla="*/ 36 h 36"/>
                <a:gd name="T6" fmla="*/ 35 w 35"/>
                <a:gd name="T7" fmla="*/ 18 h 36"/>
                <a:gd name="T8" fmla="*/ 17 w 35"/>
                <a:gd name="T9" fmla="*/ 0 h 36"/>
                <a:gd name="T10" fmla="*/ 17 w 35"/>
                <a:gd name="T11" fmla="*/ 32 h 36"/>
                <a:gd name="T12" fmla="*/ 4 w 35"/>
                <a:gd name="T13" fmla="*/ 18 h 36"/>
                <a:gd name="T14" fmla="*/ 17 w 35"/>
                <a:gd name="T15" fmla="*/ 4 h 36"/>
                <a:gd name="T16" fmla="*/ 31 w 35"/>
                <a:gd name="T17" fmla="*/ 18 h 36"/>
                <a:gd name="T18" fmla="*/ 17 w 35"/>
                <a:gd name="T1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6">
                  <a:moveTo>
                    <a:pt x="17" y="0"/>
                  </a:moveTo>
                  <a:cubicBezTo>
                    <a:pt x="8" y="0"/>
                    <a:pt x="0" y="8"/>
                    <a:pt x="0" y="18"/>
                  </a:cubicBezTo>
                  <a:cubicBezTo>
                    <a:pt x="0" y="28"/>
                    <a:pt x="8" y="36"/>
                    <a:pt x="17" y="36"/>
                  </a:cubicBezTo>
                  <a:cubicBezTo>
                    <a:pt x="27" y="36"/>
                    <a:pt x="35" y="28"/>
                    <a:pt x="35" y="18"/>
                  </a:cubicBezTo>
                  <a:cubicBezTo>
                    <a:pt x="35" y="8"/>
                    <a:pt x="27" y="0"/>
                    <a:pt x="17" y="0"/>
                  </a:cubicBezTo>
                  <a:close/>
                  <a:moveTo>
                    <a:pt x="17" y="32"/>
                  </a:moveTo>
                  <a:cubicBezTo>
                    <a:pt x="10" y="32"/>
                    <a:pt x="4" y="25"/>
                    <a:pt x="4" y="18"/>
                  </a:cubicBezTo>
                  <a:cubicBezTo>
                    <a:pt x="4" y="10"/>
                    <a:pt x="10" y="4"/>
                    <a:pt x="17" y="4"/>
                  </a:cubicBezTo>
                  <a:cubicBezTo>
                    <a:pt x="25" y="4"/>
                    <a:pt x="31" y="10"/>
                    <a:pt x="31" y="18"/>
                  </a:cubicBezTo>
                  <a:cubicBezTo>
                    <a:pt x="31" y="25"/>
                    <a:pt x="25" y="32"/>
                    <a:pt x="17" y="32"/>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任意多边形 95">
              <a:extLst>
                <a:ext uri="{FF2B5EF4-FFF2-40B4-BE49-F238E27FC236}">
                  <a16:creationId xmlns:a16="http://schemas.microsoft.com/office/drawing/2014/main" id="{929CC10A-CC18-4C1B-BC65-AE3765B8D889}"/>
                </a:ext>
              </a:extLst>
            </p:cNvPr>
            <p:cNvSpPr/>
            <p:nvPr/>
          </p:nvSpPr>
          <p:spPr bwMode="auto">
            <a:xfrm>
              <a:off x="3751263" y="2808288"/>
              <a:ext cx="442913" cy="457200"/>
            </a:xfrm>
            <a:custGeom>
              <a:avLst/>
              <a:gdLst>
                <a:gd name="T0" fmla="*/ 109 w 131"/>
                <a:gd name="T1" fmla="*/ 68 h 135"/>
                <a:gd name="T2" fmla="*/ 130 w 131"/>
                <a:gd name="T3" fmla="*/ 47 h 135"/>
                <a:gd name="T4" fmla="*/ 118 w 131"/>
                <a:gd name="T5" fmla="*/ 23 h 135"/>
                <a:gd name="T6" fmla="*/ 90 w 131"/>
                <a:gd name="T7" fmla="*/ 32 h 135"/>
                <a:gd name="T8" fmla="*/ 80 w 131"/>
                <a:gd name="T9" fmla="*/ 2 h 135"/>
                <a:gd name="T10" fmla="*/ 53 w 131"/>
                <a:gd name="T11" fmla="*/ 0 h 135"/>
                <a:gd name="T12" fmla="*/ 47 w 131"/>
                <a:gd name="T13" fmla="*/ 29 h 135"/>
                <a:gd name="T14" fmla="*/ 16 w 131"/>
                <a:gd name="T15" fmla="*/ 22 h 135"/>
                <a:gd name="T16" fmla="*/ 1 w 131"/>
                <a:gd name="T17" fmla="*/ 45 h 135"/>
                <a:gd name="T18" fmla="*/ 23 w 131"/>
                <a:gd name="T19" fmla="*/ 65 h 135"/>
                <a:gd name="T20" fmla="*/ 23 w 131"/>
                <a:gd name="T21" fmla="*/ 71 h 135"/>
                <a:gd name="T22" fmla="*/ 1 w 131"/>
                <a:gd name="T23" fmla="*/ 91 h 135"/>
                <a:gd name="T24" fmla="*/ 15 w 131"/>
                <a:gd name="T25" fmla="*/ 113 h 135"/>
                <a:gd name="T26" fmla="*/ 41 w 131"/>
                <a:gd name="T27" fmla="*/ 103 h 135"/>
                <a:gd name="T28" fmla="*/ 51 w 131"/>
                <a:gd name="T29" fmla="*/ 134 h 135"/>
                <a:gd name="T30" fmla="*/ 78 w 131"/>
                <a:gd name="T31" fmla="*/ 135 h 135"/>
                <a:gd name="T32" fmla="*/ 84 w 131"/>
                <a:gd name="T33" fmla="*/ 106 h 135"/>
                <a:gd name="T34" fmla="*/ 115 w 131"/>
                <a:gd name="T35" fmla="*/ 113 h 135"/>
                <a:gd name="T36" fmla="*/ 118 w 131"/>
                <a:gd name="T37" fmla="*/ 112 h 135"/>
                <a:gd name="T38" fmla="*/ 130 w 131"/>
                <a:gd name="T39" fmla="*/ 88 h 135"/>
                <a:gd name="T40" fmla="*/ 115 w 131"/>
                <a:gd name="T41" fmla="*/ 27 h 135"/>
                <a:gd name="T42" fmla="*/ 108 w 131"/>
                <a:gd name="T43" fmla="*/ 60 h 135"/>
                <a:gd name="T44" fmla="*/ 115 w 131"/>
                <a:gd name="T45" fmla="*/ 27 h 135"/>
                <a:gd name="T46" fmla="*/ 26 w 131"/>
                <a:gd name="T47" fmla="*/ 68 h 135"/>
                <a:gd name="T48" fmla="*/ 105 w 131"/>
                <a:gd name="T49" fmla="*/ 68 h 135"/>
                <a:gd name="T50" fmla="*/ 55 w 131"/>
                <a:gd name="T51" fmla="*/ 4 h 135"/>
                <a:gd name="T52" fmla="*/ 80 w 131"/>
                <a:gd name="T53" fmla="*/ 27 h 135"/>
                <a:gd name="T54" fmla="*/ 51 w 131"/>
                <a:gd name="T55" fmla="*/ 27 h 135"/>
                <a:gd name="T56" fmla="*/ 5 w 131"/>
                <a:gd name="T57" fmla="*/ 45 h 135"/>
                <a:gd name="T58" fmla="*/ 38 w 131"/>
                <a:gd name="T59" fmla="*/ 35 h 135"/>
                <a:gd name="T60" fmla="*/ 5 w 131"/>
                <a:gd name="T61" fmla="*/ 45 h 135"/>
                <a:gd name="T62" fmla="*/ 5 w 131"/>
                <a:gd name="T63" fmla="*/ 90 h 135"/>
                <a:gd name="T64" fmla="*/ 38 w 131"/>
                <a:gd name="T65" fmla="*/ 101 h 135"/>
                <a:gd name="T66" fmla="*/ 76 w 131"/>
                <a:gd name="T67" fmla="*/ 131 h 135"/>
                <a:gd name="T68" fmla="*/ 51 w 131"/>
                <a:gd name="T69" fmla="*/ 108 h 135"/>
                <a:gd name="T70" fmla="*/ 80 w 131"/>
                <a:gd name="T71" fmla="*/ 108 h 135"/>
                <a:gd name="T72" fmla="*/ 115 w 131"/>
                <a:gd name="T73" fmla="*/ 109 h 135"/>
                <a:gd name="T74" fmla="*/ 108 w 131"/>
                <a:gd name="T75" fmla="*/ 76 h 135"/>
                <a:gd name="T76" fmla="*/ 115 w 131"/>
                <a:gd name="T77" fmla="*/ 10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35">
                  <a:moveTo>
                    <a:pt x="108" y="71"/>
                  </a:moveTo>
                  <a:cubicBezTo>
                    <a:pt x="108" y="70"/>
                    <a:pt x="109" y="69"/>
                    <a:pt x="109" y="68"/>
                  </a:cubicBezTo>
                  <a:cubicBezTo>
                    <a:pt x="109" y="67"/>
                    <a:pt x="108" y="66"/>
                    <a:pt x="108" y="65"/>
                  </a:cubicBezTo>
                  <a:cubicBezTo>
                    <a:pt x="130" y="47"/>
                    <a:pt x="130" y="47"/>
                    <a:pt x="130" y="47"/>
                  </a:cubicBezTo>
                  <a:cubicBezTo>
                    <a:pt x="130" y="47"/>
                    <a:pt x="131" y="46"/>
                    <a:pt x="130" y="45"/>
                  </a:cubicBezTo>
                  <a:cubicBezTo>
                    <a:pt x="118" y="23"/>
                    <a:pt x="118" y="23"/>
                    <a:pt x="118" y="23"/>
                  </a:cubicBezTo>
                  <a:cubicBezTo>
                    <a:pt x="117" y="22"/>
                    <a:pt x="116" y="22"/>
                    <a:pt x="115" y="22"/>
                  </a:cubicBezTo>
                  <a:cubicBezTo>
                    <a:pt x="90" y="32"/>
                    <a:pt x="90" y="32"/>
                    <a:pt x="90" y="32"/>
                  </a:cubicBezTo>
                  <a:cubicBezTo>
                    <a:pt x="88" y="31"/>
                    <a:pt x="86" y="30"/>
                    <a:pt x="84" y="29"/>
                  </a:cubicBezTo>
                  <a:cubicBezTo>
                    <a:pt x="80" y="2"/>
                    <a:pt x="80" y="2"/>
                    <a:pt x="80" y="2"/>
                  </a:cubicBezTo>
                  <a:cubicBezTo>
                    <a:pt x="80" y="1"/>
                    <a:pt x="79" y="0"/>
                    <a:pt x="78" y="0"/>
                  </a:cubicBezTo>
                  <a:cubicBezTo>
                    <a:pt x="53" y="0"/>
                    <a:pt x="53" y="0"/>
                    <a:pt x="53" y="0"/>
                  </a:cubicBezTo>
                  <a:cubicBezTo>
                    <a:pt x="52" y="0"/>
                    <a:pt x="51" y="1"/>
                    <a:pt x="51" y="2"/>
                  </a:cubicBezTo>
                  <a:cubicBezTo>
                    <a:pt x="47" y="29"/>
                    <a:pt x="47" y="29"/>
                    <a:pt x="47" y="29"/>
                  </a:cubicBezTo>
                  <a:cubicBezTo>
                    <a:pt x="45" y="30"/>
                    <a:pt x="43" y="31"/>
                    <a:pt x="41" y="32"/>
                  </a:cubicBezTo>
                  <a:cubicBezTo>
                    <a:pt x="16" y="22"/>
                    <a:pt x="16" y="22"/>
                    <a:pt x="16" y="22"/>
                  </a:cubicBezTo>
                  <a:cubicBezTo>
                    <a:pt x="15" y="22"/>
                    <a:pt x="14" y="22"/>
                    <a:pt x="13" y="23"/>
                  </a:cubicBezTo>
                  <a:cubicBezTo>
                    <a:pt x="1" y="45"/>
                    <a:pt x="1" y="45"/>
                    <a:pt x="1" y="45"/>
                  </a:cubicBezTo>
                  <a:cubicBezTo>
                    <a:pt x="0" y="46"/>
                    <a:pt x="1" y="47"/>
                    <a:pt x="1" y="47"/>
                  </a:cubicBezTo>
                  <a:cubicBezTo>
                    <a:pt x="23" y="65"/>
                    <a:pt x="23" y="65"/>
                    <a:pt x="23" y="65"/>
                  </a:cubicBezTo>
                  <a:cubicBezTo>
                    <a:pt x="23" y="66"/>
                    <a:pt x="22" y="67"/>
                    <a:pt x="22" y="68"/>
                  </a:cubicBezTo>
                  <a:cubicBezTo>
                    <a:pt x="22" y="69"/>
                    <a:pt x="23" y="70"/>
                    <a:pt x="23" y="71"/>
                  </a:cubicBezTo>
                  <a:cubicBezTo>
                    <a:pt x="1" y="88"/>
                    <a:pt x="1" y="88"/>
                    <a:pt x="1" y="88"/>
                  </a:cubicBezTo>
                  <a:cubicBezTo>
                    <a:pt x="1" y="89"/>
                    <a:pt x="0" y="90"/>
                    <a:pt x="1" y="91"/>
                  </a:cubicBezTo>
                  <a:cubicBezTo>
                    <a:pt x="13" y="112"/>
                    <a:pt x="13" y="112"/>
                    <a:pt x="13" y="112"/>
                  </a:cubicBezTo>
                  <a:cubicBezTo>
                    <a:pt x="14" y="113"/>
                    <a:pt x="14" y="113"/>
                    <a:pt x="15" y="113"/>
                  </a:cubicBezTo>
                  <a:cubicBezTo>
                    <a:pt x="15" y="113"/>
                    <a:pt x="16" y="113"/>
                    <a:pt x="16" y="113"/>
                  </a:cubicBezTo>
                  <a:cubicBezTo>
                    <a:pt x="41" y="103"/>
                    <a:pt x="41" y="103"/>
                    <a:pt x="41" y="103"/>
                  </a:cubicBezTo>
                  <a:cubicBezTo>
                    <a:pt x="43" y="105"/>
                    <a:pt x="45" y="106"/>
                    <a:pt x="47" y="106"/>
                  </a:cubicBezTo>
                  <a:cubicBezTo>
                    <a:pt x="51" y="134"/>
                    <a:pt x="51" y="134"/>
                    <a:pt x="51" y="134"/>
                  </a:cubicBezTo>
                  <a:cubicBezTo>
                    <a:pt x="51" y="134"/>
                    <a:pt x="52" y="135"/>
                    <a:pt x="53" y="135"/>
                  </a:cubicBezTo>
                  <a:cubicBezTo>
                    <a:pt x="78" y="135"/>
                    <a:pt x="78" y="135"/>
                    <a:pt x="78" y="135"/>
                  </a:cubicBezTo>
                  <a:cubicBezTo>
                    <a:pt x="79" y="135"/>
                    <a:pt x="80" y="134"/>
                    <a:pt x="80" y="134"/>
                  </a:cubicBezTo>
                  <a:cubicBezTo>
                    <a:pt x="84" y="106"/>
                    <a:pt x="84" y="106"/>
                    <a:pt x="84" y="106"/>
                  </a:cubicBezTo>
                  <a:cubicBezTo>
                    <a:pt x="86" y="106"/>
                    <a:pt x="88" y="105"/>
                    <a:pt x="90" y="103"/>
                  </a:cubicBezTo>
                  <a:cubicBezTo>
                    <a:pt x="115" y="113"/>
                    <a:pt x="115" y="113"/>
                    <a:pt x="115" y="113"/>
                  </a:cubicBezTo>
                  <a:cubicBezTo>
                    <a:pt x="115" y="113"/>
                    <a:pt x="116" y="113"/>
                    <a:pt x="116" y="113"/>
                  </a:cubicBezTo>
                  <a:cubicBezTo>
                    <a:pt x="117" y="113"/>
                    <a:pt x="117" y="113"/>
                    <a:pt x="118" y="112"/>
                  </a:cubicBezTo>
                  <a:cubicBezTo>
                    <a:pt x="130" y="91"/>
                    <a:pt x="130" y="91"/>
                    <a:pt x="130" y="91"/>
                  </a:cubicBezTo>
                  <a:cubicBezTo>
                    <a:pt x="131" y="90"/>
                    <a:pt x="130" y="89"/>
                    <a:pt x="130" y="88"/>
                  </a:cubicBezTo>
                  <a:lnTo>
                    <a:pt x="108" y="71"/>
                  </a:lnTo>
                  <a:close/>
                  <a:moveTo>
                    <a:pt x="115" y="27"/>
                  </a:moveTo>
                  <a:cubicBezTo>
                    <a:pt x="126" y="45"/>
                    <a:pt x="126" y="45"/>
                    <a:pt x="126" y="45"/>
                  </a:cubicBezTo>
                  <a:cubicBezTo>
                    <a:pt x="108" y="60"/>
                    <a:pt x="108" y="60"/>
                    <a:pt x="108" y="60"/>
                  </a:cubicBezTo>
                  <a:cubicBezTo>
                    <a:pt x="106" y="50"/>
                    <a:pt x="101" y="41"/>
                    <a:pt x="93" y="35"/>
                  </a:cubicBezTo>
                  <a:lnTo>
                    <a:pt x="115" y="27"/>
                  </a:lnTo>
                  <a:close/>
                  <a:moveTo>
                    <a:pt x="65" y="107"/>
                  </a:moveTo>
                  <a:cubicBezTo>
                    <a:pt x="44" y="107"/>
                    <a:pt x="26" y="89"/>
                    <a:pt x="26" y="68"/>
                  </a:cubicBezTo>
                  <a:cubicBezTo>
                    <a:pt x="26" y="46"/>
                    <a:pt x="44" y="29"/>
                    <a:pt x="65" y="29"/>
                  </a:cubicBezTo>
                  <a:cubicBezTo>
                    <a:pt x="87" y="29"/>
                    <a:pt x="105" y="46"/>
                    <a:pt x="105" y="68"/>
                  </a:cubicBezTo>
                  <a:cubicBezTo>
                    <a:pt x="105" y="89"/>
                    <a:pt x="87" y="107"/>
                    <a:pt x="65" y="107"/>
                  </a:cubicBezTo>
                  <a:close/>
                  <a:moveTo>
                    <a:pt x="55" y="4"/>
                  </a:moveTo>
                  <a:cubicBezTo>
                    <a:pt x="76" y="4"/>
                    <a:pt x="76" y="4"/>
                    <a:pt x="76" y="4"/>
                  </a:cubicBezTo>
                  <a:cubicBezTo>
                    <a:pt x="80" y="27"/>
                    <a:pt x="80" y="27"/>
                    <a:pt x="80" y="27"/>
                  </a:cubicBezTo>
                  <a:cubicBezTo>
                    <a:pt x="75" y="26"/>
                    <a:pt x="71" y="25"/>
                    <a:pt x="65" y="25"/>
                  </a:cubicBezTo>
                  <a:cubicBezTo>
                    <a:pt x="60" y="25"/>
                    <a:pt x="56" y="26"/>
                    <a:pt x="51" y="27"/>
                  </a:cubicBezTo>
                  <a:lnTo>
                    <a:pt x="55" y="4"/>
                  </a:lnTo>
                  <a:close/>
                  <a:moveTo>
                    <a:pt x="5" y="45"/>
                  </a:moveTo>
                  <a:cubicBezTo>
                    <a:pt x="16" y="27"/>
                    <a:pt x="16" y="27"/>
                    <a:pt x="16" y="27"/>
                  </a:cubicBezTo>
                  <a:cubicBezTo>
                    <a:pt x="38" y="35"/>
                    <a:pt x="38" y="35"/>
                    <a:pt x="38" y="35"/>
                  </a:cubicBezTo>
                  <a:cubicBezTo>
                    <a:pt x="30" y="41"/>
                    <a:pt x="25" y="50"/>
                    <a:pt x="23" y="60"/>
                  </a:cubicBezTo>
                  <a:lnTo>
                    <a:pt x="5" y="45"/>
                  </a:lnTo>
                  <a:close/>
                  <a:moveTo>
                    <a:pt x="16" y="109"/>
                  </a:moveTo>
                  <a:cubicBezTo>
                    <a:pt x="5" y="90"/>
                    <a:pt x="5" y="90"/>
                    <a:pt x="5" y="90"/>
                  </a:cubicBezTo>
                  <a:cubicBezTo>
                    <a:pt x="23" y="76"/>
                    <a:pt x="23" y="76"/>
                    <a:pt x="23" y="76"/>
                  </a:cubicBezTo>
                  <a:cubicBezTo>
                    <a:pt x="25" y="86"/>
                    <a:pt x="30" y="94"/>
                    <a:pt x="38" y="101"/>
                  </a:cubicBezTo>
                  <a:lnTo>
                    <a:pt x="16" y="109"/>
                  </a:lnTo>
                  <a:close/>
                  <a:moveTo>
                    <a:pt x="76" y="131"/>
                  </a:moveTo>
                  <a:cubicBezTo>
                    <a:pt x="55" y="131"/>
                    <a:pt x="55" y="131"/>
                    <a:pt x="55" y="131"/>
                  </a:cubicBezTo>
                  <a:cubicBezTo>
                    <a:pt x="51" y="108"/>
                    <a:pt x="51" y="108"/>
                    <a:pt x="51" y="108"/>
                  </a:cubicBezTo>
                  <a:cubicBezTo>
                    <a:pt x="56" y="110"/>
                    <a:pt x="60" y="111"/>
                    <a:pt x="65" y="111"/>
                  </a:cubicBezTo>
                  <a:cubicBezTo>
                    <a:pt x="71" y="111"/>
                    <a:pt x="75" y="110"/>
                    <a:pt x="80" y="108"/>
                  </a:cubicBezTo>
                  <a:lnTo>
                    <a:pt x="76" y="131"/>
                  </a:lnTo>
                  <a:close/>
                  <a:moveTo>
                    <a:pt x="115" y="109"/>
                  </a:moveTo>
                  <a:cubicBezTo>
                    <a:pt x="93" y="101"/>
                    <a:pt x="93" y="101"/>
                    <a:pt x="93" y="101"/>
                  </a:cubicBezTo>
                  <a:cubicBezTo>
                    <a:pt x="101" y="94"/>
                    <a:pt x="106" y="86"/>
                    <a:pt x="108" y="76"/>
                  </a:cubicBezTo>
                  <a:cubicBezTo>
                    <a:pt x="126" y="90"/>
                    <a:pt x="126" y="90"/>
                    <a:pt x="126" y="90"/>
                  </a:cubicBezTo>
                  <a:lnTo>
                    <a:pt x="115" y="109"/>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任意多边形 96">
              <a:extLst>
                <a:ext uri="{FF2B5EF4-FFF2-40B4-BE49-F238E27FC236}">
                  <a16:creationId xmlns:a16="http://schemas.microsoft.com/office/drawing/2014/main" id="{8CE819E2-09BE-4019-89DE-1E393BD8512C}"/>
                </a:ext>
              </a:extLst>
            </p:cNvPr>
            <p:cNvSpPr/>
            <p:nvPr/>
          </p:nvSpPr>
          <p:spPr bwMode="auto">
            <a:xfrm>
              <a:off x="7397751" y="2306638"/>
              <a:ext cx="450850" cy="563563"/>
            </a:xfrm>
            <a:custGeom>
              <a:avLst/>
              <a:gdLst>
                <a:gd name="T0" fmla="*/ 39 w 133"/>
                <a:gd name="T1" fmla="*/ 166 h 166"/>
                <a:gd name="T2" fmla="*/ 29 w 133"/>
                <a:gd name="T3" fmla="*/ 124 h 166"/>
                <a:gd name="T4" fmla="*/ 0 w 133"/>
                <a:gd name="T5" fmla="*/ 70 h 166"/>
                <a:gd name="T6" fmla="*/ 71 w 133"/>
                <a:gd name="T7" fmla="*/ 4 h 166"/>
                <a:gd name="T8" fmla="*/ 131 w 133"/>
                <a:gd name="T9" fmla="*/ 64 h 166"/>
                <a:gd name="T10" fmla="*/ 117 w 133"/>
                <a:gd name="T11" fmla="*/ 111 h 166"/>
                <a:gd name="T12" fmla="*/ 97 w 133"/>
                <a:gd name="T13" fmla="*/ 129 h 166"/>
                <a:gd name="T14" fmla="*/ 87 w 133"/>
                <a:gd name="T15" fmla="*/ 166 h 166"/>
                <a:gd name="T16" fmla="*/ 39 w 133"/>
                <a:gd name="T17"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166">
                  <a:moveTo>
                    <a:pt x="39" y="166"/>
                  </a:moveTo>
                  <a:cubicBezTo>
                    <a:pt x="29" y="124"/>
                    <a:pt x="29" y="124"/>
                    <a:pt x="29" y="124"/>
                  </a:cubicBezTo>
                  <a:cubicBezTo>
                    <a:pt x="29" y="124"/>
                    <a:pt x="0" y="108"/>
                    <a:pt x="0" y="70"/>
                  </a:cubicBezTo>
                  <a:cubicBezTo>
                    <a:pt x="0" y="32"/>
                    <a:pt x="28" y="0"/>
                    <a:pt x="71" y="4"/>
                  </a:cubicBezTo>
                  <a:cubicBezTo>
                    <a:pt x="114" y="7"/>
                    <a:pt x="133" y="43"/>
                    <a:pt x="131" y="64"/>
                  </a:cubicBezTo>
                  <a:cubicBezTo>
                    <a:pt x="129" y="85"/>
                    <a:pt x="129" y="99"/>
                    <a:pt x="117" y="111"/>
                  </a:cubicBezTo>
                  <a:cubicBezTo>
                    <a:pt x="104" y="123"/>
                    <a:pt x="97" y="129"/>
                    <a:pt x="97" y="129"/>
                  </a:cubicBezTo>
                  <a:cubicBezTo>
                    <a:pt x="87" y="166"/>
                    <a:pt x="87" y="166"/>
                    <a:pt x="87" y="166"/>
                  </a:cubicBezTo>
                  <a:lnTo>
                    <a:pt x="39" y="166"/>
                  </a:lnTo>
                  <a:close/>
                </a:path>
              </a:pathLst>
            </a:custGeom>
            <a:solidFill>
              <a:srgbClr val="F5C5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椭圆 102">
              <a:extLst>
                <a:ext uri="{FF2B5EF4-FFF2-40B4-BE49-F238E27FC236}">
                  <a16:creationId xmlns:a16="http://schemas.microsoft.com/office/drawing/2014/main" id="{2B65A39F-D86D-4A58-8108-06EBEA6C92A8}"/>
                </a:ext>
              </a:extLst>
            </p:cNvPr>
            <p:cNvSpPr/>
            <p:nvPr/>
          </p:nvSpPr>
          <p:spPr bwMode="auto">
            <a:xfrm>
              <a:off x="7513638" y="2371725"/>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椭圆 103">
              <a:extLst>
                <a:ext uri="{FF2B5EF4-FFF2-40B4-BE49-F238E27FC236}">
                  <a16:creationId xmlns:a16="http://schemas.microsoft.com/office/drawing/2014/main" id="{46883652-5A01-41B9-A39B-F75E6DE3C4CE}"/>
                </a:ext>
              </a:extLst>
            </p:cNvPr>
            <p:cNvSpPr/>
            <p:nvPr/>
          </p:nvSpPr>
          <p:spPr bwMode="auto">
            <a:xfrm>
              <a:off x="7459663" y="2441575"/>
              <a:ext cx="23813" cy="23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任意多边形 99">
              <a:extLst>
                <a:ext uri="{FF2B5EF4-FFF2-40B4-BE49-F238E27FC236}">
                  <a16:creationId xmlns:a16="http://schemas.microsoft.com/office/drawing/2014/main" id="{5D3ADF1A-D124-4084-A619-4F23709E7DF1}"/>
                </a:ext>
              </a:extLst>
            </p:cNvPr>
            <p:cNvSpPr/>
            <p:nvPr/>
          </p:nvSpPr>
          <p:spPr bwMode="auto">
            <a:xfrm>
              <a:off x="7513638" y="2870200"/>
              <a:ext cx="215900" cy="149225"/>
            </a:xfrm>
            <a:custGeom>
              <a:avLst/>
              <a:gdLst>
                <a:gd name="T0" fmla="*/ 0 w 136"/>
                <a:gd name="T1" fmla="*/ 0 h 94"/>
                <a:gd name="T2" fmla="*/ 136 w 136"/>
                <a:gd name="T3" fmla="*/ 0 h 94"/>
                <a:gd name="T4" fmla="*/ 126 w 136"/>
                <a:gd name="T5" fmla="*/ 94 h 94"/>
                <a:gd name="T6" fmla="*/ 8 w 136"/>
                <a:gd name="T7" fmla="*/ 94 h 94"/>
                <a:gd name="T8" fmla="*/ 0 w 136"/>
                <a:gd name="T9" fmla="*/ 0 h 94"/>
              </a:gdLst>
              <a:ahLst/>
              <a:cxnLst>
                <a:cxn ang="0">
                  <a:pos x="T0" y="T1"/>
                </a:cxn>
                <a:cxn ang="0">
                  <a:pos x="T2" y="T3"/>
                </a:cxn>
                <a:cxn ang="0">
                  <a:pos x="T4" y="T5"/>
                </a:cxn>
                <a:cxn ang="0">
                  <a:pos x="T6" y="T7"/>
                </a:cxn>
                <a:cxn ang="0">
                  <a:pos x="T8" y="T9"/>
                </a:cxn>
              </a:cxnLst>
              <a:rect l="0" t="0" r="r" b="b"/>
              <a:pathLst>
                <a:path w="136" h="94">
                  <a:moveTo>
                    <a:pt x="0" y="0"/>
                  </a:moveTo>
                  <a:lnTo>
                    <a:pt x="136" y="0"/>
                  </a:lnTo>
                  <a:lnTo>
                    <a:pt x="126" y="94"/>
                  </a:lnTo>
                  <a:lnTo>
                    <a:pt x="8" y="94"/>
                  </a:lnTo>
                  <a:lnTo>
                    <a:pt x="0" y="0"/>
                  </a:lnTo>
                  <a:close/>
                </a:path>
              </a:pathLst>
            </a:cu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任意多边形 100">
              <a:extLst>
                <a:ext uri="{FF2B5EF4-FFF2-40B4-BE49-F238E27FC236}">
                  <a16:creationId xmlns:a16="http://schemas.microsoft.com/office/drawing/2014/main" id="{E0DB6B28-EE46-403C-9931-CC1704249E63}"/>
                </a:ext>
              </a:extLst>
            </p:cNvPr>
            <p:cNvSpPr/>
            <p:nvPr/>
          </p:nvSpPr>
          <p:spPr bwMode="auto">
            <a:xfrm>
              <a:off x="7466013" y="2906713"/>
              <a:ext cx="298450" cy="26988"/>
            </a:xfrm>
            <a:custGeom>
              <a:avLst/>
              <a:gdLst>
                <a:gd name="T0" fmla="*/ 1 w 88"/>
                <a:gd name="T1" fmla="*/ 8 h 8"/>
                <a:gd name="T2" fmla="*/ 0 w 88"/>
                <a:gd name="T3" fmla="*/ 7 h 8"/>
                <a:gd name="T4" fmla="*/ 1 w 88"/>
                <a:gd name="T5" fmla="*/ 6 h 8"/>
                <a:gd name="T6" fmla="*/ 86 w 88"/>
                <a:gd name="T7" fmla="*/ 0 h 8"/>
                <a:gd name="T8" fmla="*/ 87 w 88"/>
                <a:gd name="T9" fmla="*/ 1 h 8"/>
                <a:gd name="T10" fmla="*/ 87 w 88"/>
                <a:gd name="T11" fmla="*/ 2 h 8"/>
                <a:gd name="T12" fmla="*/ 1 w 88"/>
                <a:gd name="T13" fmla="*/ 8 h 8"/>
                <a:gd name="T14" fmla="*/ 1 w 8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
                  <a:moveTo>
                    <a:pt x="1" y="8"/>
                  </a:moveTo>
                  <a:cubicBezTo>
                    <a:pt x="1" y="8"/>
                    <a:pt x="0" y="8"/>
                    <a:pt x="0" y="7"/>
                  </a:cubicBezTo>
                  <a:cubicBezTo>
                    <a:pt x="0" y="7"/>
                    <a:pt x="1" y="6"/>
                    <a:pt x="1" y="6"/>
                  </a:cubicBezTo>
                  <a:cubicBezTo>
                    <a:pt x="86" y="0"/>
                    <a:pt x="86" y="0"/>
                    <a:pt x="86" y="0"/>
                  </a:cubicBezTo>
                  <a:cubicBezTo>
                    <a:pt x="87" y="0"/>
                    <a:pt x="87" y="0"/>
                    <a:pt x="87" y="1"/>
                  </a:cubicBezTo>
                  <a:cubicBezTo>
                    <a:pt x="88" y="2"/>
                    <a:pt x="87" y="2"/>
                    <a:pt x="87" y="2"/>
                  </a:cubicBezTo>
                  <a:cubicBezTo>
                    <a:pt x="1" y="8"/>
                    <a:pt x="1" y="8"/>
                    <a:pt x="1" y="8"/>
                  </a:cubicBezTo>
                  <a:cubicBezTo>
                    <a:pt x="1" y="8"/>
                    <a:pt x="1"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任意多边形 101">
              <a:extLst>
                <a:ext uri="{FF2B5EF4-FFF2-40B4-BE49-F238E27FC236}">
                  <a16:creationId xmlns:a16="http://schemas.microsoft.com/office/drawing/2014/main" id="{470FA420-754E-45BE-BB1A-69EC62A5EABD}"/>
                </a:ext>
              </a:extLst>
            </p:cNvPr>
            <p:cNvSpPr/>
            <p:nvPr/>
          </p:nvSpPr>
          <p:spPr bwMode="auto">
            <a:xfrm>
              <a:off x="7466013" y="2954338"/>
              <a:ext cx="298450" cy="30163"/>
            </a:xfrm>
            <a:custGeom>
              <a:avLst/>
              <a:gdLst>
                <a:gd name="T0" fmla="*/ 1 w 88"/>
                <a:gd name="T1" fmla="*/ 9 h 9"/>
                <a:gd name="T2" fmla="*/ 0 w 88"/>
                <a:gd name="T3" fmla="*/ 8 h 9"/>
                <a:gd name="T4" fmla="*/ 1 w 88"/>
                <a:gd name="T5" fmla="*/ 7 h 9"/>
                <a:gd name="T6" fmla="*/ 86 w 88"/>
                <a:gd name="T7" fmla="*/ 1 h 9"/>
                <a:gd name="T8" fmla="*/ 87 w 88"/>
                <a:gd name="T9" fmla="*/ 1 h 9"/>
                <a:gd name="T10" fmla="*/ 87 w 88"/>
                <a:gd name="T11" fmla="*/ 3 h 9"/>
                <a:gd name="T12" fmla="*/ 1 w 88"/>
                <a:gd name="T13" fmla="*/ 9 h 9"/>
                <a:gd name="T14" fmla="*/ 1 w 88"/>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9">
                  <a:moveTo>
                    <a:pt x="1" y="9"/>
                  </a:moveTo>
                  <a:cubicBezTo>
                    <a:pt x="1" y="9"/>
                    <a:pt x="0" y="8"/>
                    <a:pt x="0" y="8"/>
                  </a:cubicBezTo>
                  <a:cubicBezTo>
                    <a:pt x="0" y="7"/>
                    <a:pt x="1" y="7"/>
                    <a:pt x="1" y="7"/>
                  </a:cubicBezTo>
                  <a:cubicBezTo>
                    <a:pt x="86" y="1"/>
                    <a:pt x="86" y="1"/>
                    <a:pt x="86" y="1"/>
                  </a:cubicBezTo>
                  <a:cubicBezTo>
                    <a:pt x="87" y="0"/>
                    <a:pt x="87" y="1"/>
                    <a:pt x="87" y="1"/>
                  </a:cubicBezTo>
                  <a:cubicBezTo>
                    <a:pt x="88" y="2"/>
                    <a:pt x="87" y="2"/>
                    <a:pt x="87" y="3"/>
                  </a:cubicBezTo>
                  <a:cubicBezTo>
                    <a:pt x="1" y="9"/>
                    <a:pt x="1" y="9"/>
                    <a:pt x="1" y="9"/>
                  </a:cubicBezTo>
                  <a:cubicBezTo>
                    <a:pt x="1" y="9"/>
                    <a:pt x="1" y="9"/>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任意多边形 102">
              <a:extLst>
                <a:ext uri="{FF2B5EF4-FFF2-40B4-BE49-F238E27FC236}">
                  <a16:creationId xmlns:a16="http://schemas.microsoft.com/office/drawing/2014/main" id="{2A5AA957-6102-46B1-A891-C4217A9A8981}"/>
                </a:ext>
              </a:extLst>
            </p:cNvPr>
            <p:cNvSpPr/>
            <p:nvPr/>
          </p:nvSpPr>
          <p:spPr bwMode="auto">
            <a:xfrm>
              <a:off x="7358063" y="2309813"/>
              <a:ext cx="490538" cy="763588"/>
            </a:xfrm>
            <a:custGeom>
              <a:avLst/>
              <a:gdLst>
                <a:gd name="T0" fmla="*/ 0 w 145"/>
                <a:gd name="T1" fmla="*/ 70 h 225"/>
                <a:gd name="T2" fmla="*/ 37 w 145"/>
                <a:gd name="T3" fmla="*/ 134 h 225"/>
                <a:gd name="T4" fmla="*/ 41 w 145"/>
                <a:gd name="T5" fmla="*/ 163 h 225"/>
                <a:gd name="T6" fmla="*/ 39 w 145"/>
                <a:gd name="T7" fmla="*/ 165 h 225"/>
                <a:gd name="T8" fmla="*/ 45 w 145"/>
                <a:gd name="T9" fmla="*/ 211 h 225"/>
                <a:gd name="T10" fmla="*/ 73 w 145"/>
                <a:gd name="T11" fmla="*/ 225 h 225"/>
                <a:gd name="T12" fmla="*/ 100 w 145"/>
                <a:gd name="T13" fmla="*/ 211 h 225"/>
                <a:gd name="T14" fmla="*/ 106 w 145"/>
                <a:gd name="T15" fmla="*/ 165 h 225"/>
                <a:gd name="T16" fmla="*/ 104 w 145"/>
                <a:gd name="T17" fmla="*/ 163 h 225"/>
                <a:gd name="T18" fmla="*/ 108 w 145"/>
                <a:gd name="T19" fmla="*/ 134 h 225"/>
                <a:gd name="T20" fmla="*/ 145 w 145"/>
                <a:gd name="T21" fmla="*/ 70 h 225"/>
                <a:gd name="T22" fmla="*/ 73 w 145"/>
                <a:gd name="T23" fmla="*/ 221 h 225"/>
                <a:gd name="T24" fmla="*/ 89 w 145"/>
                <a:gd name="T25" fmla="*/ 211 h 225"/>
                <a:gd name="T26" fmla="*/ 98 w 145"/>
                <a:gd name="T27" fmla="*/ 207 h 225"/>
                <a:gd name="T28" fmla="*/ 54 w 145"/>
                <a:gd name="T29" fmla="*/ 207 h 225"/>
                <a:gd name="T30" fmla="*/ 47 w 145"/>
                <a:gd name="T31" fmla="*/ 207 h 225"/>
                <a:gd name="T32" fmla="*/ 102 w 145"/>
                <a:gd name="T33" fmla="*/ 167 h 225"/>
                <a:gd name="T34" fmla="*/ 74 w 145"/>
                <a:gd name="T35" fmla="*/ 163 h 225"/>
                <a:gd name="T36" fmla="*/ 72 w 145"/>
                <a:gd name="T37" fmla="*/ 129 h 225"/>
                <a:gd name="T38" fmla="*/ 70 w 145"/>
                <a:gd name="T39" fmla="*/ 163 h 225"/>
                <a:gd name="T40" fmla="*/ 43 w 145"/>
                <a:gd name="T41" fmla="*/ 74 h 225"/>
                <a:gd name="T42" fmla="*/ 61 w 145"/>
                <a:gd name="T43" fmla="*/ 76 h 225"/>
                <a:gd name="T44" fmla="*/ 63 w 145"/>
                <a:gd name="T45" fmla="*/ 76 h 225"/>
                <a:gd name="T46" fmla="*/ 82 w 145"/>
                <a:gd name="T47" fmla="*/ 76 h 225"/>
                <a:gd name="T48" fmla="*/ 94 w 145"/>
                <a:gd name="T49" fmla="*/ 66 h 225"/>
                <a:gd name="T50" fmla="*/ 86 w 145"/>
                <a:gd name="T51" fmla="*/ 163 h 225"/>
                <a:gd name="T52" fmla="*/ 112 w 145"/>
                <a:gd name="T53" fmla="*/ 123 h 225"/>
                <a:gd name="T54" fmla="*/ 97 w 145"/>
                <a:gd name="T55" fmla="*/ 163 h 225"/>
                <a:gd name="T56" fmla="*/ 106 w 145"/>
                <a:gd name="T57" fmla="*/ 74 h 225"/>
                <a:gd name="T58" fmla="*/ 106 w 145"/>
                <a:gd name="T59" fmla="*/ 71 h 225"/>
                <a:gd name="T60" fmla="*/ 105 w 145"/>
                <a:gd name="T61" fmla="*/ 63 h 225"/>
                <a:gd name="T62" fmla="*/ 102 w 145"/>
                <a:gd name="T63" fmla="*/ 68 h 225"/>
                <a:gd name="T64" fmla="*/ 93 w 145"/>
                <a:gd name="T65" fmla="*/ 62 h 225"/>
                <a:gd name="T66" fmla="*/ 74 w 145"/>
                <a:gd name="T67" fmla="*/ 64 h 225"/>
                <a:gd name="T68" fmla="*/ 62 w 145"/>
                <a:gd name="T69" fmla="*/ 72 h 225"/>
                <a:gd name="T70" fmla="*/ 50 w 145"/>
                <a:gd name="T71" fmla="*/ 62 h 225"/>
                <a:gd name="T72" fmla="*/ 41 w 145"/>
                <a:gd name="T73" fmla="*/ 65 h 225"/>
                <a:gd name="T74" fmla="*/ 37 w 145"/>
                <a:gd name="T75" fmla="*/ 66 h 225"/>
                <a:gd name="T76" fmla="*/ 48 w 145"/>
                <a:gd name="T77" fmla="*/ 163 h 225"/>
                <a:gd name="T78" fmla="*/ 34 w 145"/>
                <a:gd name="T79" fmla="*/ 123 h 225"/>
                <a:gd name="T80" fmla="*/ 73 w 145"/>
                <a:gd name="T81" fmla="*/ 4 h 225"/>
                <a:gd name="T82" fmla="*/ 112 w 145"/>
                <a:gd name="T83" fmla="*/ 12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225">
                  <a:moveTo>
                    <a:pt x="73" y="0"/>
                  </a:moveTo>
                  <a:cubicBezTo>
                    <a:pt x="33" y="0"/>
                    <a:pt x="0" y="31"/>
                    <a:pt x="0" y="70"/>
                  </a:cubicBezTo>
                  <a:cubicBezTo>
                    <a:pt x="0" y="92"/>
                    <a:pt x="12" y="113"/>
                    <a:pt x="31" y="126"/>
                  </a:cubicBezTo>
                  <a:cubicBezTo>
                    <a:pt x="34" y="128"/>
                    <a:pt x="36" y="131"/>
                    <a:pt x="37" y="134"/>
                  </a:cubicBezTo>
                  <a:cubicBezTo>
                    <a:pt x="44" y="163"/>
                    <a:pt x="44" y="163"/>
                    <a:pt x="44" y="163"/>
                  </a:cubicBezTo>
                  <a:cubicBezTo>
                    <a:pt x="41" y="163"/>
                    <a:pt x="41" y="163"/>
                    <a:pt x="41" y="163"/>
                  </a:cubicBezTo>
                  <a:cubicBezTo>
                    <a:pt x="41" y="163"/>
                    <a:pt x="40" y="163"/>
                    <a:pt x="40" y="164"/>
                  </a:cubicBezTo>
                  <a:cubicBezTo>
                    <a:pt x="39" y="164"/>
                    <a:pt x="39" y="164"/>
                    <a:pt x="39" y="165"/>
                  </a:cubicBezTo>
                  <a:cubicBezTo>
                    <a:pt x="43" y="209"/>
                    <a:pt x="43" y="209"/>
                    <a:pt x="43" y="209"/>
                  </a:cubicBezTo>
                  <a:cubicBezTo>
                    <a:pt x="43" y="210"/>
                    <a:pt x="44" y="211"/>
                    <a:pt x="45" y="211"/>
                  </a:cubicBezTo>
                  <a:cubicBezTo>
                    <a:pt x="53" y="211"/>
                    <a:pt x="53" y="211"/>
                    <a:pt x="53" y="211"/>
                  </a:cubicBezTo>
                  <a:cubicBezTo>
                    <a:pt x="54" y="219"/>
                    <a:pt x="62" y="225"/>
                    <a:pt x="73" y="225"/>
                  </a:cubicBezTo>
                  <a:cubicBezTo>
                    <a:pt x="83" y="225"/>
                    <a:pt x="91" y="219"/>
                    <a:pt x="93" y="211"/>
                  </a:cubicBezTo>
                  <a:cubicBezTo>
                    <a:pt x="100" y="211"/>
                    <a:pt x="100" y="211"/>
                    <a:pt x="100" y="211"/>
                  </a:cubicBezTo>
                  <a:cubicBezTo>
                    <a:pt x="101" y="211"/>
                    <a:pt x="102" y="210"/>
                    <a:pt x="102" y="209"/>
                  </a:cubicBezTo>
                  <a:cubicBezTo>
                    <a:pt x="106" y="165"/>
                    <a:pt x="106" y="165"/>
                    <a:pt x="106" y="165"/>
                  </a:cubicBezTo>
                  <a:cubicBezTo>
                    <a:pt x="106" y="164"/>
                    <a:pt x="106" y="164"/>
                    <a:pt x="106" y="164"/>
                  </a:cubicBezTo>
                  <a:cubicBezTo>
                    <a:pt x="105" y="163"/>
                    <a:pt x="105" y="163"/>
                    <a:pt x="104" y="163"/>
                  </a:cubicBezTo>
                  <a:cubicBezTo>
                    <a:pt x="101" y="163"/>
                    <a:pt x="101" y="163"/>
                    <a:pt x="101" y="163"/>
                  </a:cubicBezTo>
                  <a:cubicBezTo>
                    <a:pt x="108" y="134"/>
                    <a:pt x="108" y="134"/>
                    <a:pt x="108" y="134"/>
                  </a:cubicBezTo>
                  <a:cubicBezTo>
                    <a:pt x="109" y="131"/>
                    <a:pt x="111" y="128"/>
                    <a:pt x="114" y="126"/>
                  </a:cubicBezTo>
                  <a:cubicBezTo>
                    <a:pt x="134" y="113"/>
                    <a:pt x="145" y="92"/>
                    <a:pt x="145" y="70"/>
                  </a:cubicBezTo>
                  <a:cubicBezTo>
                    <a:pt x="145" y="31"/>
                    <a:pt x="113" y="0"/>
                    <a:pt x="73" y="0"/>
                  </a:cubicBezTo>
                  <a:close/>
                  <a:moveTo>
                    <a:pt x="73" y="221"/>
                  </a:moveTo>
                  <a:cubicBezTo>
                    <a:pt x="65" y="221"/>
                    <a:pt x="58" y="217"/>
                    <a:pt x="57" y="211"/>
                  </a:cubicBezTo>
                  <a:cubicBezTo>
                    <a:pt x="89" y="211"/>
                    <a:pt x="89" y="211"/>
                    <a:pt x="89" y="211"/>
                  </a:cubicBezTo>
                  <a:cubicBezTo>
                    <a:pt x="87" y="217"/>
                    <a:pt x="81" y="221"/>
                    <a:pt x="73" y="221"/>
                  </a:cubicBezTo>
                  <a:close/>
                  <a:moveTo>
                    <a:pt x="98" y="207"/>
                  </a:moveTo>
                  <a:cubicBezTo>
                    <a:pt x="55" y="207"/>
                    <a:pt x="55" y="207"/>
                    <a:pt x="55" y="207"/>
                  </a:cubicBezTo>
                  <a:cubicBezTo>
                    <a:pt x="55" y="207"/>
                    <a:pt x="55" y="207"/>
                    <a:pt x="54" y="207"/>
                  </a:cubicBezTo>
                  <a:cubicBezTo>
                    <a:pt x="54" y="207"/>
                    <a:pt x="54" y="207"/>
                    <a:pt x="53" y="207"/>
                  </a:cubicBezTo>
                  <a:cubicBezTo>
                    <a:pt x="47" y="207"/>
                    <a:pt x="47" y="207"/>
                    <a:pt x="47" y="207"/>
                  </a:cubicBezTo>
                  <a:cubicBezTo>
                    <a:pt x="43" y="167"/>
                    <a:pt x="43" y="167"/>
                    <a:pt x="43" y="167"/>
                  </a:cubicBezTo>
                  <a:cubicBezTo>
                    <a:pt x="102" y="167"/>
                    <a:pt x="102" y="167"/>
                    <a:pt x="102" y="167"/>
                  </a:cubicBezTo>
                  <a:lnTo>
                    <a:pt x="98" y="207"/>
                  </a:lnTo>
                  <a:close/>
                  <a:moveTo>
                    <a:pt x="74" y="163"/>
                  </a:moveTo>
                  <a:cubicBezTo>
                    <a:pt x="74" y="131"/>
                    <a:pt x="74" y="131"/>
                    <a:pt x="74" y="131"/>
                  </a:cubicBezTo>
                  <a:cubicBezTo>
                    <a:pt x="74" y="130"/>
                    <a:pt x="73" y="129"/>
                    <a:pt x="72" y="129"/>
                  </a:cubicBezTo>
                  <a:cubicBezTo>
                    <a:pt x="71" y="129"/>
                    <a:pt x="70" y="130"/>
                    <a:pt x="70" y="131"/>
                  </a:cubicBezTo>
                  <a:cubicBezTo>
                    <a:pt x="70" y="163"/>
                    <a:pt x="70" y="163"/>
                    <a:pt x="70" y="163"/>
                  </a:cubicBezTo>
                  <a:cubicBezTo>
                    <a:pt x="58" y="163"/>
                    <a:pt x="58" y="163"/>
                    <a:pt x="58" y="163"/>
                  </a:cubicBezTo>
                  <a:cubicBezTo>
                    <a:pt x="43" y="74"/>
                    <a:pt x="43" y="74"/>
                    <a:pt x="43" y="74"/>
                  </a:cubicBezTo>
                  <a:cubicBezTo>
                    <a:pt x="51" y="66"/>
                    <a:pt x="51" y="66"/>
                    <a:pt x="51" y="66"/>
                  </a:cubicBezTo>
                  <a:cubicBezTo>
                    <a:pt x="61" y="76"/>
                    <a:pt x="61" y="76"/>
                    <a:pt x="61" y="76"/>
                  </a:cubicBezTo>
                  <a:cubicBezTo>
                    <a:pt x="61" y="76"/>
                    <a:pt x="61" y="77"/>
                    <a:pt x="62" y="77"/>
                  </a:cubicBezTo>
                  <a:cubicBezTo>
                    <a:pt x="62" y="77"/>
                    <a:pt x="63" y="76"/>
                    <a:pt x="63" y="76"/>
                  </a:cubicBezTo>
                  <a:cubicBezTo>
                    <a:pt x="73" y="68"/>
                    <a:pt x="73" y="68"/>
                    <a:pt x="73" y="68"/>
                  </a:cubicBezTo>
                  <a:cubicBezTo>
                    <a:pt x="82" y="76"/>
                    <a:pt x="82" y="76"/>
                    <a:pt x="82" y="76"/>
                  </a:cubicBezTo>
                  <a:cubicBezTo>
                    <a:pt x="83" y="77"/>
                    <a:pt x="84" y="77"/>
                    <a:pt x="85" y="76"/>
                  </a:cubicBezTo>
                  <a:cubicBezTo>
                    <a:pt x="94" y="66"/>
                    <a:pt x="94" y="66"/>
                    <a:pt x="94" y="66"/>
                  </a:cubicBezTo>
                  <a:cubicBezTo>
                    <a:pt x="102" y="73"/>
                    <a:pt x="102" y="73"/>
                    <a:pt x="102" y="73"/>
                  </a:cubicBezTo>
                  <a:cubicBezTo>
                    <a:pt x="86" y="163"/>
                    <a:pt x="86" y="163"/>
                    <a:pt x="86" y="163"/>
                  </a:cubicBezTo>
                  <a:lnTo>
                    <a:pt x="74" y="163"/>
                  </a:lnTo>
                  <a:close/>
                  <a:moveTo>
                    <a:pt x="112" y="123"/>
                  </a:moveTo>
                  <a:cubicBezTo>
                    <a:pt x="108" y="125"/>
                    <a:pt x="106" y="129"/>
                    <a:pt x="105" y="133"/>
                  </a:cubicBezTo>
                  <a:cubicBezTo>
                    <a:pt x="97" y="163"/>
                    <a:pt x="97" y="163"/>
                    <a:pt x="97" y="163"/>
                  </a:cubicBezTo>
                  <a:cubicBezTo>
                    <a:pt x="90" y="163"/>
                    <a:pt x="90" y="163"/>
                    <a:pt x="90" y="163"/>
                  </a:cubicBezTo>
                  <a:cubicBezTo>
                    <a:pt x="106" y="74"/>
                    <a:pt x="106" y="74"/>
                    <a:pt x="106" y="74"/>
                  </a:cubicBezTo>
                  <a:cubicBezTo>
                    <a:pt x="106" y="74"/>
                    <a:pt x="106" y="74"/>
                    <a:pt x="106" y="74"/>
                  </a:cubicBezTo>
                  <a:cubicBezTo>
                    <a:pt x="106" y="73"/>
                    <a:pt x="106" y="72"/>
                    <a:pt x="106" y="71"/>
                  </a:cubicBezTo>
                  <a:cubicBezTo>
                    <a:pt x="107" y="66"/>
                    <a:pt x="107" y="66"/>
                    <a:pt x="107" y="66"/>
                  </a:cubicBezTo>
                  <a:cubicBezTo>
                    <a:pt x="107" y="64"/>
                    <a:pt x="106" y="63"/>
                    <a:pt x="105" y="63"/>
                  </a:cubicBezTo>
                  <a:cubicBezTo>
                    <a:pt x="104" y="63"/>
                    <a:pt x="103" y="64"/>
                    <a:pt x="103" y="65"/>
                  </a:cubicBezTo>
                  <a:cubicBezTo>
                    <a:pt x="102" y="68"/>
                    <a:pt x="102" y="68"/>
                    <a:pt x="102" y="68"/>
                  </a:cubicBezTo>
                  <a:cubicBezTo>
                    <a:pt x="95" y="62"/>
                    <a:pt x="95" y="62"/>
                    <a:pt x="95" y="62"/>
                  </a:cubicBezTo>
                  <a:cubicBezTo>
                    <a:pt x="94" y="61"/>
                    <a:pt x="93" y="61"/>
                    <a:pt x="93" y="62"/>
                  </a:cubicBezTo>
                  <a:cubicBezTo>
                    <a:pt x="83" y="72"/>
                    <a:pt x="83" y="72"/>
                    <a:pt x="83" y="72"/>
                  </a:cubicBezTo>
                  <a:cubicBezTo>
                    <a:pt x="74" y="64"/>
                    <a:pt x="74" y="64"/>
                    <a:pt x="74" y="64"/>
                  </a:cubicBezTo>
                  <a:cubicBezTo>
                    <a:pt x="73" y="63"/>
                    <a:pt x="72" y="63"/>
                    <a:pt x="71" y="64"/>
                  </a:cubicBezTo>
                  <a:cubicBezTo>
                    <a:pt x="62" y="72"/>
                    <a:pt x="62" y="72"/>
                    <a:pt x="62" y="72"/>
                  </a:cubicBezTo>
                  <a:cubicBezTo>
                    <a:pt x="53" y="62"/>
                    <a:pt x="53" y="62"/>
                    <a:pt x="53" y="62"/>
                  </a:cubicBezTo>
                  <a:cubicBezTo>
                    <a:pt x="52" y="61"/>
                    <a:pt x="51" y="61"/>
                    <a:pt x="50" y="62"/>
                  </a:cubicBezTo>
                  <a:cubicBezTo>
                    <a:pt x="42" y="69"/>
                    <a:pt x="42" y="69"/>
                    <a:pt x="42" y="69"/>
                  </a:cubicBezTo>
                  <a:cubicBezTo>
                    <a:pt x="41" y="65"/>
                    <a:pt x="41" y="65"/>
                    <a:pt x="41" y="65"/>
                  </a:cubicBezTo>
                  <a:cubicBezTo>
                    <a:pt x="41" y="64"/>
                    <a:pt x="40" y="63"/>
                    <a:pt x="39" y="63"/>
                  </a:cubicBezTo>
                  <a:cubicBezTo>
                    <a:pt x="38" y="63"/>
                    <a:pt x="37" y="64"/>
                    <a:pt x="37" y="66"/>
                  </a:cubicBezTo>
                  <a:cubicBezTo>
                    <a:pt x="54" y="163"/>
                    <a:pt x="54" y="163"/>
                    <a:pt x="54" y="163"/>
                  </a:cubicBezTo>
                  <a:cubicBezTo>
                    <a:pt x="48" y="163"/>
                    <a:pt x="48" y="163"/>
                    <a:pt x="48" y="163"/>
                  </a:cubicBezTo>
                  <a:cubicBezTo>
                    <a:pt x="41" y="133"/>
                    <a:pt x="41" y="133"/>
                    <a:pt x="41" y="133"/>
                  </a:cubicBezTo>
                  <a:cubicBezTo>
                    <a:pt x="40" y="129"/>
                    <a:pt x="37" y="125"/>
                    <a:pt x="34" y="123"/>
                  </a:cubicBezTo>
                  <a:cubicBezTo>
                    <a:pt x="15" y="110"/>
                    <a:pt x="4" y="90"/>
                    <a:pt x="4" y="70"/>
                  </a:cubicBezTo>
                  <a:cubicBezTo>
                    <a:pt x="4" y="33"/>
                    <a:pt x="35" y="4"/>
                    <a:pt x="73" y="4"/>
                  </a:cubicBezTo>
                  <a:cubicBezTo>
                    <a:pt x="111" y="4"/>
                    <a:pt x="141" y="33"/>
                    <a:pt x="141" y="70"/>
                  </a:cubicBezTo>
                  <a:cubicBezTo>
                    <a:pt x="141" y="90"/>
                    <a:pt x="130" y="110"/>
                    <a:pt x="112" y="123"/>
                  </a:cubicBez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任意多边形 103">
              <a:extLst>
                <a:ext uri="{FF2B5EF4-FFF2-40B4-BE49-F238E27FC236}">
                  <a16:creationId xmlns:a16="http://schemas.microsoft.com/office/drawing/2014/main" id="{7334CA52-55CC-4204-924C-B835A03937C1}"/>
                </a:ext>
              </a:extLst>
            </p:cNvPr>
            <p:cNvSpPr/>
            <p:nvPr/>
          </p:nvSpPr>
          <p:spPr bwMode="auto">
            <a:xfrm>
              <a:off x="5467351" y="3713163"/>
              <a:ext cx="542925" cy="417513"/>
            </a:xfrm>
            <a:custGeom>
              <a:avLst/>
              <a:gdLst>
                <a:gd name="T0" fmla="*/ 0 w 342"/>
                <a:gd name="T1" fmla="*/ 0 h 263"/>
                <a:gd name="T2" fmla="*/ 0 w 342"/>
                <a:gd name="T3" fmla="*/ 216 h 263"/>
                <a:gd name="T4" fmla="*/ 308 w 342"/>
                <a:gd name="T5" fmla="*/ 216 h 263"/>
                <a:gd name="T6" fmla="*/ 342 w 342"/>
                <a:gd name="T7" fmla="*/ 263 h 263"/>
                <a:gd name="T8" fmla="*/ 342 w 342"/>
                <a:gd name="T9" fmla="*/ 216 h 263"/>
                <a:gd name="T10" fmla="*/ 342 w 342"/>
                <a:gd name="T11" fmla="*/ 191 h 263"/>
                <a:gd name="T12" fmla="*/ 342 w 342"/>
                <a:gd name="T13" fmla="*/ 0 h 263"/>
                <a:gd name="T14" fmla="*/ 0 w 342"/>
                <a:gd name="T15" fmla="*/ 0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263">
                  <a:moveTo>
                    <a:pt x="0" y="0"/>
                  </a:moveTo>
                  <a:lnTo>
                    <a:pt x="0" y="216"/>
                  </a:lnTo>
                  <a:lnTo>
                    <a:pt x="308" y="216"/>
                  </a:lnTo>
                  <a:lnTo>
                    <a:pt x="342" y="263"/>
                  </a:lnTo>
                  <a:lnTo>
                    <a:pt x="342" y="216"/>
                  </a:lnTo>
                  <a:lnTo>
                    <a:pt x="342" y="191"/>
                  </a:lnTo>
                  <a:lnTo>
                    <a:pt x="342" y="0"/>
                  </a:lnTo>
                  <a:lnTo>
                    <a:pt x="0" y="0"/>
                  </a:lnTo>
                  <a:close/>
                </a:path>
              </a:pathLst>
            </a:custGeom>
            <a:solidFill>
              <a:srgbClr val="F5C5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任意多边形 104">
              <a:extLst>
                <a:ext uri="{FF2B5EF4-FFF2-40B4-BE49-F238E27FC236}">
                  <a16:creationId xmlns:a16="http://schemas.microsoft.com/office/drawing/2014/main" id="{A2A87FFA-9942-4F29-AA47-7E7E0A127D49}"/>
                </a:ext>
              </a:extLst>
            </p:cNvPr>
            <p:cNvSpPr/>
            <p:nvPr/>
          </p:nvSpPr>
          <p:spPr bwMode="auto">
            <a:xfrm>
              <a:off x="5427663" y="3706813"/>
              <a:ext cx="550863" cy="414338"/>
            </a:xfrm>
            <a:custGeom>
              <a:avLst/>
              <a:gdLst>
                <a:gd name="T0" fmla="*/ 161 w 163"/>
                <a:gd name="T1" fmla="*/ 122 h 122"/>
                <a:gd name="T2" fmla="*/ 159 w 163"/>
                <a:gd name="T3" fmla="*/ 121 h 122"/>
                <a:gd name="T4" fmla="*/ 141 w 163"/>
                <a:gd name="T5" fmla="*/ 97 h 122"/>
                <a:gd name="T6" fmla="*/ 2 w 163"/>
                <a:gd name="T7" fmla="*/ 97 h 122"/>
                <a:gd name="T8" fmla="*/ 0 w 163"/>
                <a:gd name="T9" fmla="*/ 95 h 122"/>
                <a:gd name="T10" fmla="*/ 0 w 163"/>
                <a:gd name="T11" fmla="*/ 2 h 122"/>
                <a:gd name="T12" fmla="*/ 2 w 163"/>
                <a:gd name="T13" fmla="*/ 0 h 122"/>
                <a:gd name="T14" fmla="*/ 161 w 163"/>
                <a:gd name="T15" fmla="*/ 0 h 122"/>
                <a:gd name="T16" fmla="*/ 163 w 163"/>
                <a:gd name="T17" fmla="*/ 2 h 122"/>
                <a:gd name="T18" fmla="*/ 163 w 163"/>
                <a:gd name="T19" fmla="*/ 120 h 122"/>
                <a:gd name="T20" fmla="*/ 162 w 163"/>
                <a:gd name="T21" fmla="*/ 122 h 122"/>
                <a:gd name="T22" fmla="*/ 161 w 163"/>
                <a:gd name="T23" fmla="*/ 122 h 122"/>
                <a:gd name="T24" fmla="*/ 4 w 163"/>
                <a:gd name="T25" fmla="*/ 93 h 122"/>
                <a:gd name="T26" fmla="*/ 142 w 163"/>
                <a:gd name="T27" fmla="*/ 93 h 122"/>
                <a:gd name="T28" fmla="*/ 143 w 163"/>
                <a:gd name="T29" fmla="*/ 94 h 122"/>
                <a:gd name="T30" fmla="*/ 159 w 163"/>
                <a:gd name="T31" fmla="*/ 114 h 122"/>
                <a:gd name="T32" fmla="*/ 159 w 163"/>
                <a:gd name="T33" fmla="*/ 4 h 122"/>
                <a:gd name="T34" fmla="*/ 4 w 163"/>
                <a:gd name="T35" fmla="*/ 4 h 122"/>
                <a:gd name="T36" fmla="*/ 4 w 163"/>
                <a:gd name="T37"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3" h="122">
                  <a:moveTo>
                    <a:pt x="161" y="122"/>
                  </a:moveTo>
                  <a:cubicBezTo>
                    <a:pt x="160" y="122"/>
                    <a:pt x="160" y="121"/>
                    <a:pt x="159" y="121"/>
                  </a:cubicBezTo>
                  <a:cubicBezTo>
                    <a:pt x="141" y="97"/>
                    <a:pt x="141" y="97"/>
                    <a:pt x="141" y="97"/>
                  </a:cubicBezTo>
                  <a:cubicBezTo>
                    <a:pt x="2" y="97"/>
                    <a:pt x="2" y="97"/>
                    <a:pt x="2" y="97"/>
                  </a:cubicBezTo>
                  <a:cubicBezTo>
                    <a:pt x="1" y="97"/>
                    <a:pt x="0" y="96"/>
                    <a:pt x="0" y="95"/>
                  </a:cubicBezTo>
                  <a:cubicBezTo>
                    <a:pt x="0" y="2"/>
                    <a:pt x="0" y="2"/>
                    <a:pt x="0" y="2"/>
                  </a:cubicBezTo>
                  <a:cubicBezTo>
                    <a:pt x="0" y="1"/>
                    <a:pt x="1" y="0"/>
                    <a:pt x="2" y="0"/>
                  </a:cubicBezTo>
                  <a:cubicBezTo>
                    <a:pt x="161" y="0"/>
                    <a:pt x="161" y="0"/>
                    <a:pt x="161" y="0"/>
                  </a:cubicBezTo>
                  <a:cubicBezTo>
                    <a:pt x="162" y="0"/>
                    <a:pt x="163" y="1"/>
                    <a:pt x="163" y="2"/>
                  </a:cubicBezTo>
                  <a:cubicBezTo>
                    <a:pt x="163" y="120"/>
                    <a:pt x="163" y="120"/>
                    <a:pt x="163" y="120"/>
                  </a:cubicBezTo>
                  <a:cubicBezTo>
                    <a:pt x="163" y="120"/>
                    <a:pt x="162" y="121"/>
                    <a:pt x="162" y="122"/>
                  </a:cubicBezTo>
                  <a:cubicBezTo>
                    <a:pt x="161" y="122"/>
                    <a:pt x="161" y="122"/>
                    <a:pt x="161" y="122"/>
                  </a:cubicBezTo>
                  <a:close/>
                  <a:moveTo>
                    <a:pt x="4" y="93"/>
                  </a:moveTo>
                  <a:cubicBezTo>
                    <a:pt x="142" y="93"/>
                    <a:pt x="142" y="93"/>
                    <a:pt x="142" y="93"/>
                  </a:cubicBezTo>
                  <a:cubicBezTo>
                    <a:pt x="142" y="93"/>
                    <a:pt x="143" y="93"/>
                    <a:pt x="143" y="94"/>
                  </a:cubicBezTo>
                  <a:cubicBezTo>
                    <a:pt x="159" y="114"/>
                    <a:pt x="159" y="114"/>
                    <a:pt x="159" y="114"/>
                  </a:cubicBezTo>
                  <a:cubicBezTo>
                    <a:pt x="159" y="4"/>
                    <a:pt x="159" y="4"/>
                    <a:pt x="159" y="4"/>
                  </a:cubicBezTo>
                  <a:cubicBezTo>
                    <a:pt x="4" y="4"/>
                    <a:pt x="4" y="4"/>
                    <a:pt x="4" y="4"/>
                  </a:cubicBezTo>
                  <a:lnTo>
                    <a:pt x="4" y="93"/>
                  </a:lnTo>
                  <a:close/>
                </a:path>
              </a:pathLst>
            </a:custGeom>
            <a:solidFill>
              <a:srgbClr val="251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任意多边形 105">
              <a:extLst>
                <a:ext uri="{FF2B5EF4-FFF2-40B4-BE49-F238E27FC236}">
                  <a16:creationId xmlns:a16="http://schemas.microsoft.com/office/drawing/2014/main" id="{F9B0F33B-F235-48B2-83B1-89294F46704B}"/>
                </a:ext>
              </a:extLst>
            </p:cNvPr>
            <p:cNvSpPr/>
            <p:nvPr/>
          </p:nvSpPr>
          <p:spPr bwMode="auto">
            <a:xfrm>
              <a:off x="5589588" y="3933825"/>
              <a:ext cx="74613" cy="14288"/>
            </a:xfrm>
            <a:custGeom>
              <a:avLst/>
              <a:gdLst>
                <a:gd name="T0" fmla="*/ 20 w 22"/>
                <a:gd name="T1" fmla="*/ 4 h 4"/>
                <a:gd name="T2" fmla="*/ 2 w 22"/>
                <a:gd name="T3" fmla="*/ 4 h 4"/>
                <a:gd name="T4" fmla="*/ 0 w 22"/>
                <a:gd name="T5" fmla="*/ 2 h 4"/>
                <a:gd name="T6" fmla="*/ 2 w 22"/>
                <a:gd name="T7" fmla="*/ 0 h 4"/>
                <a:gd name="T8" fmla="*/ 20 w 22"/>
                <a:gd name="T9" fmla="*/ 0 h 4"/>
                <a:gd name="T10" fmla="*/ 22 w 22"/>
                <a:gd name="T11" fmla="*/ 2 h 4"/>
                <a:gd name="T12" fmla="*/ 20 w 2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2" h="4">
                  <a:moveTo>
                    <a:pt x="20" y="4"/>
                  </a:moveTo>
                  <a:cubicBezTo>
                    <a:pt x="2" y="4"/>
                    <a:pt x="2" y="4"/>
                    <a:pt x="2" y="4"/>
                  </a:cubicBezTo>
                  <a:cubicBezTo>
                    <a:pt x="1" y="4"/>
                    <a:pt x="0" y="3"/>
                    <a:pt x="0" y="2"/>
                  </a:cubicBezTo>
                  <a:cubicBezTo>
                    <a:pt x="0" y="1"/>
                    <a:pt x="1" y="0"/>
                    <a:pt x="2" y="0"/>
                  </a:cubicBezTo>
                  <a:cubicBezTo>
                    <a:pt x="20" y="0"/>
                    <a:pt x="20" y="0"/>
                    <a:pt x="20" y="0"/>
                  </a:cubicBezTo>
                  <a:cubicBezTo>
                    <a:pt x="21" y="0"/>
                    <a:pt x="22" y="1"/>
                    <a:pt x="22" y="2"/>
                  </a:cubicBezTo>
                  <a:cubicBezTo>
                    <a:pt x="22" y="3"/>
                    <a:pt x="21" y="4"/>
                    <a:pt x="2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任意多边形 106">
              <a:extLst>
                <a:ext uri="{FF2B5EF4-FFF2-40B4-BE49-F238E27FC236}">
                  <a16:creationId xmlns:a16="http://schemas.microsoft.com/office/drawing/2014/main" id="{2425A4EC-48CC-4AEC-8B75-D744C4B24B81}"/>
                </a:ext>
              </a:extLst>
            </p:cNvPr>
            <p:cNvSpPr/>
            <p:nvPr/>
          </p:nvSpPr>
          <p:spPr bwMode="auto">
            <a:xfrm>
              <a:off x="5708651" y="3933825"/>
              <a:ext cx="200025" cy="14288"/>
            </a:xfrm>
            <a:custGeom>
              <a:avLst/>
              <a:gdLst>
                <a:gd name="T0" fmla="*/ 57 w 59"/>
                <a:gd name="T1" fmla="*/ 4 h 4"/>
                <a:gd name="T2" fmla="*/ 2 w 59"/>
                <a:gd name="T3" fmla="*/ 4 h 4"/>
                <a:gd name="T4" fmla="*/ 0 w 59"/>
                <a:gd name="T5" fmla="*/ 2 h 4"/>
                <a:gd name="T6" fmla="*/ 2 w 59"/>
                <a:gd name="T7" fmla="*/ 0 h 4"/>
                <a:gd name="T8" fmla="*/ 57 w 59"/>
                <a:gd name="T9" fmla="*/ 0 h 4"/>
                <a:gd name="T10" fmla="*/ 59 w 59"/>
                <a:gd name="T11" fmla="*/ 2 h 4"/>
                <a:gd name="T12" fmla="*/ 57 w 5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9" h="4">
                  <a:moveTo>
                    <a:pt x="57" y="4"/>
                  </a:moveTo>
                  <a:cubicBezTo>
                    <a:pt x="2" y="4"/>
                    <a:pt x="2" y="4"/>
                    <a:pt x="2" y="4"/>
                  </a:cubicBezTo>
                  <a:cubicBezTo>
                    <a:pt x="1" y="4"/>
                    <a:pt x="0" y="3"/>
                    <a:pt x="0" y="2"/>
                  </a:cubicBezTo>
                  <a:cubicBezTo>
                    <a:pt x="0" y="1"/>
                    <a:pt x="1" y="0"/>
                    <a:pt x="2" y="0"/>
                  </a:cubicBezTo>
                  <a:cubicBezTo>
                    <a:pt x="57" y="0"/>
                    <a:pt x="57" y="0"/>
                    <a:pt x="57" y="0"/>
                  </a:cubicBezTo>
                  <a:cubicBezTo>
                    <a:pt x="58" y="0"/>
                    <a:pt x="59" y="1"/>
                    <a:pt x="59" y="2"/>
                  </a:cubicBezTo>
                  <a:cubicBezTo>
                    <a:pt x="59" y="3"/>
                    <a:pt x="58" y="4"/>
                    <a:pt x="5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任意多边形 107">
              <a:extLst>
                <a:ext uri="{FF2B5EF4-FFF2-40B4-BE49-F238E27FC236}">
                  <a16:creationId xmlns:a16="http://schemas.microsoft.com/office/drawing/2014/main" id="{A096B2F2-9AFB-455B-83F8-F7F5DE8F8B55}"/>
                </a:ext>
              </a:extLst>
            </p:cNvPr>
            <p:cNvSpPr/>
            <p:nvPr/>
          </p:nvSpPr>
          <p:spPr bwMode="auto">
            <a:xfrm>
              <a:off x="5565776" y="3862388"/>
              <a:ext cx="342900" cy="14288"/>
            </a:xfrm>
            <a:custGeom>
              <a:avLst/>
              <a:gdLst>
                <a:gd name="T0" fmla="*/ 99 w 101"/>
                <a:gd name="T1" fmla="*/ 4 h 4"/>
                <a:gd name="T2" fmla="*/ 2 w 101"/>
                <a:gd name="T3" fmla="*/ 4 h 4"/>
                <a:gd name="T4" fmla="*/ 0 w 101"/>
                <a:gd name="T5" fmla="*/ 2 h 4"/>
                <a:gd name="T6" fmla="*/ 2 w 101"/>
                <a:gd name="T7" fmla="*/ 0 h 4"/>
                <a:gd name="T8" fmla="*/ 99 w 101"/>
                <a:gd name="T9" fmla="*/ 0 h 4"/>
                <a:gd name="T10" fmla="*/ 101 w 101"/>
                <a:gd name="T11" fmla="*/ 2 h 4"/>
                <a:gd name="T12" fmla="*/ 99 w 10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1" h="4">
                  <a:moveTo>
                    <a:pt x="99" y="4"/>
                  </a:moveTo>
                  <a:cubicBezTo>
                    <a:pt x="2" y="4"/>
                    <a:pt x="2" y="4"/>
                    <a:pt x="2" y="4"/>
                  </a:cubicBezTo>
                  <a:cubicBezTo>
                    <a:pt x="1" y="4"/>
                    <a:pt x="0" y="3"/>
                    <a:pt x="0" y="2"/>
                  </a:cubicBezTo>
                  <a:cubicBezTo>
                    <a:pt x="0" y="1"/>
                    <a:pt x="1" y="0"/>
                    <a:pt x="2" y="0"/>
                  </a:cubicBezTo>
                  <a:cubicBezTo>
                    <a:pt x="99" y="0"/>
                    <a:pt x="99" y="0"/>
                    <a:pt x="99" y="0"/>
                  </a:cubicBezTo>
                  <a:cubicBezTo>
                    <a:pt x="100" y="0"/>
                    <a:pt x="101" y="1"/>
                    <a:pt x="101" y="2"/>
                  </a:cubicBezTo>
                  <a:cubicBezTo>
                    <a:pt x="101" y="3"/>
                    <a:pt x="100" y="4"/>
                    <a:pt x="9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任意多边形 108">
              <a:extLst>
                <a:ext uri="{FF2B5EF4-FFF2-40B4-BE49-F238E27FC236}">
                  <a16:creationId xmlns:a16="http://schemas.microsoft.com/office/drawing/2014/main" id="{DA0733C3-99CE-4629-8990-F91A24D64BD1}"/>
                </a:ext>
              </a:extLst>
            </p:cNvPr>
            <p:cNvSpPr/>
            <p:nvPr/>
          </p:nvSpPr>
          <p:spPr bwMode="auto">
            <a:xfrm>
              <a:off x="5514976" y="3792538"/>
              <a:ext cx="85725" cy="12700"/>
            </a:xfrm>
            <a:custGeom>
              <a:avLst/>
              <a:gdLst>
                <a:gd name="T0" fmla="*/ 23 w 25"/>
                <a:gd name="T1" fmla="*/ 4 h 4"/>
                <a:gd name="T2" fmla="*/ 2 w 25"/>
                <a:gd name="T3" fmla="*/ 4 h 4"/>
                <a:gd name="T4" fmla="*/ 0 w 25"/>
                <a:gd name="T5" fmla="*/ 2 h 4"/>
                <a:gd name="T6" fmla="*/ 2 w 25"/>
                <a:gd name="T7" fmla="*/ 0 h 4"/>
                <a:gd name="T8" fmla="*/ 23 w 25"/>
                <a:gd name="T9" fmla="*/ 0 h 4"/>
                <a:gd name="T10" fmla="*/ 25 w 25"/>
                <a:gd name="T11" fmla="*/ 2 h 4"/>
                <a:gd name="T12" fmla="*/ 23 w 2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5" h="4">
                  <a:moveTo>
                    <a:pt x="23" y="4"/>
                  </a:moveTo>
                  <a:cubicBezTo>
                    <a:pt x="2" y="4"/>
                    <a:pt x="2" y="4"/>
                    <a:pt x="2" y="4"/>
                  </a:cubicBezTo>
                  <a:cubicBezTo>
                    <a:pt x="1" y="4"/>
                    <a:pt x="0" y="3"/>
                    <a:pt x="0" y="2"/>
                  </a:cubicBezTo>
                  <a:cubicBezTo>
                    <a:pt x="0" y="1"/>
                    <a:pt x="1" y="0"/>
                    <a:pt x="2" y="0"/>
                  </a:cubicBezTo>
                  <a:cubicBezTo>
                    <a:pt x="23" y="0"/>
                    <a:pt x="23" y="0"/>
                    <a:pt x="23" y="0"/>
                  </a:cubicBezTo>
                  <a:cubicBezTo>
                    <a:pt x="24" y="0"/>
                    <a:pt x="25" y="1"/>
                    <a:pt x="25" y="2"/>
                  </a:cubicBezTo>
                  <a:cubicBezTo>
                    <a:pt x="25" y="3"/>
                    <a:pt x="24" y="4"/>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任意多边形 109">
              <a:extLst>
                <a:ext uri="{FF2B5EF4-FFF2-40B4-BE49-F238E27FC236}">
                  <a16:creationId xmlns:a16="http://schemas.microsoft.com/office/drawing/2014/main" id="{AEF55AF8-1F16-4AC5-ACBB-10E78D37B109}"/>
                </a:ext>
              </a:extLst>
            </p:cNvPr>
            <p:cNvSpPr/>
            <p:nvPr/>
          </p:nvSpPr>
          <p:spPr bwMode="auto">
            <a:xfrm>
              <a:off x="5654676" y="3792538"/>
              <a:ext cx="254000" cy="12700"/>
            </a:xfrm>
            <a:custGeom>
              <a:avLst/>
              <a:gdLst>
                <a:gd name="T0" fmla="*/ 73 w 75"/>
                <a:gd name="T1" fmla="*/ 4 h 4"/>
                <a:gd name="T2" fmla="*/ 2 w 75"/>
                <a:gd name="T3" fmla="*/ 4 h 4"/>
                <a:gd name="T4" fmla="*/ 0 w 75"/>
                <a:gd name="T5" fmla="*/ 2 h 4"/>
                <a:gd name="T6" fmla="*/ 2 w 75"/>
                <a:gd name="T7" fmla="*/ 0 h 4"/>
                <a:gd name="T8" fmla="*/ 73 w 75"/>
                <a:gd name="T9" fmla="*/ 0 h 4"/>
                <a:gd name="T10" fmla="*/ 75 w 75"/>
                <a:gd name="T11" fmla="*/ 2 h 4"/>
                <a:gd name="T12" fmla="*/ 73 w 7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5" h="4">
                  <a:moveTo>
                    <a:pt x="73" y="4"/>
                  </a:moveTo>
                  <a:cubicBezTo>
                    <a:pt x="2" y="4"/>
                    <a:pt x="2" y="4"/>
                    <a:pt x="2" y="4"/>
                  </a:cubicBezTo>
                  <a:cubicBezTo>
                    <a:pt x="1" y="4"/>
                    <a:pt x="0" y="3"/>
                    <a:pt x="0" y="2"/>
                  </a:cubicBezTo>
                  <a:cubicBezTo>
                    <a:pt x="0" y="1"/>
                    <a:pt x="1" y="0"/>
                    <a:pt x="2" y="0"/>
                  </a:cubicBezTo>
                  <a:cubicBezTo>
                    <a:pt x="73" y="0"/>
                    <a:pt x="73" y="0"/>
                    <a:pt x="73" y="0"/>
                  </a:cubicBezTo>
                  <a:cubicBezTo>
                    <a:pt x="74" y="0"/>
                    <a:pt x="75" y="1"/>
                    <a:pt x="75" y="2"/>
                  </a:cubicBezTo>
                  <a:cubicBezTo>
                    <a:pt x="75" y="3"/>
                    <a:pt x="74" y="4"/>
                    <a:pt x="7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椭圆 115">
              <a:extLst>
                <a:ext uri="{FF2B5EF4-FFF2-40B4-BE49-F238E27FC236}">
                  <a16:creationId xmlns:a16="http://schemas.microsoft.com/office/drawing/2014/main" id="{BF0528F2-C484-429E-9A99-0BD43085326C}"/>
                </a:ext>
              </a:extLst>
            </p:cNvPr>
            <p:cNvSpPr/>
            <p:nvPr/>
          </p:nvSpPr>
          <p:spPr bwMode="auto">
            <a:xfrm>
              <a:off x="5849938" y="3676650"/>
              <a:ext cx="77788" cy="74613"/>
            </a:xfrm>
            <a:prstGeom prst="ellipse">
              <a:avLst/>
            </a:prstGeom>
            <a:solidFill>
              <a:srgbClr val="7C6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val="592071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13</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187FBA9C-E74C-4003-A4B2-092C6D11F18B}"/>
              </a:ext>
            </a:extLst>
          </p:cNvPr>
          <p:cNvSpPr txBox="1"/>
          <p:nvPr/>
        </p:nvSpPr>
        <p:spPr>
          <a:xfrm>
            <a:off x="669925" y="1187776"/>
            <a:ext cx="10850561" cy="1289456"/>
          </a:xfrm>
          <a:prstGeom prst="rect">
            <a:avLst/>
          </a:prstGeom>
          <a:noFill/>
        </p:spPr>
        <p:txBody>
          <a:bodyPr wrap="square" rtlCol="0">
            <a:spAutoFit/>
          </a:bodyPr>
          <a:lstStyle/>
          <a:p>
            <a:pPr>
              <a:lnSpc>
                <a:spcPct val="150000"/>
              </a:lnSpc>
            </a:pPr>
            <a:r>
              <a:rPr lang="zh-CN" altLang="en-US" b="1" dirty="0"/>
              <a:t>案例</a:t>
            </a:r>
            <a:r>
              <a:rPr lang="en-US" altLang="zh-CN" b="1" dirty="0"/>
              <a:t>1 </a:t>
            </a:r>
            <a:r>
              <a:rPr lang="zh-CN" altLang="en-US" b="1" dirty="0"/>
              <a:t>基本</a:t>
            </a:r>
            <a:r>
              <a:rPr lang="en-US" altLang="zh-CN" b="1" dirty="0"/>
              <a:t>ACL</a:t>
            </a:r>
            <a:r>
              <a:rPr lang="zh-CN" altLang="en-US" b="1" dirty="0"/>
              <a:t>的配置示例</a:t>
            </a:r>
            <a:endParaRPr lang="en-US" altLang="zh-CN" b="1" dirty="0"/>
          </a:p>
          <a:p>
            <a:pPr indent="457200">
              <a:lnSpc>
                <a:spcPct val="150000"/>
              </a:lnSpc>
            </a:pPr>
            <a:r>
              <a:rPr lang="zh-CN" altLang="en-US" dirty="0"/>
              <a:t>本示例网络拓扑结构如下图所示，某公司内有一台运维</a:t>
            </a:r>
            <a:r>
              <a:rPr lang="en-US" altLang="zh-CN" dirty="0"/>
              <a:t>PC</a:t>
            </a:r>
            <a:r>
              <a:rPr lang="zh-CN" altLang="en-US" dirty="0"/>
              <a:t>与网络设备之间路由可达，网络管理员希望简单方便的配置和管理远程网络设备，并且保证只有符合安全策略的用户才能登录设备。</a:t>
            </a:r>
          </a:p>
        </p:txBody>
      </p:sp>
      <p:pic>
        <p:nvPicPr>
          <p:cNvPr id="3" name="图片 2">
            <a:extLst>
              <a:ext uri="{FF2B5EF4-FFF2-40B4-BE49-F238E27FC236}">
                <a16:creationId xmlns:a16="http://schemas.microsoft.com/office/drawing/2014/main" id="{1B28446C-0F0E-44DD-A368-C4802B4A53CB}"/>
              </a:ext>
            </a:extLst>
          </p:cNvPr>
          <p:cNvPicPr>
            <a:picLocks noChangeAspect="1"/>
          </p:cNvPicPr>
          <p:nvPr/>
        </p:nvPicPr>
        <p:blipFill>
          <a:blip r:embed="rId3"/>
          <a:stretch>
            <a:fillRect/>
          </a:stretch>
        </p:blipFill>
        <p:spPr>
          <a:xfrm>
            <a:off x="2591426" y="3076166"/>
            <a:ext cx="6665697" cy="1020939"/>
          </a:xfrm>
          <a:prstGeom prst="rect">
            <a:avLst/>
          </a:prstGeom>
        </p:spPr>
      </p:pic>
      <p:sp>
        <p:nvSpPr>
          <p:cNvPr id="6" name="文本框 5">
            <a:extLst>
              <a:ext uri="{FF2B5EF4-FFF2-40B4-BE49-F238E27FC236}">
                <a16:creationId xmlns:a16="http://schemas.microsoft.com/office/drawing/2014/main" id="{9BEB002B-E2B3-490F-A9F7-DA1CDE85B337}"/>
              </a:ext>
            </a:extLst>
          </p:cNvPr>
          <p:cNvSpPr txBox="1"/>
          <p:nvPr/>
        </p:nvSpPr>
        <p:spPr>
          <a:xfrm>
            <a:off x="7392711" y="2697837"/>
            <a:ext cx="2390398" cy="369332"/>
          </a:xfrm>
          <a:prstGeom prst="rect">
            <a:avLst/>
          </a:prstGeom>
          <a:noFill/>
        </p:spPr>
        <p:txBody>
          <a:bodyPr wrap="none" rtlCol="0">
            <a:spAutoFit/>
          </a:bodyPr>
          <a:lstStyle/>
          <a:p>
            <a:r>
              <a:rPr lang="en-US" altLang="zh-CN" b="1" dirty="0">
                <a:solidFill>
                  <a:srgbClr val="0662AA"/>
                </a:solidFill>
              </a:rPr>
              <a:t>IP:10.137.217.177/24</a:t>
            </a:r>
            <a:endParaRPr lang="zh-CN" altLang="en-US" b="1" dirty="0">
              <a:solidFill>
                <a:srgbClr val="0662AA"/>
              </a:solidFill>
            </a:endParaRPr>
          </a:p>
        </p:txBody>
      </p:sp>
      <p:sp>
        <p:nvSpPr>
          <p:cNvPr id="7" name="矩形 6">
            <a:extLst>
              <a:ext uri="{FF2B5EF4-FFF2-40B4-BE49-F238E27FC236}">
                <a16:creationId xmlns:a16="http://schemas.microsoft.com/office/drawing/2014/main" id="{C41E381A-4C8F-4450-A215-840D9AF45CE5}"/>
              </a:ext>
            </a:extLst>
          </p:cNvPr>
          <p:cNvSpPr/>
          <p:nvPr/>
        </p:nvSpPr>
        <p:spPr>
          <a:xfrm>
            <a:off x="6934680" y="3558955"/>
            <a:ext cx="1095172" cy="369332"/>
          </a:xfrm>
          <a:prstGeom prst="rect">
            <a:avLst/>
          </a:prstGeom>
        </p:spPr>
        <p:txBody>
          <a:bodyPr wrap="none">
            <a:spAutoFit/>
          </a:bodyPr>
          <a:lstStyle/>
          <a:p>
            <a:r>
              <a:rPr lang="en-US" altLang="zh-CN" b="1" dirty="0">
                <a:solidFill>
                  <a:srgbClr val="0662AA"/>
                </a:solidFill>
              </a:rPr>
              <a:t>GE1/0/0</a:t>
            </a:r>
            <a:r>
              <a:rPr lang="en-US" altLang="zh-CN" dirty="0"/>
              <a:t> </a:t>
            </a:r>
            <a:endParaRPr lang="zh-CN" altLang="en-US" dirty="0"/>
          </a:p>
        </p:txBody>
      </p:sp>
      <p:sp>
        <p:nvSpPr>
          <p:cNvPr id="8" name="椭圆 7">
            <a:extLst>
              <a:ext uri="{FF2B5EF4-FFF2-40B4-BE49-F238E27FC236}">
                <a16:creationId xmlns:a16="http://schemas.microsoft.com/office/drawing/2014/main" id="{246ADC24-D918-4DD1-8609-E4F89E8CA6A8}"/>
              </a:ext>
            </a:extLst>
          </p:cNvPr>
          <p:cNvSpPr/>
          <p:nvPr/>
        </p:nvSpPr>
        <p:spPr>
          <a:xfrm>
            <a:off x="7940297" y="3479054"/>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69497BB9-8150-435B-9110-77C12941CCCB}"/>
              </a:ext>
            </a:extLst>
          </p:cNvPr>
          <p:cNvSpPr/>
          <p:nvPr/>
        </p:nvSpPr>
        <p:spPr>
          <a:xfrm>
            <a:off x="3794075" y="3427504"/>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2C491A63-4FEC-4380-B279-39700951B950}"/>
              </a:ext>
            </a:extLst>
          </p:cNvPr>
          <p:cNvSpPr/>
          <p:nvPr/>
        </p:nvSpPr>
        <p:spPr>
          <a:xfrm>
            <a:off x="9222343" y="3427504"/>
            <a:ext cx="1693605" cy="369332"/>
          </a:xfrm>
          <a:prstGeom prst="rect">
            <a:avLst/>
          </a:prstGeom>
        </p:spPr>
        <p:txBody>
          <a:bodyPr wrap="none">
            <a:spAutoFit/>
          </a:bodyPr>
          <a:lstStyle/>
          <a:p>
            <a:r>
              <a:rPr lang="en-US" altLang="zh-CN" b="1" dirty="0">
                <a:solidFill>
                  <a:srgbClr val="0662AA"/>
                </a:solidFill>
              </a:rPr>
              <a:t>Telnet Server</a:t>
            </a:r>
            <a:r>
              <a:rPr lang="en-US" altLang="zh-CN" dirty="0"/>
              <a:t> </a:t>
            </a:r>
            <a:endParaRPr lang="zh-CN" altLang="en-US" dirty="0"/>
          </a:p>
        </p:txBody>
      </p:sp>
      <p:sp>
        <p:nvSpPr>
          <p:cNvPr id="14" name="矩形 13">
            <a:extLst>
              <a:ext uri="{FF2B5EF4-FFF2-40B4-BE49-F238E27FC236}">
                <a16:creationId xmlns:a16="http://schemas.microsoft.com/office/drawing/2014/main" id="{03E04842-4FDC-467D-942F-6540963E882B}"/>
              </a:ext>
            </a:extLst>
          </p:cNvPr>
          <p:cNvSpPr/>
          <p:nvPr/>
        </p:nvSpPr>
        <p:spPr>
          <a:xfrm>
            <a:off x="1509921" y="3332393"/>
            <a:ext cx="1210588" cy="369332"/>
          </a:xfrm>
          <a:prstGeom prst="rect">
            <a:avLst/>
          </a:prstGeom>
        </p:spPr>
        <p:txBody>
          <a:bodyPr wrap="none">
            <a:spAutoFit/>
          </a:bodyPr>
          <a:lstStyle/>
          <a:p>
            <a:r>
              <a:rPr lang="en-US" altLang="zh-CN" b="1" dirty="0">
                <a:solidFill>
                  <a:srgbClr val="0662AA"/>
                </a:solidFill>
              </a:rPr>
              <a:t>PC Client</a:t>
            </a:r>
            <a:endParaRPr lang="zh-CN" altLang="en-US" dirty="0"/>
          </a:p>
        </p:txBody>
      </p:sp>
      <p:sp>
        <p:nvSpPr>
          <p:cNvPr id="15" name="文本框 14">
            <a:extLst>
              <a:ext uri="{FF2B5EF4-FFF2-40B4-BE49-F238E27FC236}">
                <a16:creationId xmlns:a16="http://schemas.microsoft.com/office/drawing/2014/main" id="{5E405C66-98DC-4025-8C3B-E05B063CCC1B}"/>
              </a:ext>
            </a:extLst>
          </p:cNvPr>
          <p:cNvSpPr txBox="1"/>
          <p:nvPr/>
        </p:nvSpPr>
        <p:spPr>
          <a:xfrm>
            <a:off x="2591426" y="2706834"/>
            <a:ext cx="1633781" cy="369332"/>
          </a:xfrm>
          <a:prstGeom prst="rect">
            <a:avLst/>
          </a:prstGeom>
          <a:noFill/>
        </p:spPr>
        <p:txBody>
          <a:bodyPr wrap="none" rtlCol="0">
            <a:spAutoFit/>
          </a:bodyPr>
          <a:lstStyle/>
          <a:p>
            <a:r>
              <a:rPr lang="en-US" altLang="zh-CN" b="1" dirty="0">
                <a:solidFill>
                  <a:srgbClr val="0662AA"/>
                </a:solidFill>
              </a:rPr>
              <a:t>IP:10.1.1.1/24</a:t>
            </a:r>
            <a:endParaRPr lang="zh-CN" altLang="en-US" b="1" dirty="0">
              <a:solidFill>
                <a:srgbClr val="0662AA"/>
              </a:solidFill>
            </a:endParaRPr>
          </a:p>
        </p:txBody>
      </p:sp>
      <p:sp>
        <p:nvSpPr>
          <p:cNvPr id="9" name="文本框 8">
            <a:extLst>
              <a:ext uri="{FF2B5EF4-FFF2-40B4-BE49-F238E27FC236}">
                <a16:creationId xmlns:a16="http://schemas.microsoft.com/office/drawing/2014/main" id="{42F8C07C-4F1E-47DB-A9E9-8048B8B90EB1}"/>
              </a:ext>
            </a:extLst>
          </p:cNvPr>
          <p:cNvSpPr txBox="1"/>
          <p:nvPr/>
        </p:nvSpPr>
        <p:spPr>
          <a:xfrm>
            <a:off x="669925" y="4129626"/>
            <a:ext cx="10097274" cy="1704954"/>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配置思路：</a:t>
            </a:r>
            <a:endParaRPr lang="en-US" altLang="zh-CN" b="1" dirty="0"/>
          </a:p>
          <a:p>
            <a:pPr>
              <a:lnSpc>
                <a:spcPct val="150000"/>
              </a:lnSpc>
            </a:pPr>
            <a:r>
              <a:rPr lang="en-US" altLang="zh-CN" dirty="0"/>
              <a:t>1) </a:t>
            </a:r>
            <a:r>
              <a:rPr lang="zh-CN" altLang="en-US" dirty="0"/>
              <a:t>配置</a:t>
            </a:r>
            <a:r>
              <a:rPr lang="en-US" altLang="zh-CN" dirty="0"/>
              <a:t>Telnet</a:t>
            </a:r>
            <a:r>
              <a:rPr lang="zh-CN" altLang="en-US" dirty="0"/>
              <a:t>方式登录设备，以实现远程维护网络设备。</a:t>
            </a:r>
          </a:p>
          <a:p>
            <a:pPr>
              <a:lnSpc>
                <a:spcPct val="150000"/>
              </a:lnSpc>
            </a:pPr>
            <a:r>
              <a:rPr lang="en-US" altLang="zh-CN" dirty="0"/>
              <a:t>2) </a:t>
            </a:r>
            <a:r>
              <a:rPr lang="zh-CN" altLang="en-US" dirty="0"/>
              <a:t>配置基于</a:t>
            </a:r>
            <a:r>
              <a:rPr lang="en-US" altLang="zh-CN" dirty="0"/>
              <a:t>ACL</a:t>
            </a:r>
            <a:r>
              <a:rPr lang="zh-CN" altLang="en-US" dirty="0"/>
              <a:t>的安全策略，保证只有符合安全策略的用户才能登录设备。</a:t>
            </a:r>
          </a:p>
          <a:p>
            <a:pPr>
              <a:lnSpc>
                <a:spcPct val="150000"/>
              </a:lnSpc>
            </a:pPr>
            <a:r>
              <a:rPr lang="en-US" altLang="zh-CN" dirty="0"/>
              <a:t>3) </a:t>
            </a:r>
            <a:r>
              <a:rPr lang="zh-CN" altLang="en-US" dirty="0"/>
              <a:t>配置管理员的用户名和密码，并配置</a:t>
            </a:r>
            <a:r>
              <a:rPr lang="en-US" altLang="zh-CN" dirty="0"/>
              <a:t>AAA</a:t>
            </a:r>
            <a:r>
              <a:rPr lang="zh-CN" altLang="en-US" dirty="0"/>
              <a:t>认证策略，保证只有认证通过的用户才能登录设备。</a:t>
            </a:r>
          </a:p>
        </p:txBody>
      </p:sp>
    </p:spTree>
    <p:custDataLst>
      <p:tags r:id="rId1"/>
    </p:custDataLst>
    <p:extLst>
      <p:ext uri="{BB962C8B-B14F-4D97-AF65-F5344CB8AC3E}">
        <p14:creationId xmlns:p14="http://schemas.microsoft.com/office/powerpoint/2010/main" val="885931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14</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895561F-AF16-437C-A971-92C9E2E44DD0}"/>
              </a:ext>
            </a:extLst>
          </p:cNvPr>
          <p:cNvSpPr txBox="1"/>
          <p:nvPr/>
        </p:nvSpPr>
        <p:spPr>
          <a:xfrm>
            <a:off x="669925" y="1130300"/>
            <a:ext cx="10097274" cy="87395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配置步骤：</a:t>
            </a:r>
            <a:endParaRPr lang="en-US" altLang="zh-CN" b="1" dirty="0"/>
          </a:p>
          <a:p>
            <a:pPr>
              <a:lnSpc>
                <a:spcPct val="150000"/>
              </a:lnSpc>
            </a:pPr>
            <a:r>
              <a:rPr lang="en-US" altLang="zh-CN" dirty="0"/>
              <a:t>1) </a:t>
            </a:r>
            <a:r>
              <a:rPr lang="zh-CN" altLang="en-US" dirty="0"/>
              <a:t>配置服务器的端口以及开启</a:t>
            </a:r>
            <a:r>
              <a:rPr lang="en-US" altLang="zh-CN" dirty="0"/>
              <a:t>telnet</a:t>
            </a:r>
            <a:r>
              <a:rPr lang="zh-CN" altLang="en-US" dirty="0"/>
              <a:t>服务功能。</a:t>
            </a:r>
          </a:p>
        </p:txBody>
      </p:sp>
      <p:sp>
        <p:nvSpPr>
          <p:cNvPr id="3" name="矩形 2">
            <a:extLst>
              <a:ext uri="{FF2B5EF4-FFF2-40B4-BE49-F238E27FC236}">
                <a16:creationId xmlns:a16="http://schemas.microsoft.com/office/drawing/2014/main" id="{B4715845-A767-4A43-934A-3C905FA0422A}"/>
              </a:ext>
            </a:extLst>
          </p:cNvPr>
          <p:cNvSpPr/>
          <p:nvPr/>
        </p:nvSpPr>
        <p:spPr>
          <a:xfrm>
            <a:off x="801278" y="2102177"/>
            <a:ext cx="10633435" cy="1871472"/>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388162-B4FE-418B-819D-7AA040102D1C}"/>
              </a:ext>
            </a:extLst>
          </p:cNvPr>
          <p:cNvSpPr txBox="1"/>
          <p:nvPr/>
        </p:nvSpPr>
        <p:spPr>
          <a:xfrm>
            <a:off x="801278" y="2094157"/>
            <a:ext cx="4955267" cy="1789592"/>
          </a:xfrm>
          <a:prstGeom prst="rect">
            <a:avLst/>
          </a:prstGeom>
          <a:noFill/>
        </p:spPr>
        <p:txBody>
          <a:bodyPr wrap="none" rtlCol="0">
            <a:spAutoFit/>
          </a:bodyPr>
          <a:lstStyle/>
          <a:p>
            <a:pPr>
              <a:lnSpc>
                <a:spcPct val="125000"/>
              </a:lnSpc>
            </a:pPr>
            <a:r>
              <a:rPr lang="en-US" altLang="zh-CN" dirty="0"/>
              <a:t>&lt;Huawei&gt; system-view</a:t>
            </a:r>
            <a:endParaRPr lang="zh-CN" altLang="zh-CN" dirty="0"/>
          </a:p>
          <a:p>
            <a:pPr>
              <a:lnSpc>
                <a:spcPct val="125000"/>
              </a:lnSpc>
            </a:pPr>
            <a:r>
              <a:rPr lang="en-US" altLang="zh-CN" dirty="0"/>
              <a:t>[Huawei] </a:t>
            </a:r>
            <a:r>
              <a:rPr lang="en-US" altLang="zh-CN" dirty="0" err="1"/>
              <a:t>sysname</a:t>
            </a:r>
            <a:r>
              <a:rPr lang="en-US" altLang="zh-CN" dirty="0"/>
              <a:t> Telnet Server</a:t>
            </a:r>
            <a:endParaRPr lang="zh-CN" altLang="zh-CN" dirty="0"/>
          </a:p>
          <a:p>
            <a:pPr>
              <a:lnSpc>
                <a:spcPct val="125000"/>
              </a:lnSpc>
            </a:pPr>
            <a:r>
              <a:rPr lang="en-US" altLang="zh-CN" dirty="0"/>
              <a:t>[Telnet Server] telnet server permit interface all</a:t>
            </a:r>
            <a:endParaRPr lang="zh-CN" altLang="zh-CN" dirty="0"/>
          </a:p>
          <a:p>
            <a:pPr>
              <a:lnSpc>
                <a:spcPct val="125000"/>
              </a:lnSpc>
            </a:pPr>
            <a:r>
              <a:rPr lang="en-US" altLang="zh-CN" dirty="0"/>
              <a:t>[Telnet Server] telnet server enable</a:t>
            </a:r>
            <a:endParaRPr lang="zh-CN" altLang="zh-CN" dirty="0"/>
          </a:p>
          <a:p>
            <a:pPr>
              <a:lnSpc>
                <a:spcPct val="125000"/>
              </a:lnSpc>
            </a:pPr>
            <a:r>
              <a:rPr lang="en-US" altLang="zh-CN" dirty="0"/>
              <a:t>[Telnet Server] telnet server port 1025</a:t>
            </a:r>
            <a:endParaRPr lang="zh-CN" altLang="en-US" dirty="0"/>
          </a:p>
        </p:txBody>
      </p:sp>
      <p:sp>
        <p:nvSpPr>
          <p:cNvPr id="11" name="文本框 10">
            <a:extLst>
              <a:ext uri="{FF2B5EF4-FFF2-40B4-BE49-F238E27FC236}">
                <a16:creationId xmlns:a16="http://schemas.microsoft.com/office/drawing/2014/main" id="{A26F5EF6-D6FF-407E-A5B5-3E71C6310CE4}"/>
              </a:ext>
            </a:extLst>
          </p:cNvPr>
          <p:cNvSpPr txBox="1"/>
          <p:nvPr/>
        </p:nvSpPr>
        <p:spPr>
          <a:xfrm>
            <a:off x="707908" y="3981669"/>
            <a:ext cx="10097274" cy="458459"/>
          </a:xfrm>
          <a:prstGeom prst="rect">
            <a:avLst/>
          </a:prstGeom>
          <a:noFill/>
        </p:spPr>
        <p:txBody>
          <a:bodyPr wrap="square" rtlCol="0">
            <a:spAutoFit/>
          </a:bodyPr>
          <a:lstStyle/>
          <a:p>
            <a:pPr>
              <a:lnSpc>
                <a:spcPct val="150000"/>
              </a:lnSpc>
            </a:pPr>
            <a:r>
              <a:rPr lang="en-US" altLang="zh-CN" dirty="0"/>
              <a:t>2) </a:t>
            </a:r>
            <a:r>
              <a:rPr lang="zh-CN" altLang="en-US" dirty="0"/>
              <a:t>配置</a:t>
            </a:r>
            <a:r>
              <a:rPr lang="en-US" altLang="zh-CN" dirty="0"/>
              <a:t>VTY</a:t>
            </a:r>
            <a:r>
              <a:rPr lang="zh-CN" altLang="en-US" dirty="0"/>
              <a:t>用户界面的最大个数。</a:t>
            </a:r>
          </a:p>
        </p:txBody>
      </p:sp>
      <p:sp>
        <p:nvSpPr>
          <p:cNvPr id="12" name="矩形 11">
            <a:extLst>
              <a:ext uri="{FF2B5EF4-FFF2-40B4-BE49-F238E27FC236}">
                <a16:creationId xmlns:a16="http://schemas.microsoft.com/office/drawing/2014/main" id="{B1AC967E-A738-4348-BFF1-2DBCA9DD956C}"/>
              </a:ext>
            </a:extLst>
          </p:cNvPr>
          <p:cNvSpPr/>
          <p:nvPr/>
        </p:nvSpPr>
        <p:spPr>
          <a:xfrm>
            <a:off x="801278" y="4457575"/>
            <a:ext cx="10633435" cy="598976"/>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97E155-087F-4D76-91AC-0B439A1DAE78}"/>
              </a:ext>
            </a:extLst>
          </p:cNvPr>
          <p:cNvSpPr/>
          <p:nvPr/>
        </p:nvSpPr>
        <p:spPr>
          <a:xfrm>
            <a:off x="779282" y="4547578"/>
            <a:ext cx="4775731" cy="404598"/>
          </a:xfrm>
          <a:prstGeom prst="rect">
            <a:avLst/>
          </a:prstGeom>
        </p:spPr>
        <p:txBody>
          <a:bodyPr wrap="none">
            <a:spAutoFit/>
          </a:bodyPr>
          <a:lstStyle/>
          <a:p>
            <a:pPr>
              <a:lnSpc>
                <a:spcPct val="125000"/>
              </a:lnSpc>
            </a:pPr>
            <a:r>
              <a:rPr lang="en-US" altLang="zh-CN" dirty="0"/>
              <a:t>[Telnet Server] user-interface maximum-</a:t>
            </a:r>
            <a:r>
              <a:rPr lang="en-US" altLang="zh-CN" dirty="0" err="1"/>
              <a:t>vty</a:t>
            </a:r>
            <a:r>
              <a:rPr lang="en-US" altLang="zh-CN" dirty="0"/>
              <a:t> 8</a:t>
            </a:r>
            <a:endParaRPr lang="zh-CN" altLang="en-US" dirty="0"/>
          </a:p>
        </p:txBody>
      </p:sp>
    </p:spTree>
    <p:custDataLst>
      <p:tags r:id="rId1"/>
    </p:custDataLst>
    <p:extLst>
      <p:ext uri="{BB962C8B-B14F-4D97-AF65-F5344CB8AC3E}">
        <p14:creationId xmlns:p14="http://schemas.microsoft.com/office/powerpoint/2010/main" val="3681760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895561F-AF16-437C-A971-92C9E2E44DD0}"/>
              </a:ext>
            </a:extLst>
          </p:cNvPr>
          <p:cNvSpPr txBox="1"/>
          <p:nvPr/>
        </p:nvSpPr>
        <p:spPr>
          <a:xfrm>
            <a:off x="669925" y="1130300"/>
            <a:ext cx="10097274" cy="458459"/>
          </a:xfrm>
          <a:prstGeom prst="rect">
            <a:avLst/>
          </a:prstGeom>
          <a:noFill/>
        </p:spPr>
        <p:txBody>
          <a:bodyPr wrap="square" rtlCol="0">
            <a:spAutoFit/>
          </a:bodyPr>
          <a:lstStyle/>
          <a:p>
            <a:pPr>
              <a:lnSpc>
                <a:spcPct val="150000"/>
              </a:lnSpc>
            </a:pPr>
            <a:r>
              <a:rPr lang="en-US" altLang="zh-CN" dirty="0"/>
              <a:t>3) </a:t>
            </a:r>
            <a:r>
              <a:rPr lang="zh-CN" altLang="en-US" dirty="0"/>
              <a:t>配置允许用户登录设备的主机地址。</a:t>
            </a:r>
          </a:p>
        </p:txBody>
      </p:sp>
      <p:sp>
        <p:nvSpPr>
          <p:cNvPr id="3" name="矩形 2">
            <a:extLst>
              <a:ext uri="{FF2B5EF4-FFF2-40B4-BE49-F238E27FC236}">
                <a16:creationId xmlns:a16="http://schemas.microsoft.com/office/drawing/2014/main" id="{B4715845-A767-4A43-934A-3C905FA0422A}"/>
              </a:ext>
            </a:extLst>
          </p:cNvPr>
          <p:cNvSpPr/>
          <p:nvPr/>
        </p:nvSpPr>
        <p:spPr>
          <a:xfrm>
            <a:off x="779282" y="1678659"/>
            <a:ext cx="10633435" cy="1871472"/>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388162-B4FE-418B-819D-7AA040102D1C}"/>
              </a:ext>
            </a:extLst>
          </p:cNvPr>
          <p:cNvSpPr txBox="1"/>
          <p:nvPr/>
        </p:nvSpPr>
        <p:spPr>
          <a:xfrm>
            <a:off x="779282" y="1708149"/>
            <a:ext cx="6250494" cy="1789592"/>
          </a:xfrm>
          <a:prstGeom prst="rect">
            <a:avLst/>
          </a:prstGeom>
          <a:noFill/>
        </p:spPr>
        <p:txBody>
          <a:bodyPr wrap="none" rtlCol="0">
            <a:spAutoFit/>
          </a:bodyPr>
          <a:lstStyle/>
          <a:p>
            <a:pPr>
              <a:lnSpc>
                <a:spcPct val="125000"/>
              </a:lnSpc>
            </a:pPr>
            <a:r>
              <a:rPr lang="en-US" altLang="zh-CN" dirty="0"/>
              <a:t>[Telnet Server] </a:t>
            </a:r>
            <a:r>
              <a:rPr lang="en-US" altLang="zh-CN" dirty="0" err="1"/>
              <a:t>acl</a:t>
            </a:r>
            <a:r>
              <a:rPr lang="en-US" altLang="zh-CN" dirty="0"/>
              <a:t> 2001</a:t>
            </a:r>
          </a:p>
          <a:p>
            <a:pPr>
              <a:lnSpc>
                <a:spcPct val="125000"/>
              </a:lnSpc>
            </a:pPr>
            <a:r>
              <a:rPr lang="en-US" altLang="zh-CN" dirty="0"/>
              <a:t>[Telnet Server-acl-basic-2001] rule permit source 10.1.1.1 0</a:t>
            </a:r>
          </a:p>
          <a:p>
            <a:pPr>
              <a:lnSpc>
                <a:spcPct val="125000"/>
              </a:lnSpc>
            </a:pPr>
            <a:r>
              <a:rPr lang="en-US" altLang="zh-CN" dirty="0"/>
              <a:t>[Telnet Server-acl-basic-2001] quit</a:t>
            </a:r>
          </a:p>
          <a:p>
            <a:pPr>
              <a:lnSpc>
                <a:spcPct val="125000"/>
              </a:lnSpc>
            </a:pPr>
            <a:r>
              <a:rPr lang="en-US" altLang="zh-CN" dirty="0"/>
              <a:t>[Telnet Server] user-interface </a:t>
            </a:r>
            <a:r>
              <a:rPr lang="en-US" altLang="zh-CN" dirty="0" err="1"/>
              <a:t>vty</a:t>
            </a:r>
            <a:r>
              <a:rPr lang="en-US" altLang="zh-CN" dirty="0"/>
              <a:t> 0 7</a:t>
            </a:r>
          </a:p>
          <a:p>
            <a:pPr>
              <a:lnSpc>
                <a:spcPct val="125000"/>
              </a:lnSpc>
            </a:pPr>
            <a:r>
              <a:rPr lang="en-US" altLang="zh-CN" dirty="0"/>
              <a:t>[Telnet Server-ui-vty0-7] </a:t>
            </a:r>
            <a:r>
              <a:rPr lang="en-US" altLang="zh-CN" dirty="0" err="1"/>
              <a:t>acl</a:t>
            </a:r>
            <a:r>
              <a:rPr lang="en-US" altLang="zh-CN" dirty="0"/>
              <a:t> 2001 inbound</a:t>
            </a:r>
          </a:p>
        </p:txBody>
      </p:sp>
      <p:sp>
        <p:nvSpPr>
          <p:cNvPr id="11" name="文本框 10">
            <a:extLst>
              <a:ext uri="{FF2B5EF4-FFF2-40B4-BE49-F238E27FC236}">
                <a16:creationId xmlns:a16="http://schemas.microsoft.com/office/drawing/2014/main" id="{A26F5EF6-D6FF-407E-A5B5-3E71C6310CE4}"/>
              </a:ext>
            </a:extLst>
          </p:cNvPr>
          <p:cNvSpPr txBox="1"/>
          <p:nvPr/>
        </p:nvSpPr>
        <p:spPr>
          <a:xfrm>
            <a:off x="684940" y="3560792"/>
            <a:ext cx="10097274" cy="458459"/>
          </a:xfrm>
          <a:prstGeom prst="rect">
            <a:avLst/>
          </a:prstGeom>
          <a:noFill/>
        </p:spPr>
        <p:txBody>
          <a:bodyPr wrap="square" rtlCol="0">
            <a:spAutoFit/>
          </a:bodyPr>
          <a:lstStyle/>
          <a:p>
            <a:pPr>
              <a:lnSpc>
                <a:spcPct val="150000"/>
              </a:lnSpc>
            </a:pPr>
            <a:r>
              <a:rPr lang="en-US" altLang="zh-CN" dirty="0"/>
              <a:t>4) </a:t>
            </a:r>
            <a:r>
              <a:rPr lang="zh-CN" altLang="en-US" dirty="0"/>
              <a:t>配置</a:t>
            </a:r>
            <a:r>
              <a:rPr lang="en-US" altLang="zh-CN" dirty="0"/>
              <a:t>VTY</a:t>
            </a:r>
            <a:r>
              <a:rPr lang="zh-CN" altLang="en-US" dirty="0"/>
              <a:t>用户界面的终端属性。</a:t>
            </a:r>
          </a:p>
        </p:txBody>
      </p:sp>
      <p:sp>
        <p:nvSpPr>
          <p:cNvPr id="12" name="矩形 11">
            <a:extLst>
              <a:ext uri="{FF2B5EF4-FFF2-40B4-BE49-F238E27FC236}">
                <a16:creationId xmlns:a16="http://schemas.microsoft.com/office/drawing/2014/main" id="{B1AC967E-A738-4348-BFF1-2DBCA9DD956C}"/>
              </a:ext>
            </a:extLst>
          </p:cNvPr>
          <p:cNvSpPr/>
          <p:nvPr/>
        </p:nvSpPr>
        <p:spPr>
          <a:xfrm>
            <a:off x="779282" y="4072677"/>
            <a:ext cx="10633435" cy="1474563"/>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97E155-087F-4D76-91AC-0B439A1DAE78}"/>
              </a:ext>
            </a:extLst>
          </p:cNvPr>
          <p:cNvSpPr/>
          <p:nvPr/>
        </p:nvSpPr>
        <p:spPr>
          <a:xfrm>
            <a:off x="779282" y="4085042"/>
            <a:ext cx="5776005" cy="1443344"/>
          </a:xfrm>
          <a:prstGeom prst="rect">
            <a:avLst/>
          </a:prstGeom>
        </p:spPr>
        <p:txBody>
          <a:bodyPr wrap="none">
            <a:spAutoFit/>
          </a:bodyPr>
          <a:lstStyle/>
          <a:p>
            <a:pPr>
              <a:lnSpc>
                <a:spcPct val="125000"/>
              </a:lnSpc>
            </a:pPr>
            <a:r>
              <a:rPr lang="en-US" altLang="zh-CN" dirty="0"/>
              <a:t>[Telnet Server-ui-vty0-7] shell</a:t>
            </a:r>
          </a:p>
          <a:p>
            <a:pPr>
              <a:lnSpc>
                <a:spcPct val="125000"/>
              </a:lnSpc>
            </a:pPr>
            <a:r>
              <a:rPr lang="en-US" altLang="zh-CN" dirty="0"/>
              <a:t>[Telnet Server-ui-vty0-7] idle-timeout 20</a:t>
            </a:r>
          </a:p>
          <a:p>
            <a:pPr>
              <a:lnSpc>
                <a:spcPct val="125000"/>
              </a:lnSpc>
            </a:pPr>
            <a:r>
              <a:rPr lang="en-US" altLang="zh-CN" dirty="0"/>
              <a:t>[Telnet Server-ui-vty0-7] screen-length 30</a:t>
            </a:r>
          </a:p>
          <a:p>
            <a:pPr>
              <a:lnSpc>
                <a:spcPct val="125000"/>
              </a:lnSpc>
            </a:pPr>
            <a:r>
              <a:rPr lang="en-US" altLang="zh-CN" dirty="0"/>
              <a:t>[Telnet Server-ui-vty0-7] history-command max-size 20</a:t>
            </a:r>
          </a:p>
        </p:txBody>
      </p:sp>
    </p:spTree>
    <p:custDataLst>
      <p:tags r:id="rId1"/>
    </p:custDataLst>
    <p:extLst>
      <p:ext uri="{BB962C8B-B14F-4D97-AF65-F5344CB8AC3E}">
        <p14:creationId xmlns:p14="http://schemas.microsoft.com/office/powerpoint/2010/main" val="14637964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16</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895561F-AF16-437C-A971-92C9E2E44DD0}"/>
              </a:ext>
            </a:extLst>
          </p:cNvPr>
          <p:cNvSpPr txBox="1"/>
          <p:nvPr/>
        </p:nvSpPr>
        <p:spPr>
          <a:xfrm>
            <a:off x="669925" y="1130300"/>
            <a:ext cx="10097274" cy="458459"/>
          </a:xfrm>
          <a:prstGeom prst="rect">
            <a:avLst/>
          </a:prstGeom>
          <a:noFill/>
        </p:spPr>
        <p:txBody>
          <a:bodyPr wrap="square" rtlCol="0">
            <a:spAutoFit/>
          </a:bodyPr>
          <a:lstStyle/>
          <a:p>
            <a:pPr>
              <a:lnSpc>
                <a:spcPct val="150000"/>
              </a:lnSpc>
            </a:pPr>
            <a:r>
              <a:rPr lang="en-US" altLang="zh-CN" dirty="0"/>
              <a:t>5) </a:t>
            </a:r>
            <a:r>
              <a:rPr lang="zh-CN" altLang="en-US" dirty="0"/>
              <a:t>配置</a:t>
            </a:r>
            <a:r>
              <a:rPr lang="en-US" altLang="zh-CN" dirty="0"/>
              <a:t>VTY</a:t>
            </a:r>
            <a:r>
              <a:rPr lang="zh-CN" altLang="en-US" dirty="0"/>
              <a:t>用户界面的用户验证方式。</a:t>
            </a:r>
          </a:p>
        </p:txBody>
      </p:sp>
      <p:sp>
        <p:nvSpPr>
          <p:cNvPr id="3" name="矩形 2">
            <a:extLst>
              <a:ext uri="{FF2B5EF4-FFF2-40B4-BE49-F238E27FC236}">
                <a16:creationId xmlns:a16="http://schemas.microsoft.com/office/drawing/2014/main" id="{B4715845-A767-4A43-934A-3C905FA0422A}"/>
              </a:ext>
            </a:extLst>
          </p:cNvPr>
          <p:cNvSpPr/>
          <p:nvPr/>
        </p:nvSpPr>
        <p:spPr>
          <a:xfrm>
            <a:off x="779282" y="1678659"/>
            <a:ext cx="10633435" cy="877962"/>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388162-B4FE-418B-819D-7AA040102D1C}"/>
              </a:ext>
            </a:extLst>
          </p:cNvPr>
          <p:cNvSpPr txBox="1"/>
          <p:nvPr/>
        </p:nvSpPr>
        <p:spPr>
          <a:xfrm>
            <a:off x="779282" y="1717774"/>
            <a:ext cx="5237396" cy="750847"/>
          </a:xfrm>
          <a:prstGeom prst="rect">
            <a:avLst/>
          </a:prstGeom>
          <a:noFill/>
        </p:spPr>
        <p:txBody>
          <a:bodyPr wrap="none" rtlCol="0">
            <a:spAutoFit/>
          </a:bodyPr>
          <a:lstStyle/>
          <a:p>
            <a:pPr>
              <a:lnSpc>
                <a:spcPct val="125000"/>
              </a:lnSpc>
            </a:pPr>
            <a:r>
              <a:rPr lang="en-US" altLang="zh-CN" dirty="0"/>
              <a:t>[Telnet Server-ui-vty0-7] authentication-mode </a:t>
            </a:r>
            <a:r>
              <a:rPr lang="en-US" altLang="zh-CN" dirty="0" err="1"/>
              <a:t>aaa</a:t>
            </a:r>
            <a:endParaRPr lang="en-US" altLang="zh-CN" dirty="0"/>
          </a:p>
          <a:p>
            <a:pPr>
              <a:lnSpc>
                <a:spcPct val="125000"/>
              </a:lnSpc>
            </a:pPr>
            <a:r>
              <a:rPr lang="en-US" altLang="zh-CN" dirty="0"/>
              <a:t>[Telnet Server-ui-vty0-7] quit</a:t>
            </a:r>
          </a:p>
        </p:txBody>
      </p:sp>
      <p:sp>
        <p:nvSpPr>
          <p:cNvPr id="11" name="文本框 10">
            <a:extLst>
              <a:ext uri="{FF2B5EF4-FFF2-40B4-BE49-F238E27FC236}">
                <a16:creationId xmlns:a16="http://schemas.microsoft.com/office/drawing/2014/main" id="{A26F5EF6-D6FF-407E-A5B5-3E71C6310CE4}"/>
              </a:ext>
            </a:extLst>
          </p:cNvPr>
          <p:cNvSpPr txBox="1"/>
          <p:nvPr/>
        </p:nvSpPr>
        <p:spPr>
          <a:xfrm>
            <a:off x="669925" y="2568986"/>
            <a:ext cx="10097274" cy="458459"/>
          </a:xfrm>
          <a:prstGeom prst="rect">
            <a:avLst/>
          </a:prstGeom>
          <a:noFill/>
        </p:spPr>
        <p:txBody>
          <a:bodyPr wrap="square" rtlCol="0">
            <a:spAutoFit/>
          </a:bodyPr>
          <a:lstStyle/>
          <a:p>
            <a:pPr>
              <a:lnSpc>
                <a:spcPct val="150000"/>
              </a:lnSpc>
            </a:pPr>
            <a:r>
              <a:rPr lang="en-US" altLang="zh-CN" dirty="0"/>
              <a:t>6) </a:t>
            </a:r>
            <a:r>
              <a:rPr lang="zh-CN" altLang="en-US" dirty="0"/>
              <a:t>配置登录验证方式。</a:t>
            </a:r>
          </a:p>
        </p:txBody>
      </p:sp>
      <p:sp>
        <p:nvSpPr>
          <p:cNvPr id="12" name="矩形 11">
            <a:extLst>
              <a:ext uri="{FF2B5EF4-FFF2-40B4-BE49-F238E27FC236}">
                <a16:creationId xmlns:a16="http://schemas.microsoft.com/office/drawing/2014/main" id="{B1AC967E-A738-4348-BFF1-2DBCA9DD956C}"/>
              </a:ext>
            </a:extLst>
          </p:cNvPr>
          <p:cNvSpPr/>
          <p:nvPr/>
        </p:nvSpPr>
        <p:spPr>
          <a:xfrm>
            <a:off x="779281" y="3197089"/>
            <a:ext cx="10633435" cy="1879327"/>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97E155-087F-4D76-91AC-0B439A1DAE78}"/>
              </a:ext>
            </a:extLst>
          </p:cNvPr>
          <p:cNvSpPr/>
          <p:nvPr/>
        </p:nvSpPr>
        <p:spPr>
          <a:xfrm>
            <a:off x="823846" y="3209289"/>
            <a:ext cx="9241697" cy="1789592"/>
          </a:xfrm>
          <a:prstGeom prst="rect">
            <a:avLst/>
          </a:prstGeom>
        </p:spPr>
        <p:txBody>
          <a:bodyPr wrap="none">
            <a:spAutoFit/>
          </a:bodyPr>
          <a:lstStyle/>
          <a:p>
            <a:pPr>
              <a:lnSpc>
                <a:spcPct val="125000"/>
              </a:lnSpc>
            </a:pPr>
            <a:r>
              <a:rPr lang="en-US" altLang="zh-CN" dirty="0"/>
              <a:t>[Telnet Server] </a:t>
            </a:r>
            <a:r>
              <a:rPr lang="en-US" altLang="zh-CN" dirty="0" err="1"/>
              <a:t>aaa</a:t>
            </a:r>
            <a:endParaRPr lang="en-US" altLang="zh-CN" dirty="0"/>
          </a:p>
          <a:p>
            <a:pPr>
              <a:lnSpc>
                <a:spcPct val="125000"/>
              </a:lnSpc>
            </a:pPr>
            <a:r>
              <a:rPr lang="en-US" altLang="zh-CN" dirty="0"/>
              <a:t>[Telnet Server-</a:t>
            </a:r>
            <a:r>
              <a:rPr lang="en-US" altLang="zh-CN" dirty="0" err="1"/>
              <a:t>aaa</a:t>
            </a:r>
            <a:r>
              <a:rPr lang="en-US" altLang="zh-CN" dirty="0"/>
              <a:t>] local-user admin1234 password irreversible-cipher Helloworld@6789</a:t>
            </a:r>
          </a:p>
          <a:p>
            <a:pPr>
              <a:lnSpc>
                <a:spcPct val="125000"/>
              </a:lnSpc>
            </a:pPr>
            <a:r>
              <a:rPr lang="en-US" altLang="zh-CN" dirty="0"/>
              <a:t>[Telnet Server-</a:t>
            </a:r>
            <a:r>
              <a:rPr lang="en-US" altLang="zh-CN" dirty="0" err="1"/>
              <a:t>aaa</a:t>
            </a:r>
            <a:r>
              <a:rPr lang="en-US" altLang="zh-CN" dirty="0"/>
              <a:t>] local-user admin1234 service-type telnet</a:t>
            </a:r>
          </a:p>
          <a:p>
            <a:pPr>
              <a:lnSpc>
                <a:spcPct val="125000"/>
              </a:lnSpc>
            </a:pPr>
            <a:r>
              <a:rPr lang="en-US" altLang="zh-CN" dirty="0"/>
              <a:t>[Telnet Server-</a:t>
            </a:r>
            <a:r>
              <a:rPr lang="en-US" altLang="zh-CN" dirty="0" err="1"/>
              <a:t>aaa</a:t>
            </a:r>
            <a:r>
              <a:rPr lang="en-US" altLang="zh-CN" dirty="0"/>
              <a:t>] local-user admin1234 privilege level 3</a:t>
            </a:r>
          </a:p>
          <a:p>
            <a:pPr>
              <a:lnSpc>
                <a:spcPct val="125000"/>
              </a:lnSpc>
            </a:pPr>
            <a:r>
              <a:rPr lang="en-US" altLang="zh-CN" dirty="0"/>
              <a:t>[Telnet Server-</a:t>
            </a:r>
            <a:r>
              <a:rPr lang="en-US" altLang="zh-CN" dirty="0" err="1"/>
              <a:t>aaa</a:t>
            </a:r>
            <a:r>
              <a:rPr lang="en-US" altLang="zh-CN" dirty="0"/>
              <a:t>] quit</a:t>
            </a:r>
          </a:p>
        </p:txBody>
      </p:sp>
    </p:spTree>
    <p:custDataLst>
      <p:tags r:id="rId1"/>
    </p:custDataLst>
    <p:extLst>
      <p:ext uri="{BB962C8B-B14F-4D97-AF65-F5344CB8AC3E}">
        <p14:creationId xmlns:p14="http://schemas.microsoft.com/office/powerpoint/2010/main" val="3664263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36F0A743-150C-4F76-85B1-73C9208F23D0}"/>
              </a:ext>
            </a:extLst>
          </p:cNvPr>
          <p:cNvPicPr>
            <a:picLocks noChangeAspect="1"/>
          </p:cNvPicPr>
          <p:nvPr/>
        </p:nvPicPr>
        <p:blipFill>
          <a:blip r:embed="rId3"/>
          <a:stretch>
            <a:fillRect/>
          </a:stretch>
        </p:blipFill>
        <p:spPr>
          <a:xfrm>
            <a:off x="2273123" y="3101741"/>
            <a:ext cx="1549400" cy="946150"/>
          </a:xfrm>
          <a:prstGeom prst="rect">
            <a:avLst/>
          </a:prstGeom>
        </p:spPr>
      </p:pic>
      <p:sp>
        <p:nvSpPr>
          <p:cNvPr id="7" name="文本框 6">
            <a:extLst>
              <a:ext uri="{FF2B5EF4-FFF2-40B4-BE49-F238E27FC236}">
                <a16:creationId xmlns:a16="http://schemas.microsoft.com/office/drawing/2014/main" id="{043862CB-262C-41A6-9D19-BC1E32CBFDA0}"/>
              </a:ext>
            </a:extLst>
          </p:cNvPr>
          <p:cNvSpPr txBox="1"/>
          <p:nvPr/>
        </p:nvSpPr>
        <p:spPr>
          <a:xfrm>
            <a:off x="669925" y="1187776"/>
            <a:ext cx="10850561" cy="1704954"/>
          </a:xfrm>
          <a:prstGeom prst="rect">
            <a:avLst/>
          </a:prstGeom>
          <a:noFill/>
        </p:spPr>
        <p:txBody>
          <a:bodyPr wrap="square" rtlCol="0">
            <a:spAutoFit/>
          </a:bodyPr>
          <a:lstStyle/>
          <a:p>
            <a:pPr>
              <a:lnSpc>
                <a:spcPct val="150000"/>
              </a:lnSpc>
            </a:pPr>
            <a:r>
              <a:rPr lang="zh-CN" altLang="en-US" b="1" dirty="0"/>
              <a:t>案例</a:t>
            </a:r>
            <a:r>
              <a:rPr lang="en-US" altLang="zh-CN" b="1" dirty="0"/>
              <a:t>2 </a:t>
            </a:r>
            <a:r>
              <a:rPr lang="zh-CN" altLang="en-US" b="1" dirty="0"/>
              <a:t>高级</a:t>
            </a:r>
            <a:r>
              <a:rPr lang="en-US" altLang="zh-CN" b="1" dirty="0"/>
              <a:t>ACL</a:t>
            </a:r>
            <a:r>
              <a:rPr lang="zh-CN" altLang="en-US" b="1" dirty="0"/>
              <a:t>的配置示例</a:t>
            </a:r>
            <a:endParaRPr lang="en-US" altLang="zh-CN" b="1" dirty="0"/>
          </a:p>
          <a:p>
            <a:pPr indent="457200">
              <a:lnSpc>
                <a:spcPct val="150000"/>
              </a:lnSpc>
            </a:pPr>
            <a:r>
              <a:rPr lang="zh-CN" altLang="en-US" dirty="0"/>
              <a:t>本示例网络拓扑结构如下图所示，某公司通过路由器实现各部分之间的互连。为了方便管理公司网络，网络管理员为公司的研发部门和市场部门规划了两个网段的</a:t>
            </a:r>
            <a:r>
              <a:rPr lang="en-US" altLang="zh-CN" dirty="0"/>
              <a:t>IP</a:t>
            </a:r>
            <a:r>
              <a:rPr lang="zh-CN" altLang="en-US" dirty="0"/>
              <a:t>地址。同时为了隔离广播域，又将两个部门划分在不同的</a:t>
            </a:r>
            <a:r>
              <a:rPr lang="en-US" altLang="zh-CN" dirty="0"/>
              <a:t>VLAN</a:t>
            </a:r>
            <a:r>
              <a:rPr lang="zh-CN" altLang="en-US" dirty="0"/>
              <a:t>之中。现要求路由器能够限制两个网段之间的互访，防止公司机密泄露。</a:t>
            </a:r>
          </a:p>
        </p:txBody>
      </p:sp>
      <p:pic>
        <p:nvPicPr>
          <p:cNvPr id="8" name="图片 7">
            <a:extLst>
              <a:ext uri="{FF2B5EF4-FFF2-40B4-BE49-F238E27FC236}">
                <a16:creationId xmlns:a16="http://schemas.microsoft.com/office/drawing/2014/main" id="{7407F3D4-F900-4C5F-8FD0-4C689F0A4752}"/>
              </a:ext>
            </a:extLst>
          </p:cNvPr>
          <p:cNvPicPr>
            <a:picLocks noChangeAspect="1"/>
          </p:cNvPicPr>
          <p:nvPr/>
        </p:nvPicPr>
        <p:blipFill>
          <a:blip r:embed="rId3"/>
          <a:stretch>
            <a:fillRect/>
          </a:stretch>
        </p:blipFill>
        <p:spPr>
          <a:xfrm>
            <a:off x="8369477" y="3101741"/>
            <a:ext cx="1549400" cy="946150"/>
          </a:xfrm>
          <a:prstGeom prst="rect">
            <a:avLst/>
          </a:prstGeom>
        </p:spPr>
      </p:pic>
      <p:pic>
        <p:nvPicPr>
          <p:cNvPr id="3" name="图片 2">
            <a:extLst>
              <a:ext uri="{FF2B5EF4-FFF2-40B4-BE49-F238E27FC236}">
                <a16:creationId xmlns:a16="http://schemas.microsoft.com/office/drawing/2014/main" id="{4F7773EA-75FF-484E-9F7C-573448B68D22}"/>
              </a:ext>
            </a:extLst>
          </p:cNvPr>
          <p:cNvPicPr>
            <a:picLocks noChangeAspect="1"/>
          </p:cNvPicPr>
          <p:nvPr/>
        </p:nvPicPr>
        <p:blipFill>
          <a:blip r:embed="rId4"/>
          <a:stretch>
            <a:fillRect/>
          </a:stretch>
        </p:blipFill>
        <p:spPr>
          <a:xfrm>
            <a:off x="5720555" y="3272538"/>
            <a:ext cx="749300" cy="622300"/>
          </a:xfrm>
          <a:prstGeom prst="rect">
            <a:avLst/>
          </a:prstGeom>
        </p:spPr>
      </p:pic>
      <p:cxnSp>
        <p:nvCxnSpPr>
          <p:cNvPr id="6" name="直接连接符 5">
            <a:extLst>
              <a:ext uri="{FF2B5EF4-FFF2-40B4-BE49-F238E27FC236}">
                <a16:creationId xmlns:a16="http://schemas.microsoft.com/office/drawing/2014/main" id="{C0CEA3A6-80B6-4FAA-911A-6AA04147A58D}"/>
              </a:ext>
            </a:extLst>
          </p:cNvPr>
          <p:cNvCxnSpPr>
            <a:stCxn id="2" idx="3"/>
            <a:endCxn id="3" idx="1"/>
          </p:cNvCxnSpPr>
          <p:nvPr/>
        </p:nvCxnSpPr>
        <p:spPr>
          <a:xfrm>
            <a:off x="3822523" y="3574816"/>
            <a:ext cx="1898032" cy="88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5FA7194F-ECD1-4FEE-B986-62C5A1E3010C}"/>
              </a:ext>
            </a:extLst>
          </p:cNvPr>
          <p:cNvCxnSpPr>
            <a:stCxn id="3" idx="3"/>
            <a:endCxn id="8" idx="1"/>
          </p:cNvCxnSpPr>
          <p:nvPr/>
        </p:nvCxnSpPr>
        <p:spPr>
          <a:xfrm flipV="1">
            <a:off x="6469855" y="3574816"/>
            <a:ext cx="1899622" cy="88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BD1E58B3-0242-4B5E-919C-03CDB94E5494}"/>
              </a:ext>
            </a:extLst>
          </p:cNvPr>
          <p:cNvSpPr/>
          <p:nvPr/>
        </p:nvSpPr>
        <p:spPr>
          <a:xfrm>
            <a:off x="6380300" y="3485261"/>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C479A05B-1D09-43AD-A00C-9BF8E1450925}"/>
              </a:ext>
            </a:extLst>
          </p:cNvPr>
          <p:cNvSpPr/>
          <p:nvPr/>
        </p:nvSpPr>
        <p:spPr>
          <a:xfrm>
            <a:off x="5586223" y="3485261"/>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97FA7415-AF49-45CB-BE0C-F659B34892AC}"/>
              </a:ext>
            </a:extLst>
          </p:cNvPr>
          <p:cNvSpPr/>
          <p:nvPr/>
        </p:nvSpPr>
        <p:spPr>
          <a:xfrm>
            <a:off x="4670161" y="3202624"/>
            <a:ext cx="1095172" cy="369332"/>
          </a:xfrm>
          <a:prstGeom prst="rect">
            <a:avLst/>
          </a:prstGeom>
        </p:spPr>
        <p:txBody>
          <a:bodyPr wrap="none">
            <a:spAutoFit/>
          </a:bodyPr>
          <a:lstStyle/>
          <a:p>
            <a:r>
              <a:rPr lang="en-US" altLang="zh-CN" b="1" dirty="0">
                <a:solidFill>
                  <a:srgbClr val="0662AA"/>
                </a:solidFill>
              </a:rPr>
              <a:t>GE1/0/1</a:t>
            </a:r>
            <a:r>
              <a:rPr lang="en-US" altLang="zh-CN" dirty="0"/>
              <a:t> </a:t>
            </a:r>
            <a:endParaRPr lang="zh-CN" altLang="en-US" dirty="0"/>
          </a:p>
        </p:txBody>
      </p:sp>
      <p:sp>
        <p:nvSpPr>
          <p:cNvPr id="22" name="矩形 21">
            <a:extLst>
              <a:ext uri="{FF2B5EF4-FFF2-40B4-BE49-F238E27FC236}">
                <a16:creationId xmlns:a16="http://schemas.microsoft.com/office/drawing/2014/main" id="{4FE998CB-D47E-4382-9174-4414E76B76EF}"/>
              </a:ext>
            </a:extLst>
          </p:cNvPr>
          <p:cNvSpPr/>
          <p:nvPr/>
        </p:nvSpPr>
        <p:spPr>
          <a:xfrm>
            <a:off x="6406756" y="3640740"/>
            <a:ext cx="1095172" cy="369332"/>
          </a:xfrm>
          <a:prstGeom prst="rect">
            <a:avLst/>
          </a:prstGeom>
        </p:spPr>
        <p:txBody>
          <a:bodyPr wrap="none">
            <a:spAutoFit/>
          </a:bodyPr>
          <a:lstStyle/>
          <a:p>
            <a:r>
              <a:rPr lang="en-US" altLang="zh-CN" b="1" dirty="0">
                <a:solidFill>
                  <a:srgbClr val="0662AA"/>
                </a:solidFill>
              </a:rPr>
              <a:t>GE1/0/2</a:t>
            </a:r>
            <a:r>
              <a:rPr lang="en-US" altLang="zh-CN" dirty="0"/>
              <a:t> </a:t>
            </a:r>
            <a:endParaRPr lang="zh-CN" altLang="en-US" dirty="0"/>
          </a:p>
        </p:txBody>
      </p:sp>
      <p:sp>
        <p:nvSpPr>
          <p:cNvPr id="23" name="文本框 22">
            <a:extLst>
              <a:ext uri="{FF2B5EF4-FFF2-40B4-BE49-F238E27FC236}">
                <a16:creationId xmlns:a16="http://schemas.microsoft.com/office/drawing/2014/main" id="{E9C05C9B-2483-4804-A2E5-AE06B07B3FC6}"/>
              </a:ext>
            </a:extLst>
          </p:cNvPr>
          <p:cNvSpPr txBox="1"/>
          <p:nvPr/>
        </p:nvSpPr>
        <p:spPr>
          <a:xfrm>
            <a:off x="3564949" y="3775456"/>
            <a:ext cx="2274982" cy="369332"/>
          </a:xfrm>
          <a:prstGeom prst="rect">
            <a:avLst/>
          </a:prstGeom>
          <a:noFill/>
        </p:spPr>
        <p:txBody>
          <a:bodyPr wrap="none" rtlCol="0">
            <a:spAutoFit/>
          </a:bodyPr>
          <a:lstStyle/>
          <a:p>
            <a:r>
              <a:rPr lang="en-US" altLang="zh-CN" b="1" dirty="0">
                <a:solidFill>
                  <a:srgbClr val="0662AA"/>
                </a:solidFill>
              </a:rPr>
              <a:t>vlanif10:10.1.1.1/24</a:t>
            </a:r>
            <a:endParaRPr lang="zh-CN" altLang="en-US" b="1" dirty="0">
              <a:solidFill>
                <a:srgbClr val="0662AA"/>
              </a:solidFill>
            </a:endParaRPr>
          </a:p>
        </p:txBody>
      </p:sp>
      <p:sp>
        <p:nvSpPr>
          <p:cNvPr id="24" name="文本框 23">
            <a:extLst>
              <a:ext uri="{FF2B5EF4-FFF2-40B4-BE49-F238E27FC236}">
                <a16:creationId xmlns:a16="http://schemas.microsoft.com/office/drawing/2014/main" id="{FA2B4553-9C6C-4742-96FE-687F23464BE1}"/>
              </a:ext>
            </a:extLst>
          </p:cNvPr>
          <p:cNvSpPr txBox="1"/>
          <p:nvPr/>
        </p:nvSpPr>
        <p:spPr>
          <a:xfrm>
            <a:off x="6335617" y="3003815"/>
            <a:ext cx="2274982" cy="369332"/>
          </a:xfrm>
          <a:prstGeom prst="rect">
            <a:avLst/>
          </a:prstGeom>
          <a:noFill/>
        </p:spPr>
        <p:txBody>
          <a:bodyPr wrap="none" rtlCol="0">
            <a:spAutoFit/>
          </a:bodyPr>
          <a:lstStyle/>
          <a:p>
            <a:r>
              <a:rPr lang="en-US" altLang="zh-CN" b="1" dirty="0">
                <a:solidFill>
                  <a:srgbClr val="0662AA"/>
                </a:solidFill>
              </a:rPr>
              <a:t>vlanif20:10.1.2.1/24</a:t>
            </a:r>
            <a:endParaRPr lang="zh-CN" altLang="en-US" b="1" dirty="0">
              <a:solidFill>
                <a:srgbClr val="0662AA"/>
              </a:solidFill>
            </a:endParaRPr>
          </a:p>
        </p:txBody>
      </p:sp>
      <p:sp>
        <p:nvSpPr>
          <p:cNvPr id="25" name="矩形 24">
            <a:extLst>
              <a:ext uri="{FF2B5EF4-FFF2-40B4-BE49-F238E27FC236}">
                <a16:creationId xmlns:a16="http://schemas.microsoft.com/office/drawing/2014/main" id="{97262A5A-3F4C-4477-88D5-952A358D6E1E}"/>
              </a:ext>
            </a:extLst>
          </p:cNvPr>
          <p:cNvSpPr/>
          <p:nvPr/>
        </p:nvSpPr>
        <p:spPr>
          <a:xfrm>
            <a:off x="5457444" y="4121157"/>
            <a:ext cx="1261884" cy="369332"/>
          </a:xfrm>
          <a:prstGeom prst="rect">
            <a:avLst/>
          </a:prstGeom>
        </p:spPr>
        <p:txBody>
          <a:bodyPr wrap="none">
            <a:spAutoFit/>
          </a:bodyPr>
          <a:lstStyle/>
          <a:p>
            <a:r>
              <a:rPr lang="en-US" altLang="zh-CN" b="1" dirty="0">
                <a:solidFill>
                  <a:srgbClr val="0662AA"/>
                </a:solidFill>
              </a:rPr>
              <a:t>L3 Switch</a:t>
            </a:r>
            <a:endParaRPr lang="zh-CN" altLang="en-US" dirty="0"/>
          </a:p>
        </p:txBody>
      </p:sp>
      <p:sp>
        <p:nvSpPr>
          <p:cNvPr id="26" name="矩形 25">
            <a:extLst>
              <a:ext uri="{FF2B5EF4-FFF2-40B4-BE49-F238E27FC236}">
                <a16:creationId xmlns:a16="http://schemas.microsoft.com/office/drawing/2014/main" id="{BA216023-1821-4B43-8456-64FDF4E6DEEC}"/>
              </a:ext>
            </a:extLst>
          </p:cNvPr>
          <p:cNvSpPr/>
          <p:nvPr/>
        </p:nvSpPr>
        <p:spPr>
          <a:xfrm>
            <a:off x="1801327" y="4106148"/>
            <a:ext cx="2492990" cy="369332"/>
          </a:xfrm>
          <a:prstGeom prst="rect">
            <a:avLst/>
          </a:prstGeom>
        </p:spPr>
        <p:txBody>
          <a:bodyPr wrap="none">
            <a:spAutoFit/>
          </a:bodyPr>
          <a:lstStyle/>
          <a:p>
            <a:r>
              <a:rPr lang="zh-CN" altLang="en-US" b="1" dirty="0">
                <a:solidFill>
                  <a:srgbClr val="0662AA"/>
                </a:solidFill>
              </a:rPr>
              <a:t>研发部门：</a:t>
            </a:r>
            <a:r>
              <a:rPr lang="en-US" altLang="zh-CN" b="1" dirty="0">
                <a:solidFill>
                  <a:srgbClr val="0662AA"/>
                </a:solidFill>
              </a:rPr>
              <a:t>10.1.1.0/24</a:t>
            </a:r>
            <a:endParaRPr lang="zh-CN" altLang="en-US" dirty="0"/>
          </a:p>
        </p:txBody>
      </p:sp>
      <p:sp>
        <p:nvSpPr>
          <p:cNvPr id="27" name="矩形 26">
            <a:extLst>
              <a:ext uri="{FF2B5EF4-FFF2-40B4-BE49-F238E27FC236}">
                <a16:creationId xmlns:a16="http://schemas.microsoft.com/office/drawing/2014/main" id="{9B752343-D643-4782-80DC-FFBD4337BE13}"/>
              </a:ext>
            </a:extLst>
          </p:cNvPr>
          <p:cNvSpPr/>
          <p:nvPr/>
        </p:nvSpPr>
        <p:spPr>
          <a:xfrm>
            <a:off x="7882455" y="4106148"/>
            <a:ext cx="2492990" cy="369332"/>
          </a:xfrm>
          <a:prstGeom prst="rect">
            <a:avLst/>
          </a:prstGeom>
        </p:spPr>
        <p:txBody>
          <a:bodyPr wrap="none">
            <a:spAutoFit/>
          </a:bodyPr>
          <a:lstStyle/>
          <a:p>
            <a:r>
              <a:rPr lang="zh-CN" altLang="en-US" b="1" dirty="0">
                <a:solidFill>
                  <a:srgbClr val="0662AA"/>
                </a:solidFill>
              </a:rPr>
              <a:t>市场部门：</a:t>
            </a:r>
            <a:r>
              <a:rPr lang="en-US" altLang="zh-CN" b="1" dirty="0">
                <a:solidFill>
                  <a:srgbClr val="0662AA"/>
                </a:solidFill>
              </a:rPr>
              <a:t>10.1.2.0/24</a:t>
            </a:r>
            <a:endParaRPr lang="zh-CN" altLang="en-US" dirty="0"/>
          </a:p>
        </p:txBody>
      </p:sp>
      <p:sp>
        <p:nvSpPr>
          <p:cNvPr id="28" name="文本框 27">
            <a:extLst>
              <a:ext uri="{FF2B5EF4-FFF2-40B4-BE49-F238E27FC236}">
                <a16:creationId xmlns:a16="http://schemas.microsoft.com/office/drawing/2014/main" id="{781E6723-EF95-4C13-A199-D45CE8644E5C}"/>
              </a:ext>
            </a:extLst>
          </p:cNvPr>
          <p:cNvSpPr txBox="1"/>
          <p:nvPr/>
        </p:nvSpPr>
        <p:spPr>
          <a:xfrm>
            <a:off x="671918" y="4427659"/>
            <a:ext cx="10097274" cy="1704954"/>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配置思路：</a:t>
            </a:r>
            <a:endParaRPr lang="en-US" altLang="zh-CN" b="1" dirty="0"/>
          </a:p>
          <a:p>
            <a:pPr>
              <a:lnSpc>
                <a:spcPct val="150000"/>
              </a:lnSpc>
            </a:pPr>
            <a:r>
              <a:rPr lang="en-US" altLang="zh-CN" dirty="0"/>
              <a:t>1) </a:t>
            </a:r>
            <a:r>
              <a:rPr lang="zh-CN" altLang="en-US" dirty="0"/>
              <a:t>配置高级</a:t>
            </a:r>
            <a:r>
              <a:rPr lang="en-US" altLang="zh-CN" dirty="0"/>
              <a:t>ACL</a:t>
            </a:r>
            <a:r>
              <a:rPr lang="zh-CN" altLang="en-US" dirty="0"/>
              <a:t>和基于</a:t>
            </a:r>
            <a:r>
              <a:rPr lang="en-US" altLang="zh-CN" dirty="0"/>
              <a:t>ACL</a:t>
            </a:r>
            <a:r>
              <a:rPr lang="zh-CN" altLang="en-US" dirty="0"/>
              <a:t>的流分类，使设备可以对研发部与市场部互访的报文进行过滤。</a:t>
            </a:r>
          </a:p>
          <a:p>
            <a:pPr>
              <a:lnSpc>
                <a:spcPct val="150000"/>
              </a:lnSpc>
            </a:pPr>
            <a:r>
              <a:rPr lang="en-US" altLang="zh-CN" dirty="0"/>
              <a:t>2) </a:t>
            </a:r>
            <a:r>
              <a:rPr lang="zh-CN" altLang="en-US" dirty="0"/>
              <a:t>配置流行为，拒绝匹配上</a:t>
            </a:r>
            <a:r>
              <a:rPr lang="en-US" altLang="zh-CN" dirty="0"/>
              <a:t>ACL</a:t>
            </a:r>
            <a:r>
              <a:rPr lang="zh-CN" altLang="en-US" dirty="0"/>
              <a:t>规则的报文通过。</a:t>
            </a:r>
          </a:p>
          <a:p>
            <a:pPr>
              <a:lnSpc>
                <a:spcPct val="150000"/>
              </a:lnSpc>
            </a:pPr>
            <a:r>
              <a:rPr lang="en-US" altLang="zh-CN" dirty="0"/>
              <a:t>3) </a:t>
            </a:r>
            <a:r>
              <a:rPr lang="zh-CN" altLang="en-US" dirty="0"/>
              <a:t>配置并应用流策略，使</a:t>
            </a:r>
            <a:r>
              <a:rPr lang="en-US" altLang="zh-CN" dirty="0"/>
              <a:t>ACL</a:t>
            </a:r>
            <a:r>
              <a:rPr lang="zh-CN" altLang="en-US" dirty="0"/>
              <a:t>和流行为生效。</a:t>
            </a:r>
          </a:p>
        </p:txBody>
      </p:sp>
    </p:spTree>
    <p:custDataLst>
      <p:tags r:id="rId1"/>
    </p:custDataLst>
    <p:extLst>
      <p:ext uri="{BB962C8B-B14F-4D97-AF65-F5344CB8AC3E}">
        <p14:creationId xmlns:p14="http://schemas.microsoft.com/office/powerpoint/2010/main" val="3058966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EAA7E842-DEA7-4A05-9FC1-864C8F192644}"/>
              </a:ext>
            </a:extLst>
          </p:cNvPr>
          <p:cNvSpPr txBox="1"/>
          <p:nvPr/>
        </p:nvSpPr>
        <p:spPr>
          <a:xfrm>
            <a:off x="669925" y="1130300"/>
            <a:ext cx="10097274" cy="87395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配置步骤：</a:t>
            </a:r>
            <a:endParaRPr lang="en-US" altLang="zh-CN" b="1" dirty="0"/>
          </a:p>
          <a:p>
            <a:pPr>
              <a:lnSpc>
                <a:spcPct val="150000"/>
              </a:lnSpc>
            </a:pPr>
            <a:r>
              <a:rPr lang="en-US" altLang="zh-CN" dirty="0"/>
              <a:t>1) </a:t>
            </a:r>
            <a:r>
              <a:rPr lang="zh-CN" altLang="en-US" dirty="0"/>
              <a:t>创建</a:t>
            </a:r>
            <a:r>
              <a:rPr lang="en-US" altLang="zh-CN" dirty="0"/>
              <a:t>VLAN10</a:t>
            </a:r>
            <a:r>
              <a:rPr lang="zh-CN" altLang="en-US" dirty="0"/>
              <a:t>和</a:t>
            </a:r>
            <a:r>
              <a:rPr lang="en-US" altLang="zh-CN" dirty="0"/>
              <a:t>VLAN20</a:t>
            </a:r>
            <a:r>
              <a:rPr lang="zh-CN" altLang="en-US" dirty="0"/>
              <a:t>。</a:t>
            </a:r>
          </a:p>
        </p:txBody>
      </p:sp>
      <p:sp>
        <p:nvSpPr>
          <p:cNvPr id="7" name="矩形 6">
            <a:extLst>
              <a:ext uri="{FF2B5EF4-FFF2-40B4-BE49-F238E27FC236}">
                <a16:creationId xmlns:a16="http://schemas.microsoft.com/office/drawing/2014/main" id="{54DF711C-2190-472F-92C9-F8238B41CCD8}"/>
              </a:ext>
            </a:extLst>
          </p:cNvPr>
          <p:cNvSpPr/>
          <p:nvPr/>
        </p:nvSpPr>
        <p:spPr>
          <a:xfrm>
            <a:off x="779282" y="2013882"/>
            <a:ext cx="10633435" cy="1210581"/>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4221E45-C51A-41E4-AA78-8109AB328E5D}"/>
              </a:ext>
            </a:extLst>
          </p:cNvPr>
          <p:cNvSpPr txBox="1"/>
          <p:nvPr/>
        </p:nvSpPr>
        <p:spPr>
          <a:xfrm>
            <a:off x="779282" y="2023507"/>
            <a:ext cx="2826415" cy="1097095"/>
          </a:xfrm>
          <a:prstGeom prst="rect">
            <a:avLst/>
          </a:prstGeom>
          <a:noFill/>
        </p:spPr>
        <p:txBody>
          <a:bodyPr wrap="none" rtlCol="0">
            <a:spAutoFit/>
          </a:bodyPr>
          <a:lstStyle/>
          <a:p>
            <a:pPr>
              <a:lnSpc>
                <a:spcPct val="125000"/>
              </a:lnSpc>
            </a:pPr>
            <a:r>
              <a:rPr lang="en-US" altLang="zh-CN" dirty="0"/>
              <a:t>&lt;Huawei&gt; system-view</a:t>
            </a:r>
          </a:p>
          <a:p>
            <a:pPr>
              <a:lnSpc>
                <a:spcPct val="125000"/>
              </a:lnSpc>
            </a:pPr>
            <a:r>
              <a:rPr lang="en-US" altLang="zh-CN" dirty="0"/>
              <a:t>[Huawei] </a:t>
            </a:r>
            <a:r>
              <a:rPr lang="en-US" altLang="zh-CN" dirty="0" err="1"/>
              <a:t>sysname</a:t>
            </a:r>
            <a:r>
              <a:rPr lang="en-US" altLang="zh-CN" dirty="0"/>
              <a:t> Router</a:t>
            </a:r>
          </a:p>
          <a:p>
            <a:pPr>
              <a:lnSpc>
                <a:spcPct val="125000"/>
              </a:lnSpc>
            </a:pPr>
            <a:r>
              <a:rPr lang="en-US" altLang="zh-CN" dirty="0"/>
              <a:t>[Router] </a:t>
            </a:r>
            <a:r>
              <a:rPr lang="en-US" altLang="zh-CN" dirty="0" err="1"/>
              <a:t>vlan</a:t>
            </a:r>
            <a:r>
              <a:rPr lang="en-US" altLang="zh-CN" dirty="0"/>
              <a:t> batch 10 20</a:t>
            </a:r>
          </a:p>
        </p:txBody>
      </p:sp>
      <p:sp>
        <p:nvSpPr>
          <p:cNvPr id="9" name="文本框 8">
            <a:extLst>
              <a:ext uri="{FF2B5EF4-FFF2-40B4-BE49-F238E27FC236}">
                <a16:creationId xmlns:a16="http://schemas.microsoft.com/office/drawing/2014/main" id="{ECF0045D-8498-4EAC-A4CE-9165BC3FA495}"/>
              </a:ext>
            </a:extLst>
          </p:cNvPr>
          <p:cNvSpPr txBox="1"/>
          <p:nvPr/>
        </p:nvSpPr>
        <p:spPr>
          <a:xfrm>
            <a:off x="669925" y="3207567"/>
            <a:ext cx="10097274" cy="458459"/>
          </a:xfrm>
          <a:prstGeom prst="rect">
            <a:avLst/>
          </a:prstGeom>
          <a:noFill/>
        </p:spPr>
        <p:txBody>
          <a:bodyPr wrap="square" rtlCol="0">
            <a:spAutoFit/>
          </a:bodyPr>
          <a:lstStyle/>
          <a:p>
            <a:pPr>
              <a:lnSpc>
                <a:spcPct val="150000"/>
              </a:lnSpc>
            </a:pPr>
            <a:r>
              <a:rPr lang="en-US" altLang="zh-CN" dirty="0"/>
              <a:t>2) </a:t>
            </a:r>
            <a:r>
              <a:rPr lang="zh-CN" altLang="en-US" dirty="0"/>
              <a:t>配置</a:t>
            </a:r>
            <a:r>
              <a:rPr lang="en-US" altLang="zh-CN" dirty="0"/>
              <a:t>Router</a:t>
            </a:r>
            <a:r>
              <a:rPr lang="zh-CN" altLang="en-US" dirty="0"/>
              <a:t>的接口</a:t>
            </a:r>
            <a:r>
              <a:rPr lang="en-US" altLang="zh-CN" dirty="0"/>
              <a:t>GE1/0/1</a:t>
            </a:r>
            <a:r>
              <a:rPr lang="zh-CN" altLang="en-US" dirty="0"/>
              <a:t>和</a:t>
            </a:r>
            <a:r>
              <a:rPr lang="en-US" altLang="zh-CN" dirty="0"/>
              <a:t>GE1/0/2</a:t>
            </a:r>
            <a:r>
              <a:rPr lang="zh-CN" altLang="en-US" dirty="0"/>
              <a:t>为</a:t>
            </a:r>
            <a:r>
              <a:rPr lang="en-US" altLang="zh-CN" dirty="0"/>
              <a:t>trunk</a:t>
            </a:r>
            <a:r>
              <a:rPr lang="zh-CN" altLang="en-US" dirty="0"/>
              <a:t>类型接口，并分别加入</a:t>
            </a:r>
            <a:r>
              <a:rPr lang="en-US" altLang="zh-CN" dirty="0"/>
              <a:t>VLAN10</a:t>
            </a:r>
            <a:r>
              <a:rPr lang="zh-CN" altLang="en-US" dirty="0"/>
              <a:t>和</a:t>
            </a:r>
            <a:r>
              <a:rPr lang="en-US" altLang="zh-CN" dirty="0"/>
              <a:t>VLAN20</a:t>
            </a:r>
            <a:r>
              <a:rPr lang="zh-CN" altLang="en-US" dirty="0"/>
              <a:t>。</a:t>
            </a:r>
          </a:p>
        </p:txBody>
      </p:sp>
      <p:sp>
        <p:nvSpPr>
          <p:cNvPr id="11" name="矩形 10">
            <a:extLst>
              <a:ext uri="{FF2B5EF4-FFF2-40B4-BE49-F238E27FC236}">
                <a16:creationId xmlns:a16="http://schemas.microsoft.com/office/drawing/2014/main" id="{CE4D23C2-7F32-462E-AC88-C915FF014466}"/>
              </a:ext>
            </a:extLst>
          </p:cNvPr>
          <p:cNvSpPr/>
          <p:nvPr/>
        </p:nvSpPr>
        <p:spPr>
          <a:xfrm>
            <a:off x="772874" y="3747496"/>
            <a:ext cx="10633435" cy="2848716"/>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5FBEF9C9-C1F5-49DF-B25D-19656E2B24D1}"/>
              </a:ext>
            </a:extLst>
          </p:cNvPr>
          <p:cNvSpPr txBox="1"/>
          <p:nvPr/>
        </p:nvSpPr>
        <p:spPr>
          <a:xfrm>
            <a:off x="772874" y="3767874"/>
            <a:ext cx="6199133" cy="2828338"/>
          </a:xfrm>
          <a:prstGeom prst="rect">
            <a:avLst/>
          </a:prstGeom>
          <a:noFill/>
        </p:spPr>
        <p:txBody>
          <a:bodyPr wrap="none" rtlCol="0">
            <a:spAutoFit/>
          </a:bodyPr>
          <a:lstStyle/>
          <a:p>
            <a:pPr>
              <a:lnSpc>
                <a:spcPct val="125000"/>
              </a:lnSpc>
            </a:pPr>
            <a:r>
              <a:rPr lang="en-US" altLang="zh-CN" dirty="0"/>
              <a:t>[Router] interface </a:t>
            </a:r>
            <a:r>
              <a:rPr lang="en-US" altLang="zh-CN" dirty="0" err="1"/>
              <a:t>gigabitethernet</a:t>
            </a:r>
            <a:r>
              <a:rPr lang="en-US" altLang="zh-CN" dirty="0"/>
              <a:t> 1/0/1</a:t>
            </a:r>
          </a:p>
          <a:p>
            <a:pPr>
              <a:lnSpc>
                <a:spcPct val="125000"/>
              </a:lnSpc>
            </a:pPr>
            <a:r>
              <a:rPr lang="en-US" altLang="zh-CN" dirty="0"/>
              <a:t>[Router-GigabitEthernet1/0/1] port link-type trunk</a:t>
            </a:r>
          </a:p>
          <a:p>
            <a:pPr>
              <a:lnSpc>
                <a:spcPct val="125000"/>
              </a:lnSpc>
            </a:pPr>
            <a:r>
              <a:rPr lang="en-US" altLang="zh-CN" dirty="0"/>
              <a:t>[Router-GigabitEthernet1/0/1] port trunk allow-pass </a:t>
            </a:r>
            <a:r>
              <a:rPr lang="en-US" altLang="zh-CN" dirty="0" err="1"/>
              <a:t>vlan</a:t>
            </a:r>
            <a:r>
              <a:rPr lang="en-US" altLang="zh-CN" dirty="0"/>
              <a:t> 10</a:t>
            </a:r>
          </a:p>
          <a:p>
            <a:pPr>
              <a:lnSpc>
                <a:spcPct val="125000"/>
              </a:lnSpc>
            </a:pPr>
            <a:r>
              <a:rPr lang="en-US" altLang="zh-CN" dirty="0"/>
              <a:t>[Router-GigabitEthernet1/0/1] quit</a:t>
            </a:r>
          </a:p>
          <a:p>
            <a:pPr>
              <a:lnSpc>
                <a:spcPct val="125000"/>
              </a:lnSpc>
            </a:pPr>
            <a:r>
              <a:rPr lang="en-US" altLang="zh-CN" dirty="0"/>
              <a:t>[Router] interface </a:t>
            </a:r>
            <a:r>
              <a:rPr lang="en-US" altLang="zh-CN" dirty="0" err="1"/>
              <a:t>gigabitethernet</a:t>
            </a:r>
            <a:r>
              <a:rPr lang="en-US" altLang="zh-CN" dirty="0"/>
              <a:t> 1/0/2</a:t>
            </a:r>
          </a:p>
          <a:p>
            <a:pPr>
              <a:lnSpc>
                <a:spcPct val="125000"/>
              </a:lnSpc>
            </a:pPr>
            <a:r>
              <a:rPr lang="en-US" altLang="zh-CN" dirty="0"/>
              <a:t>[Router-GigabitEthernet1/0/2] port link-type trunk</a:t>
            </a:r>
          </a:p>
          <a:p>
            <a:pPr>
              <a:lnSpc>
                <a:spcPct val="125000"/>
              </a:lnSpc>
            </a:pPr>
            <a:r>
              <a:rPr lang="en-US" altLang="zh-CN" dirty="0"/>
              <a:t>[Router-GigabitEthernet1/0/2] port trunk allow-pass </a:t>
            </a:r>
            <a:r>
              <a:rPr lang="en-US" altLang="zh-CN" dirty="0" err="1"/>
              <a:t>vlan</a:t>
            </a:r>
            <a:r>
              <a:rPr lang="en-US" altLang="zh-CN" dirty="0"/>
              <a:t> 20</a:t>
            </a:r>
          </a:p>
          <a:p>
            <a:pPr>
              <a:lnSpc>
                <a:spcPct val="125000"/>
              </a:lnSpc>
            </a:pPr>
            <a:r>
              <a:rPr lang="en-US" altLang="zh-CN" dirty="0"/>
              <a:t>[Router-GigabitEthernet1/0/2] quit</a:t>
            </a:r>
          </a:p>
        </p:txBody>
      </p:sp>
    </p:spTree>
    <p:custDataLst>
      <p:tags r:id="rId1"/>
    </p:custDataLst>
    <p:extLst>
      <p:ext uri="{BB962C8B-B14F-4D97-AF65-F5344CB8AC3E}">
        <p14:creationId xmlns:p14="http://schemas.microsoft.com/office/powerpoint/2010/main" val="3928020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19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895561F-AF16-437C-A971-92C9E2E44DD0}"/>
              </a:ext>
            </a:extLst>
          </p:cNvPr>
          <p:cNvSpPr txBox="1"/>
          <p:nvPr/>
        </p:nvSpPr>
        <p:spPr>
          <a:xfrm>
            <a:off x="669925" y="1130300"/>
            <a:ext cx="10097274" cy="458459"/>
          </a:xfrm>
          <a:prstGeom prst="rect">
            <a:avLst/>
          </a:prstGeom>
          <a:noFill/>
        </p:spPr>
        <p:txBody>
          <a:bodyPr wrap="square" rtlCol="0">
            <a:spAutoFit/>
          </a:bodyPr>
          <a:lstStyle/>
          <a:p>
            <a:pPr>
              <a:lnSpc>
                <a:spcPct val="150000"/>
              </a:lnSpc>
            </a:pPr>
            <a:r>
              <a:rPr lang="en-US" altLang="zh-CN" dirty="0"/>
              <a:t>3) </a:t>
            </a:r>
            <a:r>
              <a:rPr lang="zh-CN" altLang="en-US" dirty="0"/>
              <a:t>创建</a:t>
            </a:r>
            <a:r>
              <a:rPr lang="en-US" altLang="zh-CN" dirty="0"/>
              <a:t>VLANIF10</a:t>
            </a:r>
            <a:r>
              <a:rPr lang="zh-CN" altLang="en-US" dirty="0"/>
              <a:t>和</a:t>
            </a:r>
            <a:r>
              <a:rPr lang="en-US" altLang="zh-CN" dirty="0"/>
              <a:t>VLANIF20</a:t>
            </a:r>
            <a:r>
              <a:rPr lang="zh-CN" altLang="en-US" dirty="0"/>
              <a:t>，并配置各</a:t>
            </a:r>
            <a:r>
              <a:rPr lang="en-US" altLang="zh-CN" dirty="0"/>
              <a:t>VLANIF</a:t>
            </a:r>
            <a:r>
              <a:rPr lang="zh-CN" altLang="en-US" dirty="0"/>
              <a:t>接口的</a:t>
            </a:r>
            <a:r>
              <a:rPr lang="en-US" altLang="zh-CN" dirty="0"/>
              <a:t>IP</a:t>
            </a:r>
            <a:r>
              <a:rPr lang="zh-CN" altLang="en-US" dirty="0"/>
              <a:t>地址。</a:t>
            </a:r>
          </a:p>
        </p:txBody>
      </p:sp>
      <p:sp>
        <p:nvSpPr>
          <p:cNvPr id="3" name="矩形 2">
            <a:extLst>
              <a:ext uri="{FF2B5EF4-FFF2-40B4-BE49-F238E27FC236}">
                <a16:creationId xmlns:a16="http://schemas.microsoft.com/office/drawing/2014/main" id="{B4715845-A767-4A43-934A-3C905FA0422A}"/>
              </a:ext>
            </a:extLst>
          </p:cNvPr>
          <p:cNvSpPr/>
          <p:nvPr/>
        </p:nvSpPr>
        <p:spPr>
          <a:xfrm>
            <a:off x="779282" y="1678659"/>
            <a:ext cx="10633435" cy="2218222"/>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388162-B4FE-418B-819D-7AA040102D1C}"/>
              </a:ext>
            </a:extLst>
          </p:cNvPr>
          <p:cNvSpPr txBox="1"/>
          <p:nvPr/>
        </p:nvSpPr>
        <p:spPr>
          <a:xfrm>
            <a:off x="779282" y="1708149"/>
            <a:ext cx="4262705" cy="2135841"/>
          </a:xfrm>
          <a:prstGeom prst="rect">
            <a:avLst/>
          </a:prstGeom>
          <a:noFill/>
        </p:spPr>
        <p:txBody>
          <a:bodyPr wrap="none" rtlCol="0">
            <a:spAutoFit/>
          </a:bodyPr>
          <a:lstStyle/>
          <a:p>
            <a:pPr>
              <a:lnSpc>
                <a:spcPct val="125000"/>
              </a:lnSpc>
            </a:pPr>
            <a:r>
              <a:rPr lang="en-US" altLang="zh-CN" dirty="0"/>
              <a:t>[Router] interface </a:t>
            </a:r>
            <a:r>
              <a:rPr lang="en-US" altLang="zh-CN" dirty="0" err="1"/>
              <a:t>vlanif</a:t>
            </a:r>
            <a:r>
              <a:rPr lang="en-US" altLang="zh-CN" dirty="0"/>
              <a:t> 10</a:t>
            </a:r>
          </a:p>
          <a:p>
            <a:pPr>
              <a:lnSpc>
                <a:spcPct val="125000"/>
              </a:lnSpc>
            </a:pPr>
            <a:r>
              <a:rPr lang="en-US" altLang="zh-CN" dirty="0"/>
              <a:t>[Router-Vlanif10] </a:t>
            </a:r>
            <a:r>
              <a:rPr lang="en-US" altLang="zh-CN" dirty="0" err="1"/>
              <a:t>ip</a:t>
            </a:r>
            <a:r>
              <a:rPr lang="en-US" altLang="zh-CN" dirty="0"/>
              <a:t> address 10.1.1.1 24</a:t>
            </a:r>
          </a:p>
          <a:p>
            <a:pPr>
              <a:lnSpc>
                <a:spcPct val="125000"/>
              </a:lnSpc>
            </a:pPr>
            <a:r>
              <a:rPr lang="en-US" altLang="zh-CN" dirty="0"/>
              <a:t>[Router-Vlanif10] quit</a:t>
            </a:r>
          </a:p>
          <a:p>
            <a:pPr>
              <a:lnSpc>
                <a:spcPct val="125000"/>
              </a:lnSpc>
            </a:pPr>
            <a:r>
              <a:rPr lang="en-US" altLang="zh-CN" dirty="0"/>
              <a:t>[Router] interface </a:t>
            </a:r>
            <a:r>
              <a:rPr lang="en-US" altLang="zh-CN" dirty="0" err="1"/>
              <a:t>vlanif</a:t>
            </a:r>
            <a:r>
              <a:rPr lang="en-US" altLang="zh-CN" dirty="0"/>
              <a:t> 20</a:t>
            </a:r>
          </a:p>
          <a:p>
            <a:pPr>
              <a:lnSpc>
                <a:spcPct val="125000"/>
              </a:lnSpc>
            </a:pPr>
            <a:r>
              <a:rPr lang="en-US" altLang="zh-CN" dirty="0"/>
              <a:t>[Router-Vlanif20] </a:t>
            </a:r>
            <a:r>
              <a:rPr lang="en-US" altLang="zh-CN" dirty="0" err="1"/>
              <a:t>ip</a:t>
            </a:r>
            <a:r>
              <a:rPr lang="en-US" altLang="zh-CN" dirty="0"/>
              <a:t> address 10.1.2.1 24</a:t>
            </a:r>
          </a:p>
          <a:p>
            <a:pPr>
              <a:lnSpc>
                <a:spcPct val="125000"/>
              </a:lnSpc>
            </a:pPr>
            <a:r>
              <a:rPr lang="en-US" altLang="zh-CN" dirty="0"/>
              <a:t>[Router-Vlanif20] quit</a:t>
            </a:r>
          </a:p>
        </p:txBody>
      </p:sp>
      <p:sp>
        <p:nvSpPr>
          <p:cNvPr id="11" name="文本框 10">
            <a:extLst>
              <a:ext uri="{FF2B5EF4-FFF2-40B4-BE49-F238E27FC236}">
                <a16:creationId xmlns:a16="http://schemas.microsoft.com/office/drawing/2014/main" id="{A26F5EF6-D6FF-407E-A5B5-3E71C6310CE4}"/>
              </a:ext>
            </a:extLst>
          </p:cNvPr>
          <p:cNvSpPr txBox="1"/>
          <p:nvPr/>
        </p:nvSpPr>
        <p:spPr>
          <a:xfrm>
            <a:off x="689175" y="3918746"/>
            <a:ext cx="10097274" cy="458459"/>
          </a:xfrm>
          <a:prstGeom prst="rect">
            <a:avLst/>
          </a:prstGeom>
          <a:noFill/>
        </p:spPr>
        <p:txBody>
          <a:bodyPr wrap="square" rtlCol="0">
            <a:spAutoFit/>
          </a:bodyPr>
          <a:lstStyle/>
          <a:p>
            <a:pPr>
              <a:lnSpc>
                <a:spcPct val="150000"/>
              </a:lnSpc>
            </a:pPr>
            <a:r>
              <a:rPr lang="en-US" altLang="zh-CN" dirty="0"/>
              <a:t>4) </a:t>
            </a:r>
            <a:r>
              <a:rPr lang="zh-CN" altLang="en-US" dirty="0"/>
              <a:t>创建高级</a:t>
            </a:r>
            <a:r>
              <a:rPr lang="en-US" altLang="zh-CN" dirty="0"/>
              <a:t>ACL 3001</a:t>
            </a:r>
            <a:r>
              <a:rPr lang="zh-CN" altLang="en-US" dirty="0"/>
              <a:t>并配置</a:t>
            </a:r>
            <a:r>
              <a:rPr lang="en-US" altLang="zh-CN" dirty="0"/>
              <a:t>ACL</a:t>
            </a:r>
            <a:r>
              <a:rPr lang="zh-CN" altLang="en-US" dirty="0"/>
              <a:t>规则，拒绝研发部访问市场部的报文通过。</a:t>
            </a:r>
          </a:p>
        </p:txBody>
      </p:sp>
      <p:sp>
        <p:nvSpPr>
          <p:cNvPr id="12" name="矩形 11">
            <a:extLst>
              <a:ext uri="{FF2B5EF4-FFF2-40B4-BE49-F238E27FC236}">
                <a16:creationId xmlns:a16="http://schemas.microsoft.com/office/drawing/2014/main" id="{B1AC967E-A738-4348-BFF1-2DBCA9DD956C}"/>
              </a:ext>
            </a:extLst>
          </p:cNvPr>
          <p:cNvSpPr/>
          <p:nvPr/>
        </p:nvSpPr>
        <p:spPr>
          <a:xfrm>
            <a:off x="779282" y="4516721"/>
            <a:ext cx="10633435" cy="1210979"/>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97E155-087F-4D76-91AC-0B439A1DAE78}"/>
              </a:ext>
            </a:extLst>
          </p:cNvPr>
          <p:cNvSpPr/>
          <p:nvPr/>
        </p:nvSpPr>
        <p:spPr>
          <a:xfrm>
            <a:off x="779282" y="4529086"/>
            <a:ext cx="9456435" cy="1097095"/>
          </a:xfrm>
          <a:prstGeom prst="rect">
            <a:avLst/>
          </a:prstGeom>
        </p:spPr>
        <p:txBody>
          <a:bodyPr wrap="none">
            <a:spAutoFit/>
          </a:bodyPr>
          <a:lstStyle/>
          <a:p>
            <a:pPr>
              <a:lnSpc>
                <a:spcPct val="125000"/>
              </a:lnSpc>
            </a:pPr>
            <a:r>
              <a:rPr lang="en-US" altLang="zh-CN" dirty="0"/>
              <a:t>[Router] </a:t>
            </a:r>
            <a:r>
              <a:rPr lang="en-US" altLang="zh-CN" dirty="0" err="1"/>
              <a:t>acl</a:t>
            </a:r>
            <a:r>
              <a:rPr lang="en-US" altLang="zh-CN" dirty="0"/>
              <a:t> 3001</a:t>
            </a:r>
          </a:p>
          <a:p>
            <a:pPr>
              <a:lnSpc>
                <a:spcPct val="125000"/>
              </a:lnSpc>
            </a:pPr>
            <a:r>
              <a:rPr lang="en-US" altLang="zh-CN" dirty="0"/>
              <a:t>[Router-acl-adv-3001] rule deny </a:t>
            </a:r>
            <a:r>
              <a:rPr lang="en-US" altLang="zh-CN" dirty="0" err="1"/>
              <a:t>ip</a:t>
            </a:r>
            <a:r>
              <a:rPr lang="en-US" altLang="zh-CN" dirty="0"/>
              <a:t> source 10.1.1.0 0.0.0.255 destination 10.1.2.0 0.0.0.255</a:t>
            </a:r>
          </a:p>
          <a:p>
            <a:pPr>
              <a:lnSpc>
                <a:spcPct val="125000"/>
              </a:lnSpc>
            </a:pPr>
            <a:r>
              <a:rPr lang="en-US" altLang="zh-CN" dirty="0"/>
              <a:t>[Router-acl-adv-3001] quit</a:t>
            </a:r>
          </a:p>
        </p:txBody>
      </p:sp>
    </p:spTree>
    <p:custDataLst>
      <p:tags r:id="rId1"/>
    </p:custDataLst>
    <p:extLst>
      <p:ext uri="{BB962C8B-B14F-4D97-AF65-F5344CB8AC3E}">
        <p14:creationId xmlns:p14="http://schemas.microsoft.com/office/powerpoint/2010/main" val="4094733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a:t>
            </a:fld>
            <a:endParaRPr lang="zh-CN" altLang="en-US"/>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book-pile_17025">
            <a:extLst>
              <a:ext uri="{FF2B5EF4-FFF2-40B4-BE49-F238E27FC236}">
                <a16:creationId xmlns:a16="http://schemas.microsoft.com/office/drawing/2014/main" id="{227527B4-53B1-4646-9561-39D0FD696622}"/>
              </a:ext>
            </a:extLst>
          </p:cNvPr>
          <p:cNvSpPr/>
          <p:nvPr/>
        </p:nvSpPr>
        <p:spPr>
          <a:xfrm>
            <a:off x="1253024" y="607484"/>
            <a:ext cx="431843" cy="397938"/>
          </a:xfrm>
          <a:custGeom>
            <a:avLst/>
            <a:gdLst>
              <a:gd name="connsiteX0" fmla="*/ 516892 w 604887"/>
              <a:gd name="connsiteY0" fmla="*/ 415207 h 557396"/>
              <a:gd name="connsiteX1" fmla="*/ 534604 w 604887"/>
              <a:gd name="connsiteY1" fmla="*/ 415207 h 557396"/>
              <a:gd name="connsiteX2" fmla="*/ 552316 w 604887"/>
              <a:gd name="connsiteY2" fmla="*/ 453393 h 557396"/>
              <a:gd name="connsiteX3" fmla="*/ 552316 w 604887"/>
              <a:gd name="connsiteY3" fmla="*/ 519210 h 557396"/>
              <a:gd name="connsiteX4" fmla="*/ 534604 w 604887"/>
              <a:gd name="connsiteY4" fmla="*/ 557396 h 557396"/>
              <a:gd name="connsiteX5" fmla="*/ 516892 w 604887"/>
              <a:gd name="connsiteY5" fmla="*/ 557396 h 557396"/>
              <a:gd name="connsiteX6" fmla="*/ 75717 w 604887"/>
              <a:gd name="connsiteY6" fmla="*/ 415207 h 557396"/>
              <a:gd name="connsiteX7" fmla="*/ 491841 w 604887"/>
              <a:gd name="connsiteY7" fmla="*/ 415207 h 557396"/>
              <a:gd name="connsiteX8" fmla="*/ 491841 w 604887"/>
              <a:gd name="connsiteY8" fmla="*/ 557396 h 557396"/>
              <a:gd name="connsiteX9" fmla="*/ 75717 w 604887"/>
              <a:gd name="connsiteY9" fmla="*/ 557396 h 557396"/>
              <a:gd name="connsiteX10" fmla="*/ 32030 w 604887"/>
              <a:gd name="connsiteY10" fmla="*/ 415207 h 557396"/>
              <a:gd name="connsiteX11" fmla="*/ 50243 w 604887"/>
              <a:gd name="connsiteY11" fmla="*/ 415207 h 557396"/>
              <a:gd name="connsiteX12" fmla="*/ 50243 w 604887"/>
              <a:gd name="connsiteY12" fmla="*/ 557396 h 557396"/>
              <a:gd name="connsiteX13" fmla="*/ 32030 w 604887"/>
              <a:gd name="connsiteY13" fmla="*/ 557396 h 557396"/>
              <a:gd name="connsiteX14" fmla="*/ 13972 w 604887"/>
              <a:gd name="connsiteY14" fmla="*/ 519210 h 557396"/>
              <a:gd name="connsiteX15" fmla="*/ 13972 w 604887"/>
              <a:gd name="connsiteY15" fmla="*/ 453393 h 557396"/>
              <a:gd name="connsiteX16" fmla="*/ 32030 w 604887"/>
              <a:gd name="connsiteY16" fmla="*/ 415207 h 557396"/>
              <a:gd name="connsiteX17" fmla="*/ 102003 w 604887"/>
              <a:gd name="connsiteY17" fmla="*/ 237735 h 557396"/>
              <a:gd name="connsiteX18" fmla="*/ 139155 w 604887"/>
              <a:gd name="connsiteY18" fmla="*/ 237735 h 557396"/>
              <a:gd name="connsiteX19" fmla="*/ 139155 w 604887"/>
              <a:gd name="connsiteY19" fmla="*/ 388957 h 557396"/>
              <a:gd name="connsiteX20" fmla="*/ 102003 w 604887"/>
              <a:gd name="connsiteY20" fmla="*/ 388957 h 557396"/>
              <a:gd name="connsiteX21" fmla="*/ 64073 w 604887"/>
              <a:gd name="connsiteY21" fmla="*/ 352316 h 557396"/>
              <a:gd name="connsiteX22" fmla="*/ 64073 w 604887"/>
              <a:gd name="connsiteY22" fmla="*/ 274376 h 557396"/>
              <a:gd name="connsiteX23" fmla="*/ 102003 w 604887"/>
              <a:gd name="connsiteY23" fmla="*/ 237735 h 557396"/>
              <a:gd name="connsiteX24" fmla="*/ 529170 w 604887"/>
              <a:gd name="connsiteY24" fmla="*/ 236606 h 557396"/>
              <a:gd name="connsiteX25" fmla="*/ 567106 w 604887"/>
              <a:gd name="connsiteY25" fmla="*/ 236606 h 557396"/>
              <a:gd name="connsiteX26" fmla="*/ 604887 w 604887"/>
              <a:gd name="connsiteY26" fmla="*/ 274344 h 557396"/>
              <a:gd name="connsiteX27" fmla="*/ 604887 w 604887"/>
              <a:gd name="connsiteY27" fmla="*/ 352306 h 557396"/>
              <a:gd name="connsiteX28" fmla="*/ 567106 w 604887"/>
              <a:gd name="connsiteY28" fmla="*/ 388957 h 557396"/>
              <a:gd name="connsiteX29" fmla="*/ 529170 w 604887"/>
              <a:gd name="connsiteY29" fmla="*/ 388957 h 557396"/>
              <a:gd name="connsiteX30" fmla="*/ 161242 w 604887"/>
              <a:gd name="connsiteY30" fmla="*/ 236606 h 557396"/>
              <a:gd name="connsiteX31" fmla="*/ 504755 w 604887"/>
              <a:gd name="connsiteY31" fmla="*/ 236606 h 557396"/>
              <a:gd name="connsiteX32" fmla="*/ 504755 w 604887"/>
              <a:gd name="connsiteY32" fmla="*/ 388957 h 557396"/>
              <a:gd name="connsiteX33" fmla="*/ 161242 w 604887"/>
              <a:gd name="connsiteY33" fmla="*/ 388957 h 557396"/>
              <a:gd name="connsiteX34" fmla="*/ 37787 w 604887"/>
              <a:gd name="connsiteY34" fmla="*/ 100626 h 557396"/>
              <a:gd name="connsiteX35" fmla="*/ 492936 w 604887"/>
              <a:gd name="connsiteY35" fmla="*/ 100626 h 557396"/>
              <a:gd name="connsiteX36" fmla="*/ 530723 w 604887"/>
              <a:gd name="connsiteY36" fmla="*/ 138520 h 557396"/>
              <a:gd name="connsiteX37" fmla="*/ 530723 w 604887"/>
              <a:gd name="connsiteY37" fmla="*/ 176258 h 557396"/>
              <a:gd name="connsiteX38" fmla="*/ 492936 w 604887"/>
              <a:gd name="connsiteY38" fmla="*/ 212754 h 557396"/>
              <a:gd name="connsiteX39" fmla="*/ 37787 w 604887"/>
              <a:gd name="connsiteY39" fmla="*/ 212754 h 557396"/>
              <a:gd name="connsiteX40" fmla="*/ 0 w 604887"/>
              <a:gd name="connsiteY40" fmla="*/ 176258 h 557396"/>
              <a:gd name="connsiteX41" fmla="*/ 0 w 604887"/>
              <a:gd name="connsiteY41" fmla="*/ 138520 h 557396"/>
              <a:gd name="connsiteX42" fmla="*/ 37787 w 604887"/>
              <a:gd name="connsiteY42" fmla="*/ 100626 h 557396"/>
              <a:gd name="connsiteX43" fmla="*/ 490289 w 604887"/>
              <a:gd name="connsiteY43" fmla="*/ 0 h 557396"/>
              <a:gd name="connsiteX44" fmla="*/ 530407 w 604887"/>
              <a:gd name="connsiteY44" fmla="*/ 0 h 557396"/>
              <a:gd name="connsiteX45" fmla="*/ 568193 w 604887"/>
              <a:gd name="connsiteY45" fmla="*/ 35558 h 557396"/>
              <a:gd name="connsiteX46" fmla="*/ 568193 w 604887"/>
              <a:gd name="connsiteY46" fmla="*/ 41458 h 557396"/>
              <a:gd name="connsiteX47" fmla="*/ 530407 w 604887"/>
              <a:gd name="connsiteY47" fmla="*/ 76705 h 557396"/>
              <a:gd name="connsiteX48" fmla="*/ 490289 w 604887"/>
              <a:gd name="connsiteY48" fmla="*/ 76705 h 557396"/>
              <a:gd name="connsiteX49" fmla="*/ 162159 w 604887"/>
              <a:gd name="connsiteY49" fmla="*/ 0 h 557396"/>
              <a:gd name="connsiteX50" fmla="*/ 466367 w 604887"/>
              <a:gd name="connsiteY50" fmla="*/ 0 h 557396"/>
              <a:gd name="connsiteX51" fmla="*/ 466367 w 604887"/>
              <a:gd name="connsiteY51" fmla="*/ 76705 h 557396"/>
              <a:gd name="connsiteX52" fmla="*/ 162159 w 604887"/>
              <a:gd name="connsiteY52" fmla="*/ 76705 h 557396"/>
              <a:gd name="connsiteX53" fmla="*/ 101996 w 604887"/>
              <a:gd name="connsiteY53" fmla="*/ 0 h 557396"/>
              <a:gd name="connsiteX54" fmla="*/ 138520 w 604887"/>
              <a:gd name="connsiteY54" fmla="*/ 0 h 557396"/>
              <a:gd name="connsiteX55" fmla="*/ 138520 w 604887"/>
              <a:gd name="connsiteY55" fmla="*/ 76705 h 557396"/>
              <a:gd name="connsiteX56" fmla="*/ 101996 w 604887"/>
              <a:gd name="connsiteY56" fmla="*/ 76705 h 557396"/>
              <a:gd name="connsiteX57" fmla="*/ 64073 w 604887"/>
              <a:gd name="connsiteY57" fmla="*/ 41458 h 557396"/>
              <a:gd name="connsiteX58" fmla="*/ 64073 w 604887"/>
              <a:gd name="connsiteY58" fmla="*/ 35558 h 557396"/>
              <a:gd name="connsiteX59" fmla="*/ 101996 w 604887"/>
              <a:gd name="connsiteY59" fmla="*/ 0 h 55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4887" h="557396">
                <a:moveTo>
                  <a:pt x="516892" y="415207"/>
                </a:moveTo>
                <a:lnTo>
                  <a:pt x="534604" y="415207"/>
                </a:lnTo>
                <a:cubicBezTo>
                  <a:pt x="544392" y="415207"/>
                  <a:pt x="552316" y="432282"/>
                  <a:pt x="552316" y="453393"/>
                </a:cubicBezTo>
                <a:lnTo>
                  <a:pt x="552316" y="519210"/>
                </a:lnTo>
                <a:cubicBezTo>
                  <a:pt x="552316" y="540321"/>
                  <a:pt x="544392" y="557396"/>
                  <a:pt x="534604" y="557396"/>
                </a:cubicBezTo>
                <a:lnTo>
                  <a:pt x="516892" y="557396"/>
                </a:lnTo>
                <a:close/>
                <a:moveTo>
                  <a:pt x="75717" y="415207"/>
                </a:moveTo>
                <a:lnTo>
                  <a:pt x="491841" y="415207"/>
                </a:lnTo>
                <a:lnTo>
                  <a:pt x="491841" y="557396"/>
                </a:lnTo>
                <a:lnTo>
                  <a:pt x="75717" y="557396"/>
                </a:lnTo>
                <a:close/>
                <a:moveTo>
                  <a:pt x="32030" y="415207"/>
                </a:moveTo>
                <a:lnTo>
                  <a:pt x="50243" y="415207"/>
                </a:lnTo>
                <a:lnTo>
                  <a:pt x="50243" y="557396"/>
                </a:lnTo>
                <a:cubicBezTo>
                  <a:pt x="50243" y="557396"/>
                  <a:pt x="42148" y="557396"/>
                  <a:pt x="32030" y="557396"/>
                </a:cubicBezTo>
                <a:cubicBezTo>
                  <a:pt x="22067" y="557396"/>
                  <a:pt x="13972" y="540321"/>
                  <a:pt x="13972" y="519210"/>
                </a:cubicBezTo>
                <a:lnTo>
                  <a:pt x="13972" y="453393"/>
                </a:lnTo>
                <a:cubicBezTo>
                  <a:pt x="13972" y="432282"/>
                  <a:pt x="22067" y="415207"/>
                  <a:pt x="32030" y="415207"/>
                </a:cubicBezTo>
                <a:close/>
                <a:moveTo>
                  <a:pt x="102003" y="237735"/>
                </a:moveTo>
                <a:lnTo>
                  <a:pt x="139155" y="237735"/>
                </a:lnTo>
                <a:lnTo>
                  <a:pt x="139155" y="388957"/>
                </a:lnTo>
                <a:lnTo>
                  <a:pt x="102003" y="388957"/>
                </a:lnTo>
                <a:cubicBezTo>
                  <a:pt x="81017" y="388957"/>
                  <a:pt x="64073" y="373121"/>
                  <a:pt x="64073" y="352316"/>
                </a:cubicBezTo>
                <a:lnTo>
                  <a:pt x="64073" y="274376"/>
                </a:lnTo>
                <a:cubicBezTo>
                  <a:pt x="64073" y="253571"/>
                  <a:pt x="81017" y="237735"/>
                  <a:pt x="102003" y="237735"/>
                </a:cubicBezTo>
                <a:close/>
                <a:moveTo>
                  <a:pt x="529170" y="236606"/>
                </a:moveTo>
                <a:lnTo>
                  <a:pt x="567106" y="236606"/>
                </a:lnTo>
                <a:cubicBezTo>
                  <a:pt x="587940" y="236606"/>
                  <a:pt x="604887" y="253534"/>
                  <a:pt x="604887" y="274344"/>
                </a:cubicBezTo>
                <a:lnTo>
                  <a:pt x="604887" y="352306"/>
                </a:lnTo>
                <a:cubicBezTo>
                  <a:pt x="604887" y="373116"/>
                  <a:pt x="587940" y="388957"/>
                  <a:pt x="567106" y="388957"/>
                </a:cubicBezTo>
                <a:lnTo>
                  <a:pt x="529170" y="388957"/>
                </a:lnTo>
                <a:close/>
                <a:moveTo>
                  <a:pt x="161242" y="236606"/>
                </a:moveTo>
                <a:lnTo>
                  <a:pt x="504755" y="236606"/>
                </a:lnTo>
                <a:lnTo>
                  <a:pt x="504755" y="388957"/>
                </a:lnTo>
                <a:lnTo>
                  <a:pt x="161242" y="388957"/>
                </a:lnTo>
                <a:close/>
                <a:moveTo>
                  <a:pt x="37787" y="100626"/>
                </a:moveTo>
                <a:lnTo>
                  <a:pt x="492936" y="100626"/>
                </a:lnTo>
                <a:cubicBezTo>
                  <a:pt x="513929" y="100626"/>
                  <a:pt x="530723" y="117554"/>
                  <a:pt x="530723" y="138520"/>
                </a:cubicBezTo>
                <a:lnTo>
                  <a:pt x="530723" y="176258"/>
                </a:lnTo>
                <a:cubicBezTo>
                  <a:pt x="530723" y="197069"/>
                  <a:pt x="513929" y="212754"/>
                  <a:pt x="492936" y="212754"/>
                </a:cubicBezTo>
                <a:lnTo>
                  <a:pt x="37787" y="212754"/>
                </a:lnTo>
                <a:cubicBezTo>
                  <a:pt x="16950" y="212754"/>
                  <a:pt x="0" y="197069"/>
                  <a:pt x="0" y="176258"/>
                </a:cubicBezTo>
                <a:lnTo>
                  <a:pt x="0" y="138520"/>
                </a:lnTo>
                <a:cubicBezTo>
                  <a:pt x="0" y="117554"/>
                  <a:pt x="16950" y="100626"/>
                  <a:pt x="37787" y="100626"/>
                </a:cubicBezTo>
                <a:close/>
                <a:moveTo>
                  <a:pt x="490289" y="0"/>
                </a:moveTo>
                <a:lnTo>
                  <a:pt x="530407" y="0"/>
                </a:lnTo>
                <a:cubicBezTo>
                  <a:pt x="551244" y="0"/>
                  <a:pt x="568193" y="14596"/>
                  <a:pt x="568193" y="35558"/>
                </a:cubicBezTo>
                <a:lnTo>
                  <a:pt x="568193" y="41458"/>
                </a:lnTo>
                <a:cubicBezTo>
                  <a:pt x="568193" y="62265"/>
                  <a:pt x="551244" y="76705"/>
                  <a:pt x="530407" y="76705"/>
                </a:cubicBezTo>
                <a:lnTo>
                  <a:pt x="490289" y="76705"/>
                </a:lnTo>
                <a:close/>
                <a:moveTo>
                  <a:pt x="162159" y="0"/>
                </a:moveTo>
                <a:lnTo>
                  <a:pt x="466367" y="0"/>
                </a:lnTo>
                <a:lnTo>
                  <a:pt x="466367" y="76705"/>
                </a:lnTo>
                <a:lnTo>
                  <a:pt x="162159" y="76705"/>
                </a:lnTo>
                <a:close/>
                <a:moveTo>
                  <a:pt x="101996" y="0"/>
                </a:moveTo>
                <a:lnTo>
                  <a:pt x="138520" y="0"/>
                </a:lnTo>
                <a:lnTo>
                  <a:pt x="138520" y="76705"/>
                </a:lnTo>
                <a:lnTo>
                  <a:pt x="101996" y="76705"/>
                </a:lnTo>
                <a:cubicBezTo>
                  <a:pt x="81014" y="76705"/>
                  <a:pt x="64073" y="62265"/>
                  <a:pt x="64073" y="41458"/>
                </a:cubicBezTo>
                <a:lnTo>
                  <a:pt x="64073" y="35558"/>
                </a:lnTo>
                <a:cubicBezTo>
                  <a:pt x="64073" y="14596"/>
                  <a:pt x="81014" y="0"/>
                  <a:pt x="1019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标题 17">
            <a:extLst>
              <a:ext uri="{FF2B5EF4-FFF2-40B4-BE49-F238E27FC236}">
                <a16:creationId xmlns:a16="http://schemas.microsoft.com/office/drawing/2014/main" id="{9A7BAE72-FD3C-49A2-B2F2-BA3B1455BBEA}"/>
              </a:ext>
            </a:extLst>
          </p:cNvPr>
          <p:cNvSpPr>
            <a:spLocks noGrp="1"/>
          </p:cNvSpPr>
          <p:nvPr>
            <p:ph type="title"/>
          </p:nvPr>
        </p:nvSpPr>
        <p:spPr>
          <a:xfrm>
            <a:off x="2346327" y="3"/>
            <a:ext cx="9174161" cy="1028699"/>
          </a:xfrm>
        </p:spPr>
        <p:txBody>
          <a:bodyPr/>
          <a:lstStyle/>
          <a:p>
            <a:r>
              <a:rPr lang="zh-CN" altLang="en-US" dirty="0"/>
              <a:t>项目背景</a:t>
            </a:r>
          </a:p>
        </p:txBody>
      </p:sp>
      <p:sp>
        <p:nvSpPr>
          <p:cNvPr id="3" name="矩形 2">
            <a:extLst>
              <a:ext uri="{FF2B5EF4-FFF2-40B4-BE49-F238E27FC236}">
                <a16:creationId xmlns:a16="http://schemas.microsoft.com/office/drawing/2014/main" id="{FD65FCBD-5380-4925-8D07-18CE4323459C}"/>
              </a:ext>
            </a:extLst>
          </p:cNvPr>
          <p:cNvSpPr/>
          <p:nvPr/>
        </p:nvSpPr>
        <p:spPr>
          <a:xfrm>
            <a:off x="669924" y="1429356"/>
            <a:ext cx="10850563" cy="4215706"/>
          </a:xfrm>
          <a:prstGeom prst="rect">
            <a:avLst/>
          </a:prstGeom>
        </p:spPr>
        <p:txBody>
          <a:bodyPr wrap="square">
            <a:spAutoFit/>
          </a:bodyPr>
          <a:lstStyle/>
          <a:p>
            <a:pPr indent="457200">
              <a:lnSpc>
                <a:spcPct val="125000"/>
              </a:lnSpc>
            </a:pPr>
            <a:r>
              <a:rPr lang="zh-CN" altLang="en-US" dirty="0">
                <a:latin typeface="+mn-ea"/>
              </a:rPr>
              <a:t>在我国数字化建设的过程中，计算机网络技术得到了快速得发展和广泛的应用，给人民的工作、生活带来了极大的便利，但与此同时网络安全问题也不断显现。爆出的各类网络安全事件，影响着我国人民群众切身的利益。严重的甚至关系到人民的生命安危。因此网络安全问题已经成为了我国重要安全战略。</a:t>
            </a:r>
          </a:p>
          <a:p>
            <a:pPr indent="457200">
              <a:lnSpc>
                <a:spcPct val="125000"/>
              </a:lnSpc>
            </a:pPr>
            <a:r>
              <a:rPr lang="zh-CN" altLang="en-US" dirty="0">
                <a:latin typeface="+mn-ea"/>
              </a:rPr>
              <a:t>习近平总书记在</a:t>
            </a:r>
            <a:r>
              <a:rPr lang="en-US" altLang="zh-CN" dirty="0">
                <a:latin typeface="+mn-ea"/>
              </a:rPr>
              <a:t>2014</a:t>
            </a:r>
            <a:r>
              <a:rPr lang="zh-CN" altLang="en-US" dirty="0">
                <a:latin typeface="+mn-ea"/>
              </a:rPr>
              <a:t>年就强调没有网络安全就没有国家安全，没有信息化就没有现代化。建设网络强国，要有自己的技术，有过硬的技术；要有丰富全面的信息服务，繁荣发展的网络文化；要有良好的信息基础设施，形成实力雄厚的信息经济；要有高素质的网络安全和信息化人才队伍；要积极开展双边、多边的互联网国际交流合作。</a:t>
            </a:r>
          </a:p>
          <a:p>
            <a:pPr indent="457200">
              <a:lnSpc>
                <a:spcPct val="125000"/>
              </a:lnSpc>
            </a:pPr>
            <a:r>
              <a:rPr lang="zh-CN" altLang="en-US" dirty="0">
                <a:latin typeface="+mn-ea"/>
              </a:rPr>
              <a:t>小陈毕业后来到一家网络系统集成公司上班，有幸第一个参与的项目是某公司网络建设项目。该项目已经公司已经中标，并且进入到了项目实施阶段，目前项目进展到网络安全设计与实施部分，这对于刚毕业的小陈来说是一个新技术领域，完全不知如何下手，好在他有一个经验丰富的师傅老张来帮助他。</a:t>
            </a:r>
          </a:p>
          <a:p>
            <a:pPr indent="457200">
              <a:lnSpc>
                <a:spcPct val="125000"/>
              </a:lnSpc>
            </a:pPr>
            <a:r>
              <a:rPr lang="zh-CN" altLang="en-US" dirty="0">
                <a:latin typeface="+mn-ea"/>
              </a:rPr>
              <a:t>在本章节中，我们将跟着小陈一起，参加由项目经理老张组织的培训并手把手的指导实践。希望通过我们的努力，能够顺利完成项目的网络安全设计与实施，并为后续的项目验收打好基础。</a:t>
            </a:r>
          </a:p>
        </p:txBody>
      </p:sp>
    </p:spTree>
    <p:custDataLst>
      <p:tags r:id="rId1"/>
    </p:custDataLst>
    <p:extLst>
      <p:ext uri="{BB962C8B-B14F-4D97-AF65-F5344CB8AC3E}">
        <p14:creationId xmlns:p14="http://schemas.microsoft.com/office/powerpoint/2010/main" val="2117901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895561F-AF16-437C-A971-92C9E2E44DD0}"/>
              </a:ext>
            </a:extLst>
          </p:cNvPr>
          <p:cNvSpPr txBox="1"/>
          <p:nvPr/>
        </p:nvSpPr>
        <p:spPr>
          <a:xfrm>
            <a:off x="669925" y="1130300"/>
            <a:ext cx="10097274" cy="458459"/>
          </a:xfrm>
          <a:prstGeom prst="rect">
            <a:avLst/>
          </a:prstGeom>
          <a:noFill/>
        </p:spPr>
        <p:txBody>
          <a:bodyPr wrap="square" rtlCol="0">
            <a:spAutoFit/>
          </a:bodyPr>
          <a:lstStyle/>
          <a:p>
            <a:pPr>
              <a:lnSpc>
                <a:spcPct val="150000"/>
              </a:lnSpc>
            </a:pPr>
            <a:r>
              <a:rPr lang="en-US" altLang="zh-CN" dirty="0"/>
              <a:t>5) </a:t>
            </a:r>
            <a:r>
              <a:rPr lang="zh-CN" altLang="en-US" dirty="0"/>
              <a:t>创建高级</a:t>
            </a:r>
            <a:r>
              <a:rPr lang="en-US" altLang="zh-CN" dirty="0"/>
              <a:t>ACL 3002</a:t>
            </a:r>
            <a:r>
              <a:rPr lang="zh-CN" altLang="en-US" dirty="0"/>
              <a:t>并配置</a:t>
            </a:r>
            <a:r>
              <a:rPr lang="en-US" altLang="zh-CN" dirty="0"/>
              <a:t>ACL</a:t>
            </a:r>
            <a:r>
              <a:rPr lang="zh-CN" altLang="en-US" dirty="0"/>
              <a:t>规则，拒绝市场部访问研发部的报文通过。</a:t>
            </a:r>
          </a:p>
        </p:txBody>
      </p:sp>
      <p:sp>
        <p:nvSpPr>
          <p:cNvPr id="3" name="矩形 2">
            <a:extLst>
              <a:ext uri="{FF2B5EF4-FFF2-40B4-BE49-F238E27FC236}">
                <a16:creationId xmlns:a16="http://schemas.microsoft.com/office/drawing/2014/main" id="{B4715845-A767-4A43-934A-3C905FA0422A}"/>
              </a:ext>
            </a:extLst>
          </p:cNvPr>
          <p:cNvSpPr/>
          <p:nvPr/>
        </p:nvSpPr>
        <p:spPr>
          <a:xfrm>
            <a:off x="779282" y="1678659"/>
            <a:ext cx="10633435" cy="1260595"/>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388162-B4FE-418B-819D-7AA040102D1C}"/>
              </a:ext>
            </a:extLst>
          </p:cNvPr>
          <p:cNvSpPr txBox="1"/>
          <p:nvPr/>
        </p:nvSpPr>
        <p:spPr>
          <a:xfrm>
            <a:off x="779282" y="1708149"/>
            <a:ext cx="9456435" cy="1097095"/>
          </a:xfrm>
          <a:prstGeom prst="rect">
            <a:avLst/>
          </a:prstGeom>
          <a:noFill/>
        </p:spPr>
        <p:txBody>
          <a:bodyPr wrap="none" rtlCol="0">
            <a:spAutoFit/>
          </a:bodyPr>
          <a:lstStyle/>
          <a:p>
            <a:pPr>
              <a:lnSpc>
                <a:spcPct val="125000"/>
              </a:lnSpc>
            </a:pPr>
            <a:r>
              <a:rPr lang="en-US" altLang="zh-CN" dirty="0"/>
              <a:t>[Router] </a:t>
            </a:r>
            <a:r>
              <a:rPr lang="en-US" altLang="zh-CN" dirty="0" err="1"/>
              <a:t>acl</a:t>
            </a:r>
            <a:r>
              <a:rPr lang="en-US" altLang="zh-CN" dirty="0"/>
              <a:t> 3002</a:t>
            </a:r>
          </a:p>
          <a:p>
            <a:pPr>
              <a:lnSpc>
                <a:spcPct val="125000"/>
              </a:lnSpc>
            </a:pPr>
            <a:r>
              <a:rPr lang="en-US" altLang="zh-CN" dirty="0"/>
              <a:t>[Router-acl-adv-3002] rule deny </a:t>
            </a:r>
            <a:r>
              <a:rPr lang="en-US" altLang="zh-CN" dirty="0" err="1"/>
              <a:t>ip</a:t>
            </a:r>
            <a:r>
              <a:rPr lang="en-US" altLang="zh-CN" dirty="0"/>
              <a:t> source 10.1.2.0 0.0.0.255 destination 10.1.1.0 0.0.0.255</a:t>
            </a:r>
          </a:p>
          <a:p>
            <a:pPr>
              <a:lnSpc>
                <a:spcPct val="125000"/>
              </a:lnSpc>
            </a:pPr>
            <a:r>
              <a:rPr lang="en-US" altLang="zh-CN" dirty="0"/>
              <a:t>[Router-acl-adv-3002] quit</a:t>
            </a:r>
          </a:p>
        </p:txBody>
      </p:sp>
      <p:sp>
        <p:nvSpPr>
          <p:cNvPr id="11" name="文本框 10">
            <a:extLst>
              <a:ext uri="{FF2B5EF4-FFF2-40B4-BE49-F238E27FC236}">
                <a16:creationId xmlns:a16="http://schemas.microsoft.com/office/drawing/2014/main" id="{A26F5EF6-D6FF-407E-A5B5-3E71C6310CE4}"/>
              </a:ext>
            </a:extLst>
          </p:cNvPr>
          <p:cNvSpPr txBox="1"/>
          <p:nvPr/>
        </p:nvSpPr>
        <p:spPr>
          <a:xfrm>
            <a:off x="669925" y="2970541"/>
            <a:ext cx="10097274" cy="458459"/>
          </a:xfrm>
          <a:prstGeom prst="rect">
            <a:avLst/>
          </a:prstGeom>
          <a:noFill/>
        </p:spPr>
        <p:txBody>
          <a:bodyPr wrap="square" rtlCol="0">
            <a:spAutoFit/>
          </a:bodyPr>
          <a:lstStyle/>
          <a:p>
            <a:pPr>
              <a:lnSpc>
                <a:spcPct val="150000"/>
              </a:lnSpc>
            </a:pPr>
            <a:r>
              <a:rPr lang="en-US" altLang="zh-CN" dirty="0"/>
              <a:t>6) </a:t>
            </a:r>
            <a:r>
              <a:rPr lang="zh-CN" altLang="en-US" dirty="0"/>
              <a:t>配置流分类</a:t>
            </a:r>
            <a:r>
              <a:rPr lang="en-US" altLang="zh-CN" dirty="0"/>
              <a:t>tc1</a:t>
            </a:r>
            <a:r>
              <a:rPr lang="zh-CN" altLang="en-US" dirty="0"/>
              <a:t>，对匹配</a:t>
            </a:r>
            <a:r>
              <a:rPr lang="en-US" altLang="zh-CN" dirty="0"/>
              <a:t>ACL 3001</a:t>
            </a:r>
            <a:r>
              <a:rPr lang="zh-CN" altLang="en-US" dirty="0"/>
              <a:t>和</a:t>
            </a:r>
            <a:r>
              <a:rPr lang="en-US" altLang="zh-CN" dirty="0"/>
              <a:t>ACL 3002</a:t>
            </a:r>
            <a:r>
              <a:rPr lang="zh-CN" altLang="en-US" dirty="0"/>
              <a:t>的报文进行分类。</a:t>
            </a:r>
          </a:p>
        </p:txBody>
      </p:sp>
      <p:sp>
        <p:nvSpPr>
          <p:cNvPr id="12" name="矩形 11">
            <a:extLst>
              <a:ext uri="{FF2B5EF4-FFF2-40B4-BE49-F238E27FC236}">
                <a16:creationId xmlns:a16="http://schemas.microsoft.com/office/drawing/2014/main" id="{B1AC967E-A738-4348-BFF1-2DBCA9DD956C}"/>
              </a:ext>
            </a:extLst>
          </p:cNvPr>
          <p:cNvSpPr/>
          <p:nvPr/>
        </p:nvSpPr>
        <p:spPr>
          <a:xfrm>
            <a:off x="779281" y="3516198"/>
            <a:ext cx="10633435" cy="1546690"/>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97E155-087F-4D76-91AC-0B439A1DAE78}"/>
              </a:ext>
            </a:extLst>
          </p:cNvPr>
          <p:cNvSpPr/>
          <p:nvPr/>
        </p:nvSpPr>
        <p:spPr>
          <a:xfrm>
            <a:off x="779281" y="3528563"/>
            <a:ext cx="4185761" cy="1443344"/>
          </a:xfrm>
          <a:prstGeom prst="rect">
            <a:avLst/>
          </a:prstGeom>
        </p:spPr>
        <p:txBody>
          <a:bodyPr wrap="none">
            <a:spAutoFit/>
          </a:bodyPr>
          <a:lstStyle/>
          <a:p>
            <a:pPr>
              <a:lnSpc>
                <a:spcPct val="125000"/>
              </a:lnSpc>
            </a:pPr>
            <a:r>
              <a:rPr lang="en-US" altLang="zh-CN" dirty="0"/>
              <a:t>[Router] traffic classifier tc1</a:t>
            </a:r>
          </a:p>
          <a:p>
            <a:pPr>
              <a:lnSpc>
                <a:spcPct val="125000"/>
              </a:lnSpc>
            </a:pPr>
            <a:r>
              <a:rPr lang="en-US" altLang="zh-CN" dirty="0"/>
              <a:t>[Router-classifier-tc1] if-match </a:t>
            </a:r>
            <a:r>
              <a:rPr lang="en-US" altLang="zh-CN" dirty="0" err="1"/>
              <a:t>acl</a:t>
            </a:r>
            <a:r>
              <a:rPr lang="en-US" altLang="zh-CN" dirty="0"/>
              <a:t> 3001</a:t>
            </a:r>
          </a:p>
          <a:p>
            <a:pPr>
              <a:lnSpc>
                <a:spcPct val="125000"/>
              </a:lnSpc>
            </a:pPr>
            <a:r>
              <a:rPr lang="en-US" altLang="zh-CN" dirty="0"/>
              <a:t>[Router-classifier-tc1] if-match </a:t>
            </a:r>
            <a:r>
              <a:rPr lang="en-US" altLang="zh-CN" dirty="0" err="1"/>
              <a:t>acl</a:t>
            </a:r>
            <a:r>
              <a:rPr lang="en-US" altLang="zh-CN" dirty="0"/>
              <a:t> 3002</a:t>
            </a:r>
          </a:p>
          <a:p>
            <a:pPr>
              <a:lnSpc>
                <a:spcPct val="125000"/>
              </a:lnSpc>
            </a:pPr>
            <a:r>
              <a:rPr lang="en-US" altLang="zh-CN" dirty="0"/>
              <a:t>[Router-classifier-tc1] quit</a:t>
            </a:r>
          </a:p>
        </p:txBody>
      </p:sp>
    </p:spTree>
    <p:custDataLst>
      <p:tags r:id="rId1"/>
    </p:custDataLst>
    <p:extLst>
      <p:ext uri="{BB962C8B-B14F-4D97-AF65-F5344CB8AC3E}">
        <p14:creationId xmlns:p14="http://schemas.microsoft.com/office/powerpoint/2010/main" val="4049916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21</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F895561F-AF16-437C-A971-92C9E2E44DD0}"/>
              </a:ext>
            </a:extLst>
          </p:cNvPr>
          <p:cNvSpPr txBox="1"/>
          <p:nvPr/>
        </p:nvSpPr>
        <p:spPr>
          <a:xfrm>
            <a:off x="669925" y="2939254"/>
            <a:ext cx="10097274" cy="458459"/>
          </a:xfrm>
          <a:prstGeom prst="rect">
            <a:avLst/>
          </a:prstGeom>
          <a:noFill/>
        </p:spPr>
        <p:txBody>
          <a:bodyPr wrap="square" rtlCol="0">
            <a:spAutoFit/>
          </a:bodyPr>
          <a:lstStyle/>
          <a:p>
            <a:pPr>
              <a:lnSpc>
                <a:spcPct val="150000"/>
              </a:lnSpc>
            </a:pPr>
            <a:r>
              <a:rPr lang="en-US" altLang="zh-CN" dirty="0"/>
              <a:t>8) </a:t>
            </a:r>
            <a:r>
              <a:rPr lang="zh-CN" altLang="en-US" dirty="0"/>
              <a:t>定义流策略，将流分类与流行为关联。</a:t>
            </a:r>
          </a:p>
        </p:txBody>
      </p:sp>
      <p:sp>
        <p:nvSpPr>
          <p:cNvPr id="3" name="矩形 2">
            <a:extLst>
              <a:ext uri="{FF2B5EF4-FFF2-40B4-BE49-F238E27FC236}">
                <a16:creationId xmlns:a16="http://schemas.microsoft.com/office/drawing/2014/main" id="{B4715845-A767-4A43-934A-3C905FA0422A}"/>
              </a:ext>
            </a:extLst>
          </p:cNvPr>
          <p:cNvSpPr/>
          <p:nvPr/>
        </p:nvSpPr>
        <p:spPr>
          <a:xfrm>
            <a:off x="779282" y="1678659"/>
            <a:ext cx="10633435" cy="1260595"/>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388162-B4FE-418B-819D-7AA040102D1C}"/>
              </a:ext>
            </a:extLst>
          </p:cNvPr>
          <p:cNvSpPr txBox="1"/>
          <p:nvPr/>
        </p:nvSpPr>
        <p:spPr>
          <a:xfrm>
            <a:off x="779282" y="1746649"/>
            <a:ext cx="2963312" cy="1097095"/>
          </a:xfrm>
          <a:prstGeom prst="rect">
            <a:avLst/>
          </a:prstGeom>
          <a:noFill/>
        </p:spPr>
        <p:txBody>
          <a:bodyPr wrap="none" rtlCol="0">
            <a:spAutoFit/>
          </a:bodyPr>
          <a:lstStyle/>
          <a:p>
            <a:pPr>
              <a:lnSpc>
                <a:spcPct val="125000"/>
              </a:lnSpc>
            </a:pPr>
            <a:r>
              <a:rPr lang="en-US" altLang="zh-CN" dirty="0"/>
              <a:t>[Router] traffic behavior tb1</a:t>
            </a:r>
          </a:p>
          <a:p>
            <a:pPr>
              <a:lnSpc>
                <a:spcPct val="125000"/>
              </a:lnSpc>
            </a:pPr>
            <a:r>
              <a:rPr lang="en-US" altLang="zh-CN" dirty="0"/>
              <a:t>[Router-behavior-tb1] deny</a:t>
            </a:r>
          </a:p>
          <a:p>
            <a:pPr>
              <a:lnSpc>
                <a:spcPct val="125000"/>
              </a:lnSpc>
            </a:pPr>
            <a:r>
              <a:rPr lang="en-US" altLang="zh-CN" dirty="0"/>
              <a:t>[Router-behavior-tb1] quit</a:t>
            </a:r>
          </a:p>
        </p:txBody>
      </p:sp>
      <p:sp>
        <p:nvSpPr>
          <p:cNvPr id="11" name="文本框 10">
            <a:extLst>
              <a:ext uri="{FF2B5EF4-FFF2-40B4-BE49-F238E27FC236}">
                <a16:creationId xmlns:a16="http://schemas.microsoft.com/office/drawing/2014/main" id="{A26F5EF6-D6FF-407E-A5B5-3E71C6310CE4}"/>
              </a:ext>
            </a:extLst>
          </p:cNvPr>
          <p:cNvSpPr txBox="1"/>
          <p:nvPr/>
        </p:nvSpPr>
        <p:spPr>
          <a:xfrm>
            <a:off x="669925" y="1130300"/>
            <a:ext cx="10097274" cy="458459"/>
          </a:xfrm>
          <a:prstGeom prst="rect">
            <a:avLst/>
          </a:prstGeom>
          <a:noFill/>
        </p:spPr>
        <p:txBody>
          <a:bodyPr wrap="square" rtlCol="0">
            <a:spAutoFit/>
          </a:bodyPr>
          <a:lstStyle/>
          <a:p>
            <a:pPr>
              <a:lnSpc>
                <a:spcPct val="150000"/>
              </a:lnSpc>
            </a:pPr>
            <a:r>
              <a:rPr lang="en-US" altLang="zh-CN" dirty="0"/>
              <a:t>7) </a:t>
            </a:r>
            <a:r>
              <a:rPr lang="zh-CN" altLang="en-US" dirty="0"/>
              <a:t>配置流行为</a:t>
            </a:r>
            <a:r>
              <a:rPr lang="en-US" altLang="zh-CN" dirty="0"/>
              <a:t>tb1</a:t>
            </a:r>
            <a:r>
              <a:rPr lang="zh-CN" altLang="en-US" dirty="0"/>
              <a:t>，动作为拒绝报文通过。</a:t>
            </a:r>
          </a:p>
        </p:txBody>
      </p:sp>
      <p:sp>
        <p:nvSpPr>
          <p:cNvPr id="12" name="矩形 11">
            <a:extLst>
              <a:ext uri="{FF2B5EF4-FFF2-40B4-BE49-F238E27FC236}">
                <a16:creationId xmlns:a16="http://schemas.microsoft.com/office/drawing/2014/main" id="{B1AC967E-A738-4348-BFF1-2DBCA9DD956C}"/>
              </a:ext>
            </a:extLst>
          </p:cNvPr>
          <p:cNvSpPr/>
          <p:nvPr/>
        </p:nvSpPr>
        <p:spPr>
          <a:xfrm>
            <a:off x="779281" y="3516198"/>
            <a:ext cx="10633435" cy="1232010"/>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97E155-087F-4D76-91AC-0B439A1DAE78}"/>
              </a:ext>
            </a:extLst>
          </p:cNvPr>
          <p:cNvSpPr/>
          <p:nvPr/>
        </p:nvSpPr>
        <p:spPr>
          <a:xfrm>
            <a:off x="779281" y="3528563"/>
            <a:ext cx="5297284" cy="1097095"/>
          </a:xfrm>
          <a:prstGeom prst="rect">
            <a:avLst/>
          </a:prstGeom>
        </p:spPr>
        <p:txBody>
          <a:bodyPr wrap="none">
            <a:spAutoFit/>
          </a:bodyPr>
          <a:lstStyle/>
          <a:p>
            <a:pPr>
              <a:lnSpc>
                <a:spcPct val="125000"/>
              </a:lnSpc>
            </a:pPr>
            <a:r>
              <a:rPr lang="en-US" altLang="zh-CN" dirty="0"/>
              <a:t>[Router] traffic policy tp1</a:t>
            </a:r>
          </a:p>
          <a:p>
            <a:pPr>
              <a:lnSpc>
                <a:spcPct val="125000"/>
              </a:lnSpc>
            </a:pPr>
            <a:r>
              <a:rPr lang="en-US" altLang="zh-CN" dirty="0"/>
              <a:t>[Router-trafficpolicy-tp1] classifier tc1 behavior tb1</a:t>
            </a:r>
          </a:p>
          <a:p>
            <a:pPr>
              <a:lnSpc>
                <a:spcPct val="125000"/>
              </a:lnSpc>
            </a:pPr>
            <a:r>
              <a:rPr lang="en-US" altLang="zh-CN" dirty="0"/>
              <a:t>[Router-trafficpolicy-tp1] quit</a:t>
            </a:r>
          </a:p>
        </p:txBody>
      </p:sp>
    </p:spTree>
    <p:custDataLst>
      <p:tags r:id="rId1"/>
    </p:custDataLst>
    <p:extLst>
      <p:ext uri="{BB962C8B-B14F-4D97-AF65-F5344CB8AC3E}">
        <p14:creationId xmlns:p14="http://schemas.microsoft.com/office/powerpoint/2010/main" val="3902756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22</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3C1DD7B-B24B-4107-B62A-545FA12379B2}"/>
              </a:ext>
            </a:extLst>
          </p:cNvPr>
          <p:cNvSpPr txBox="1"/>
          <p:nvPr/>
        </p:nvSpPr>
        <p:spPr>
          <a:xfrm>
            <a:off x="669925" y="1130300"/>
            <a:ext cx="10850562" cy="873957"/>
          </a:xfrm>
          <a:prstGeom prst="rect">
            <a:avLst/>
          </a:prstGeom>
          <a:noFill/>
        </p:spPr>
        <p:txBody>
          <a:bodyPr wrap="square" rtlCol="0">
            <a:spAutoFit/>
          </a:bodyPr>
          <a:lstStyle/>
          <a:p>
            <a:pPr>
              <a:lnSpc>
                <a:spcPct val="150000"/>
              </a:lnSpc>
            </a:pPr>
            <a:r>
              <a:rPr lang="en-US" altLang="zh-CN" dirty="0"/>
              <a:t>9) </a:t>
            </a:r>
            <a:r>
              <a:rPr lang="zh-CN" altLang="en-US" dirty="0"/>
              <a:t>由于研发部和市场部互访的流量分别从接口</a:t>
            </a:r>
            <a:r>
              <a:rPr lang="en-US" altLang="zh-CN" dirty="0"/>
              <a:t>GE1/0/1</a:t>
            </a:r>
            <a:r>
              <a:rPr lang="zh-CN" altLang="en-US" dirty="0"/>
              <a:t>和</a:t>
            </a:r>
            <a:r>
              <a:rPr lang="en-US" altLang="zh-CN" dirty="0"/>
              <a:t>GE1/0/2</a:t>
            </a:r>
            <a:r>
              <a:rPr lang="zh-CN" altLang="en-US" dirty="0"/>
              <a:t>进入</a:t>
            </a:r>
            <a:r>
              <a:rPr lang="en-US" altLang="zh-CN" dirty="0"/>
              <a:t>Router</a:t>
            </a:r>
            <a:r>
              <a:rPr lang="zh-CN" altLang="en-US" dirty="0"/>
              <a:t>，所以在接口</a:t>
            </a:r>
            <a:r>
              <a:rPr lang="en-US" altLang="zh-CN" dirty="0"/>
              <a:t>GE1/0/1</a:t>
            </a:r>
            <a:r>
              <a:rPr lang="zh-CN" altLang="en-US" dirty="0"/>
              <a:t>和</a:t>
            </a:r>
            <a:r>
              <a:rPr lang="en-US" altLang="zh-CN" dirty="0"/>
              <a:t>GE1/0/2</a:t>
            </a:r>
            <a:r>
              <a:rPr lang="zh-CN" altLang="en-US" dirty="0"/>
              <a:t>的入方向应用流策略。</a:t>
            </a:r>
          </a:p>
        </p:txBody>
      </p:sp>
      <p:sp>
        <p:nvSpPr>
          <p:cNvPr id="7" name="矩形 6">
            <a:extLst>
              <a:ext uri="{FF2B5EF4-FFF2-40B4-BE49-F238E27FC236}">
                <a16:creationId xmlns:a16="http://schemas.microsoft.com/office/drawing/2014/main" id="{E475E0BE-F46D-4739-AA8F-7534FC35B1B7}"/>
              </a:ext>
            </a:extLst>
          </p:cNvPr>
          <p:cNvSpPr/>
          <p:nvPr/>
        </p:nvSpPr>
        <p:spPr>
          <a:xfrm>
            <a:off x="778488" y="2105855"/>
            <a:ext cx="10633435" cy="2235139"/>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61C39EF-00DE-486A-8B75-750639CE87AA}"/>
              </a:ext>
            </a:extLst>
          </p:cNvPr>
          <p:cNvSpPr/>
          <p:nvPr/>
        </p:nvSpPr>
        <p:spPr>
          <a:xfrm>
            <a:off x="778488" y="2123838"/>
            <a:ext cx="5758949" cy="2135841"/>
          </a:xfrm>
          <a:prstGeom prst="rect">
            <a:avLst/>
          </a:prstGeom>
        </p:spPr>
        <p:txBody>
          <a:bodyPr wrap="none">
            <a:spAutoFit/>
          </a:bodyPr>
          <a:lstStyle/>
          <a:p>
            <a:pPr>
              <a:lnSpc>
                <a:spcPct val="125000"/>
              </a:lnSpc>
            </a:pPr>
            <a:r>
              <a:rPr lang="en-US" altLang="zh-CN" dirty="0"/>
              <a:t>[Router] interface </a:t>
            </a:r>
            <a:r>
              <a:rPr lang="en-US" altLang="zh-CN" dirty="0" err="1"/>
              <a:t>gigabitethernet</a:t>
            </a:r>
            <a:r>
              <a:rPr lang="en-US" altLang="zh-CN" dirty="0"/>
              <a:t> 1/0/1</a:t>
            </a:r>
          </a:p>
          <a:p>
            <a:pPr>
              <a:lnSpc>
                <a:spcPct val="125000"/>
              </a:lnSpc>
            </a:pPr>
            <a:r>
              <a:rPr lang="en-US" altLang="zh-CN" dirty="0"/>
              <a:t>[Router-GigabitEthernet1/0/1] traffic-policy tp1 inbound</a:t>
            </a:r>
          </a:p>
          <a:p>
            <a:pPr>
              <a:lnSpc>
                <a:spcPct val="125000"/>
              </a:lnSpc>
            </a:pPr>
            <a:r>
              <a:rPr lang="en-US" altLang="zh-CN" dirty="0"/>
              <a:t>[Router-GigabitEthernet1/0/1] quit</a:t>
            </a:r>
          </a:p>
          <a:p>
            <a:pPr>
              <a:lnSpc>
                <a:spcPct val="125000"/>
              </a:lnSpc>
            </a:pPr>
            <a:r>
              <a:rPr lang="en-US" altLang="zh-CN" dirty="0"/>
              <a:t>[Router] interface </a:t>
            </a:r>
            <a:r>
              <a:rPr lang="en-US" altLang="zh-CN" dirty="0" err="1"/>
              <a:t>gigabitethernet</a:t>
            </a:r>
            <a:r>
              <a:rPr lang="en-US" altLang="zh-CN" dirty="0"/>
              <a:t> 1/0/2</a:t>
            </a:r>
          </a:p>
          <a:p>
            <a:pPr>
              <a:lnSpc>
                <a:spcPct val="125000"/>
              </a:lnSpc>
            </a:pPr>
            <a:r>
              <a:rPr lang="en-US" altLang="zh-CN" dirty="0"/>
              <a:t>[Router-GigabitEthernet1/0/2] traffic-policy tp1 inbound</a:t>
            </a:r>
          </a:p>
          <a:p>
            <a:pPr>
              <a:lnSpc>
                <a:spcPct val="125000"/>
              </a:lnSpc>
            </a:pPr>
            <a:r>
              <a:rPr lang="en-US" altLang="zh-CN" dirty="0"/>
              <a:t>[Router-GigabitEthernet1/0/2] quit</a:t>
            </a:r>
          </a:p>
        </p:txBody>
      </p:sp>
    </p:spTree>
    <p:custDataLst>
      <p:tags r:id="rId1"/>
    </p:custDataLst>
    <p:extLst>
      <p:ext uri="{BB962C8B-B14F-4D97-AF65-F5344CB8AC3E}">
        <p14:creationId xmlns:p14="http://schemas.microsoft.com/office/powerpoint/2010/main" val="3828564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987926" y="2868999"/>
            <a:ext cx="6039972" cy="656792"/>
          </a:xfrm>
        </p:spPr>
        <p:txBody>
          <a:bodyPr/>
          <a:lstStyle/>
          <a:p>
            <a:r>
              <a:rPr lang="zh-CN" altLang="en-US" dirty="0">
                <a:latin typeface="Arial" panose="020B0604020202020204" pitchFamily="34" charset="0"/>
                <a:ea typeface="微软雅黑" panose="020B0503020204020204" pitchFamily="34" charset="-122"/>
                <a:cs typeface="+mn-ea"/>
                <a:sym typeface="Arial" panose="020B0604020202020204" pitchFamily="34" charset="0"/>
              </a:rPr>
              <a:t>网络地址转换（</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NAT</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4" name="文本框 3">
            <a:extLst>
              <a:ext uri="{FF2B5EF4-FFF2-40B4-BE49-F238E27FC236}">
                <a16:creationId xmlns:a16="http://schemas.microsoft.com/office/drawing/2014/main" id="{4D5FA9E6-894E-4313-89EF-551A4B288859}"/>
              </a:ext>
            </a:extLst>
          </p:cNvPr>
          <p:cNvSpPr txBox="1"/>
          <p:nvPr/>
        </p:nvSpPr>
        <p:spPr>
          <a:xfrm>
            <a:off x="2780907" y="2215297"/>
            <a:ext cx="1414022" cy="1107996"/>
          </a:xfrm>
          <a:prstGeom prst="rect">
            <a:avLst/>
          </a:prstGeom>
          <a:noFill/>
        </p:spPr>
        <p:txBody>
          <a:bodyPr wrap="square" rtlCol="0">
            <a:spAutoFit/>
          </a:bodyPr>
          <a:lstStyle/>
          <a:p>
            <a:pPr algn="ctr"/>
            <a:r>
              <a:rPr lang="en-US" altLang="zh-CN" sz="6600" b="1" dirty="0">
                <a:solidFill>
                  <a:schemeClr val="bg1"/>
                </a:solidFill>
                <a:latin typeface="Times New Roman" panose="02020603050405020304" pitchFamily="18" charset="0"/>
                <a:cs typeface="Times New Roman" panose="02020603050405020304" pitchFamily="18" charset="0"/>
              </a:rPr>
              <a:t>6.2</a:t>
            </a:r>
            <a:endParaRPr lang="zh-CN" altLang="en-US" sz="6600" b="1" dirty="0">
              <a:solidFill>
                <a:schemeClr val="bg1"/>
              </a:solidFill>
              <a:latin typeface="Times New Roman" panose="02020603050405020304" pitchFamily="18" charset="0"/>
              <a:cs typeface="Times New Roman" panose="02020603050405020304" pitchFamily="18" charset="0"/>
            </a:endParaRPr>
          </a:p>
        </p:txBody>
      </p:sp>
      <p:sp>
        <p:nvSpPr>
          <p:cNvPr id="3" name="文本占位符 2">
            <a:extLst>
              <a:ext uri="{FF2B5EF4-FFF2-40B4-BE49-F238E27FC236}">
                <a16:creationId xmlns:a16="http://schemas.microsoft.com/office/drawing/2014/main" id="{C1D67084-F8C4-43F7-A2F8-DA2D5E16B806}"/>
              </a:ext>
            </a:extLst>
          </p:cNvPr>
          <p:cNvSpPr>
            <a:spLocks noGrp="1"/>
          </p:cNvSpPr>
          <p:nvPr>
            <p:ph type="body" idx="1"/>
          </p:nvPr>
        </p:nvSpPr>
        <p:spPr/>
        <p:txBody>
          <a:bodyPr/>
          <a:lstStyle/>
          <a:p>
            <a:endParaRPr lang="zh-CN" altLang="en-US"/>
          </a:p>
        </p:txBody>
      </p:sp>
    </p:spTree>
    <p:custDataLst>
      <p:tags r:id="rId1"/>
    </p:custDataLst>
    <p:extLst>
      <p:ext uri="{BB962C8B-B14F-4D97-AF65-F5344CB8AC3E}">
        <p14:creationId xmlns:p14="http://schemas.microsoft.com/office/powerpoint/2010/main" val="2638617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什么是</a:t>
            </a:r>
            <a:r>
              <a:rPr lang="en-US" altLang="zh-CN" dirty="0"/>
              <a:t>NAT </a:t>
            </a:r>
            <a:r>
              <a:rPr lang="zh-CN" altLang="en-US" dirty="0"/>
              <a:t>？</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24</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AEB60B45-88AF-4CCD-A0CE-02EBAEC8B9F2}"/>
              </a:ext>
            </a:extLst>
          </p:cNvPr>
          <p:cNvSpPr/>
          <p:nvPr/>
        </p:nvSpPr>
        <p:spPr>
          <a:xfrm>
            <a:off x="749225" y="1119697"/>
            <a:ext cx="10685588" cy="2120902"/>
          </a:xfrm>
          <a:prstGeom prst="rect">
            <a:avLst/>
          </a:prstGeom>
        </p:spPr>
        <p:txBody>
          <a:bodyPr wrap="square">
            <a:spAutoFit/>
          </a:bodyPr>
          <a:lstStyle/>
          <a:p>
            <a:pPr indent="457200">
              <a:lnSpc>
                <a:spcPct val="150000"/>
              </a:lnSpc>
            </a:pPr>
            <a:r>
              <a:rPr lang="zh-CN" altLang="en-US" dirty="0">
                <a:latin typeface="+mn-ea"/>
              </a:rPr>
              <a:t>随着互联网的用户增多，</a:t>
            </a:r>
            <a:r>
              <a:rPr lang="en-US" altLang="zh-CN" dirty="0">
                <a:latin typeface="+mn-ea"/>
              </a:rPr>
              <a:t>IP</a:t>
            </a:r>
            <a:r>
              <a:rPr lang="zh-CN" altLang="en-US" dirty="0">
                <a:latin typeface="+mn-ea"/>
              </a:rPr>
              <a:t>的公网地址资源显得越发的短缺。同时</a:t>
            </a:r>
            <a:r>
              <a:rPr lang="en-US" altLang="zh-CN" dirty="0">
                <a:latin typeface="+mn-ea"/>
              </a:rPr>
              <a:t>IPv4</a:t>
            </a:r>
            <a:r>
              <a:rPr lang="zh-CN" altLang="en-US" dirty="0">
                <a:latin typeface="+mn-ea"/>
              </a:rPr>
              <a:t>公网地址资源存在地址分配不均的问题，这导致部分地区的</a:t>
            </a:r>
            <a:r>
              <a:rPr lang="en-US" altLang="zh-CN" dirty="0">
                <a:latin typeface="+mn-ea"/>
              </a:rPr>
              <a:t>IPv4</a:t>
            </a:r>
            <a:r>
              <a:rPr lang="zh-CN" altLang="en-US" dirty="0">
                <a:latin typeface="+mn-ea"/>
              </a:rPr>
              <a:t>可用公网地址严重不足。</a:t>
            </a:r>
            <a:r>
              <a:rPr lang="en-US" altLang="zh-CN" dirty="0">
                <a:latin typeface="+mn-ea"/>
              </a:rPr>
              <a:t>NAT</a:t>
            </a:r>
            <a:r>
              <a:rPr lang="zh-CN" altLang="en-US" dirty="0">
                <a:latin typeface="+mn-ea"/>
              </a:rPr>
              <a:t>（</a:t>
            </a:r>
            <a:r>
              <a:rPr lang="en-US" altLang="zh-CN" dirty="0">
                <a:latin typeface="+mn-ea"/>
              </a:rPr>
              <a:t>Network Address Translation</a:t>
            </a:r>
            <a:r>
              <a:rPr lang="zh-CN" altLang="en-US" dirty="0">
                <a:latin typeface="+mn-ea"/>
              </a:rPr>
              <a:t>，网络地址转换）技术就是目前主要的解决手段之一（</a:t>
            </a:r>
            <a:r>
              <a:rPr lang="en-US" altLang="zh-CN" dirty="0">
                <a:latin typeface="+mn-ea"/>
              </a:rPr>
              <a:t>IPv6</a:t>
            </a:r>
            <a:r>
              <a:rPr lang="zh-CN" altLang="en-US" dirty="0">
                <a:latin typeface="+mn-ea"/>
              </a:rPr>
              <a:t>、</a:t>
            </a:r>
            <a:r>
              <a:rPr lang="en-US" altLang="zh-CN" dirty="0">
                <a:latin typeface="+mn-ea"/>
              </a:rPr>
              <a:t>VLSM</a:t>
            </a:r>
            <a:r>
              <a:rPr lang="zh-CN" altLang="en-US" dirty="0">
                <a:latin typeface="+mn-ea"/>
              </a:rPr>
              <a:t>、</a:t>
            </a:r>
            <a:r>
              <a:rPr lang="en-US" altLang="zh-CN" dirty="0">
                <a:latin typeface="+mn-ea"/>
              </a:rPr>
              <a:t>CIDR</a:t>
            </a:r>
            <a:r>
              <a:rPr lang="zh-CN" altLang="en-US" dirty="0">
                <a:latin typeface="+mn-ea"/>
              </a:rPr>
              <a:t>也是解决地址不足问题的手段）。</a:t>
            </a:r>
            <a:r>
              <a:rPr lang="en-US" altLang="zh-CN" dirty="0">
                <a:latin typeface="+mn-ea"/>
              </a:rPr>
              <a:t>NAT</a:t>
            </a:r>
            <a:r>
              <a:rPr lang="zh-CN" altLang="en-US" dirty="0">
                <a:latin typeface="+mn-ea"/>
              </a:rPr>
              <a:t>可以将来自一个网络的</a:t>
            </a:r>
            <a:r>
              <a:rPr lang="en-US" altLang="zh-CN" dirty="0">
                <a:latin typeface="+mn-ea"/>
              </a:rPr>
              <a:t>IP</a:t>
            </a:r>
            <a:r>
              <a:rPr lang="zh-CN" altLang="en-US" dirty="0">
                <a:latin typeface="+mn-ea"/>
              </a:rPr>
              <a:t>数据报报头中的</a:t>
            </a:r>
            <a:r>
              <a:rPr lang="en-US" altLang="zh-CN" dirty="0">
                <a:latin typeface="+mn-ea"/>
              </a:rPr>
              <a:t>IP</a:t>
            </a:r>
            <a:r>
              <a:rPr lang="zh-CN" altLang="en-US" dirty="0">
                <a:latin typeface="+mn-ea"/>
              </a:rPr>
              <a:t>地址转换为另一个网络的</a:t>
            </a:r>
            <a:r>
              <a:rPr lang="en-US" altLang="zh-CN" dirty="0">
                <a:latin typeface="+mn-ea"/>
              </a:rPr>
              <a:t>IP</a:t>
            </a:r>
            <a:r>
              <a:rPr lang="zh-CN" altLang="en-US" dirty="0">
                <a:latin typeface="+mn-ea"/>
              </a:rPr>
              <a:t>地址。这里转换的</a:t>
            </a:r>
            <a:r>
              <a:rPr lang="en-US" altLang="zh-CN" dirty="0">
                <a:latin typeface="+mn-ea"/>
              </a:rPr>
              <a:t>IP</a:t>
            </a:r>
            <a:r>
              <a:rPr lang="zh-CN" altLang="en-US" dirty="0">
                <a:latin typeface="+mn-ea"/>
              </a:rPr>
              <a:t>地址可以是目的</a:t>
            </a:r>
            <a:r>
              <a:rPr lang="en-US" altLang="zh-CN" dirty="0">
                <a:latin typeface="+mn-ea"/>
              </a:rPr>
              <a:t>IP</a:t>
            </a:r>
            <a:r>
              <a:rPr lang="zh-CN" altLang="en-US" dirty="0">
                <a:latin typeface="+mn-ea"/>
              </a:rPr>
              <a:t>地址、源</a:t>
            </a:r>
            <a:r>
              <a:rPr lang="en-US" altLang="zh-CN" dirty="0">
                <a:latin typeface="+mn-ea"/>
              </a:rPr>
              <a:t>IP</a:t>
            </a:r>
            <a:r>
              <a:rPr lang="zh-CN" altLang="en-US" dirty="0">
                <a:latin typeface="+mn-ea"/>
              </a:rPr>
              <a:t>地址或者两者同时。</a:t>
            </a:r>
          </a:p>
        </p:txBody>
      </p:sp>
      <p:pic>
        <p:nvPicPr>
          <p:cNvPr id="7" name="图片 6">
            <a:extLst>
              <a:ext uri="{FF2B5EF4-FFF2-40B4-BE49-F238E27FC236}">
                <a16:creationId xmlns:a16="http://schemas.microsoft.com/office/drawing/2014/main" id="{19500903-A3C4-4E34-8272-29B50D2CE0CF}"/>
              </a:ext>
            </a:extLst>
          </p:cNvPr>
          <p:cNvPicPr/>
          <p:nvPr/>
        </p:nvPicPr>
        <p:blipFill>
          <a:blip r:embed="rId3">
            <a:extLst>
              <a:ext uri="{28A0092B-C50C-407E-A947-70E740481C1C}">
                <a14:useLocalDpi xmlns:a14="http://schemas.microsoft.com/office/drawing/2010/main" val="0"/>
              </a:ext>
            </a:extLst>
          </a:blip>
          <a:srcRect/>
          <a:stretch>
            <a:fillRect/>
          </a:stretch>
        </p:blipFill>
        <p:spPr>
          <a:xfrm>
            <a:off x="1988955" y="3609747"/>
            <a:ext cx="8379381" cy="2109300"/>
          </a:xfrm>
          <a:prstGeom prst="rect">
            <a:avLst/>
          </a:prstGeom>
          <a:noFill/>
        </p:spPr>
      </p:pic>
    </p:spTree>
    <p:custDataLst>
      <p:tags r:id="rId1"/>
    </p:custDataLst>
    <p:extLst>
      <p:ext uri="{BB962C8B-B14F-4D97-AF65-F5344CB8AC3E}">
        <p14:creationId xmlns:p14="http://schemas.microsoft.com/office/powerpoint/2010/main" val="1570743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 </a:t>
            </a:r>
            <a:r>
              <a:rPr lang="zh-CN" altLang="en-US" dirty="0"/>
              <a:t>的分类</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A54A0311-F606-49E7-BF10-5F20408BBECD}"/>
              </a:ext>
            </a:extLst>
          </p:cNvPr>
          <p:cNvSpPr txBox="1"/>
          <p:nvPr/>
        </p:nvSpPr>
        <p:spPr>
          <a:xfrm>
            <a:off x="669925" y="1130300"/>
            <a:ext cx="2512194" cy="1420325"/>
          </a:xfrm>
          <a:prstGeom prst="rect">
            <a:avLst/>
          </a:prstGeom>
          <a:noFill/>
        </p:spPr>
        <p:txBody>
          <a:bodyPr wrap="square" rtlCol="0">
            <a:spAutoFit/>
          </a:bodyPr>
          <a:lstStyle/>
          <a:p>
            <a:pPr marL="342900" indent="-342900">
              <a:lnSpc>
                <a:spcPct val="150000"/>
              </a:lnSpc>
              <a:buFont typeface="Wingdings" panose="05000000000000000000" pitchFamily="2" charset="2"/>
              <a:buChar char="u"/>
            </a:pPr>
            <a:r>
              <a:rPr lang="zh-CN" altLang="en-US" sz="2000" dirty="0"/>
              <a:t>静态</a:t>
            </a:r>
            <a:r>
              <a:rPr lang="en-US" altLang="zh-CN" sz="2000" dirty="0"/>
              <a:t>NAT</a:t>
            </a:r>
          </a:p>
          <a:p>
            <a:pPr marL="342900" indent="-342900">
              <a:lnSpc>
                <a:spcPct val="150000"/>
              </a:lnSpc>
              <a:buFont typeface="Wingdings" panose="05000000000000000000" pitchFamily="2" charset="2"/>
              <a:buChar char="u"/>
            </a:pPr>
            <a:r>
              <a:rPr lang="zh-CN" altLang="en-US" sz="2000" dirty="0"/>
              <a:t>动态</a:t>
            </a:r>
            <a:r>
              <a:rPr lang="en-US" altLang="zh-CN" sz="2000" dirty="0"/>
              <a:t>NAT</a:t>
            </a:r>
          </a:p>
          <a:p>
            <a:pPr marL="342900" indent="-342900">
              <a:lnSpc>
                <a:spcPct val="150000"/>
              </a:lnSpc>
              <a:buFont typeface="Wingdings" panose="05000000000000000000" pitchFamily="2" charset="2"/>
              <a:buChar char="u"/>
            </a:pPr>
            <a:r>
              <a:rPr lang="en-US" altLang="zh-CN" sz="2000" dirty="0"/>
              <a:t>NAT Server</a:t>
            </a:r>
          </a:p>
        </p:txBody>
      </p:sp>
    </p:spTree>
    <p:custDataLst>
      <p:tags r:id="rId1"/>
    </p:custDataLst>
    <p:extLst>
      <p:ext uri="{BB962C8B-B14F-4D97-AF65-F5344CB8AC3E}">
        <p14:creationId xmlns:p14="http://schemas.microsoft.com/office/powerpoint/2010/main" val="5276050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静态</a:t>
            </a:r>
            <a:r>
              <a:rPr lang="en-US" altLang="zh-CN" dirty="0"/>
              <a:t>NAT</a:t>
            </a:r>
            <a:endParaRPr lang="zh-CN" altLang="en-US" dirty="0"/>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26</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54F60EC2-5079-40AE-B939-4D17127590F6}"/>
              </a:ext>
            </a:extLst>
          </p:cNvPr>
          <p:cNvSpPr/>
          <p:nvPr/>
        </p:nvSpPr>
        <p:spPr>
          <a:xfrm>
            <a:off x="749225" y="1119697"/>
            <a:ext cx="10685588" cy="874407"/>
          </a:xfrm>
          <a:prstGeom prst="rect">
            <a:avLst/>
          </a:prstGeom>
        </p:spPr>
        <p:txBody>
          <a:bodyPr wrap="square">
            <a:spAutoFit/>
          </a:bodyPr>
          <a:lstStyle/>
          <a:p>
            <a:pPr indent="457200">
              <a:lnSpc>
                <a:spcPct val="150000"/>
              </a:lnSpc>
            </a:pPr>
            <a:r>
              <a:rPr lang="zh-CN" altLang="en-US" dirty="0">
                <a:latin typeface="+mn-ea"/>
              </a:rPr>
              <a:t>在路由器中，将内网</a:t>
            </a:r>
            <a:r>
              <a:rPr lang="en-US" altLang="zh-CN" dirty="0">
                <a:latin typeface="+mn-ea"/>
              </a:rPr>
              <a:t>IP</a:t>
            </a:r>
            <a:r>
              <a:rPr lang="zh-CN" altLang="en-US" dirty="0">
                <a:latin typeface="+mn-ea"/>
              </a:rPr>
              <a:t>地址固定的转换为外网</a:t>
            </a:r>
            <a:r>
              <a:rPr lang="en-US" altLang="zh-CN" dirty="0">
                <a:latin typeface="+mn-ea"/>
              </a:rPr>
              <a:t>IP</a:t>
            </a:r>
            <a:r>
              <a:rPr lang="zh-CN" altLang="en-US" dirty="0">
                <a:latin typeface="+mn-ea"/>
              </a:rPr>
              <a:t>地址，通常应用在允许外网用户访问内网服务器的场景。静态</a:t>
            </a:r>
            <a:r>
              <a:rPr lang="en-US" altLang="zh-CN" dirty="0">
                <a:latin typeface="+mn-ea"/>
              </a:rPr>
              <a:t>NAT</a:t>
            </a:r>
            <a:r>
              <a:rPr lang="zh-CN" altLang="en-US" dirty="0">
                <a:latin typeface="+mn-ea"/>
              </a:rPr>
              <a:t>的工作过程如图所示。</a:t>
            </a:r>
          </a:p>
        </p:txBody>
      </p:sp>
      <p:pic>
        <p:nvPicPr>
          <p:cNvPr id="2" name="图片 1">
            <a:extLst>
              <a:ext uri="{FF2B5EF4-FFF2-40B4-BE49-F238E27FC236}">
                <a16:creationId xmlns:a16="http://schemas.microsoft.com/office/drawing/2014/main" id="{F6E5F6E9-9B68-4240-916F-BCCCD6E84AA2}"/>
              </a:ext>
            </a:extLst>
          </p:cNvPr>
          <p:cNvPicPr>
            <a:picLocks noChangeAspect="1"/>
          </p:cNvPicPr>
          <p:nvPr/>
        </p:nvPicPr>
        <p:blipFill>
          <a:blip r:embed="rId3"/>
          <a:stretch>
            <a:fillRect/>
          </a:stretch>
        </p:blipFill>
        <p:spPr>
          <a:xfrm>
            <a:off x="1348569" y="2144713"/>
            <a:ext cx="9486900" cy="4095750"/>
          </a:xfrm>
          <a:prstGeom prst="rect">
            <a:avLst/>
          </a:prstGeom>
        </p:spPr>
      </p:pic>
    </p:spTree>
    <p:custDataLst>
      <p:tags r:id="rId1"/>
    </p:custDataLst>
    <p:extLst>
      <p:ext uri="{BB962C8B-B14F-4D97-AF65-F5344CB8AC3E}">
        <p14:creationId xmlns:p14="http://schemas.microsoft.com/office/powerpoint/2010/main" val="2079464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动态</a:t>
            </a:r>
            <a:r>
              <a:rPr lang="en-US" altLang="zh-CN" dirty="0"/>
              <a:t>NAT</a:t>
            </a:r>
            <a:endParaRPr lang="zh-CN" altLang="en-US" dirty="0"/>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8C5DBE66-532C-4729-BBD0-BFBE2908686C}"/>
              </a:ext>
            </a:extLst>
          </p:cNvPr>
          <p:cNvSpPr/>
          <p:nvPr/>
        </p:nvSpPr>
        <p:spPr>
          <a:xfrm>
            <a:off x="766176" y="1130300"/>
            <a:ext cx="10850563" cy="1289905"/>
          </a:xfrm>
          <a:prstGeom prst="rect">
            <a:avLst/>
          </a:prstGeom>
        </p:spPr>
        <p:txBody>
          <a:bodyPr wrap="square">
            <a:spAutoFit/>
          </a:bodyPr>
          <a:lstStyle/>
          <a:p>
            <a:pPr indent="457200">
              <a:lnSpc>
                <a:spcPct val="150000"/>
              </a:lnSpc>
            </a:pPr>
            <a:r>
              <a:rPr lang="zh-CN" altLang="en-US" dirty="0">
                <a:latin typeface="+mn-ea"/>
              </a:rPr>
              <a:t>将一个内部</a:t>
            </a:r>
            <a:r>
              <a:rPr lang="en-US" altLang="zh-CN" dirty="0">
                <a:latin typeface="+mn-ea"/>
              </a:rPr>
              <a:t>IP</a:t>
            </a:r>
            <a:r>
              <a:rPr lang="zh-CN" altLang="en-US" dirty="0">
                <a:latin typeface="+mn-ea"/>
              </a:rPr>
              <a:t>地址转换为一组外部</a:t>
            </a:r>
            <a:r>
              <a:rPr lang="en-US" altLang="zh-CN" dirty="0">
                <a:latin typeface="+mn-ea"/>
              </a:rPr>
              <a:t>IP</a:t>
            </a:r>
            <a:r>
              <a:rPr lang="zh-CN" altLang="en-US" dirty="0">
                <a:latin typeface="+mn-ea"/>
              </a:rPr>
              <a:t>地址池中的一个</a:t>
            </a:r>
            <a:r>
              <a:rPr lang="en-US" altLang="zh-CN" dirty="0">
                <a:latin typeface="+mn-ea"/>
              </a:rPr>
              <a:t>IP</a:t>
            </a:r>
            <a:r>
              <a:rPr lang="zh-CN" altLang="en-US" dirty="0">
                <a:latin typeface="+mn-ea"/>
              </a:rPr>
              <a:t>地址（公有地址）。动态</a:t>
            </a:r>
            <a:r>
              <a:rPr lang="en-US" altLang="zh-CN" dirty="0">
                <a:latin typeface="+mn-ea"/>
              </a:rPr>
              <a:t>NAT</a:t>
            </a:r>
            <a:r>
              <a:rPr lang="zh-CN" altLang="en-US" dirty="0">
                <a:latin typeface="+mn-ea"/>
              </a:rPr>
              <a:t>和静态</a:t>
            </a:r>
            <a:r>
              <a:rPr lang="en-US" altLang="zh-CN" dirty="0">
                <a:latin typeface="+mn-ea"/>
              </a:rPr>
              <a:t>NAT</a:t>
            </a:r>
            <a:r>
              <a:rPr lang="zh-CN" altLang="en-US" dirty="0">
                <a:latin typeface="+mn-ea"/>
              </a:rPr>
              <a:t>的在地址转换上很相似，只是可用的公有</a:t>
            </a:r>
            <a:r>
              <a:rPr lang="en-US" altLang="zh-CN" dirty="0">
                <a:latin typeface="+mn-ea"/>
              </a:rPr>
              <a:t>IP</a:t>
            </a:r>
            <a:r>
              <a:rPr lang="zh-CN" altLang="en-US" dirty="0">
                <a:latin typeface="+mn-ea"/>
              </a:rPr>
              <a:t>地址不是被某个专用网络的计算机所永久独自占有。动态</a:t>
            </a:r>
            <a:r>
              <a:rPr lang="en-US" altLang="zh-CN" dirty="0">
                <a:latin typeface="+mn-ea"/>
              </a:rPr>
              <a:t>NAT</a:t>
            </a:r>
            <a:r>
              <a:rPr lang="zh-CN" altLang="en-US" dirty="0">
                <a:latin typeface="+mn-ea"/>
              </a:rPr>
              <a:t>的工作过程如图所示。 </a:t>
            </a:r>
          </a:p>
        </p:txBody>
      </p:sp>
      <p:pic>
        <p:nvPicPr>
          <p:cNvPr id="3" name="图片 2">
            <a:extLst>
              <a:ext uri="{FF2B5EF4-FFF2-40B4-BE49-F238E27FC236}">
                <a16:creationId xmlns:a16="http://schemas.microsoft.com/office/drawing/2014/main" id="{F205DF5F-225D-4798-993B-A9FF5A62FAFB}"/>
              </a:ext>
            </a:extLst>
          </p:cNvPr>
          <p:cNvPicPr>
            <a:picLocks noChangeAspect="1"/>
          </p:cNvPicPr>
          <p:nvPr/>
        </p:nvPicPr>
        <p:blipFill>
          <a:blip r:embed="rId3"/>
          <a:stretch>
            <a:fillRect/>
          </a:stretch>
        </p:blipFill>
        <p:spPr>
          <a:xfrm>
            <a:off x="2003336" y="2427062"/>
            <a:ext cx="8185328" cy="3710213"/>
          </a:xfrm>
          <a:prstGeom prst="rect">
            <a:avLst/>
          </a:prstGeom>
        </p:spPr>
      </p:pic>
    </p:spTree>
    <p:custDataLst>
      <p:tags r:id="rId1"/>
    </p:custDataLst>
    <p:extLst>
      <p:ext uri="{BB962C8B-B14F-4D97-AF65-F5344CB8AC3E}">
        <p14:creationId xmlns:p14="http://schemas.microsoft.com/office/powerpoint/2010/main" val="735922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动态</a:t>
            </a:r>
            <a:r>
              <a:rPr lang="en-US" altLang="zh-CN" dirty="0"/>
              <a:t>NAPT</a:t>
            </a:r>
            <a:endParaRPr lang="zh-CN" altLang="en-US" dirty="0"/>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8C5DBE66-532C-4729-BBD0-BFBE2908686C}"/>
              </a:ext>
            </a:extLst>
          </p:cNvPr>
          <p:cNvSpPr/>
          <p:nvPr/>
        </p:nvSpPr>
        <p:spPr>
          <a:xfrm>
            <a:off x="766177" y="1130300"/>
            <a:ext cx="10754312" cy="1289905"/>
          </a:xfrm>
          <a:prstGeom prst="rect">
            <a:avLst/>
          </a:prstGeom>
        </p:spPr>
        <p:txBody>
          <a:bodyPr wrap="square">
            <a:spAutoFit/>
          </a:bodyPr>
          <a:lstStyle/>
          <a:p>
            <a:pPr indent="457200">
              <a:lnSpc>
                <a:spcPct val="150000"/>
              </a:lnSpc>
            </a:pPr>
            <a:r>
              <a:rPr lang="zh-CN" altLang="en-US" dirty="0">
                <a:latin typeface="+mn-ea"/>
              </a:rPr>
              <a:t>以</a:t>
            </a:r>
            <a:r>
              <a:rPr lang="en-US" altLang="zh-CN" dirty="0">
                <a:latin typeface="+mn-ea"/>
              </a:rPr>
              <a:t>IP</a:t>
            </a:r>
            <a:r>
              <a:rPr lang="zh-CN" altLang="en-US" dirty="0">
                <a:latin typeface="+mn-ea"/>
              </a:rPr>
              <a:t>地址及端口号（</a:t>
            </a:r>
            <a:r>
              <a:rPr lang="en-US" altLang="zh-CN" dirty="0">
                <a:latin typeface="+mn-ea"/>
              </a:rPr>
              <a:t>TCP</a:t>
            </a:r>
            <a:r>
              <a:rPr lang="zh-CN" altLang="en-US" dirty="0">
                <a:latin typeface="+mn-ea"/>
              </a:rPr>
              <a:t>或</a:t>
            </a:r>
            <a:r>
              <a:rPr lang="en-US" altLang="zh-CN" dirty="0">
                <a:latin typeface="+mn-ea"/>
              </a:rPr>
              <a:t>UDP</a:t>
            </a:r>
            <a:r>
              <a:rPr lang="zh-CN" altLang="en-US" dirty="0">
                <a:latin typeface="+mn-ea"/>
              </a:rPr>
              <a:t>）为转换条件，将内部网络的私有</a:t>
            </a:r>
            <a:r>
              <a:rPr lang="en-US" altLang="zh-CN" dirty="0">
                <a:latin typeface="+mn-ea"/>
              </a:rPr>
              <a:t>IP</a:t>
            </a:r>
            <a:r>
              <a:rPr lang="zh-CN" altLang="en-US" dirty="0">
                <a:latin typeface="+mn-ea"/>
              </a:rPr>
              <a:t>地址及端口号转换成外部公有</a:t>
            </a:r>
            <a:r>
              <a:rPr lang="en-US" altLang="zh-CN" dirty="0">
                <a:latin typeface="+mn-ea"/>
              </a:rPr>
              <a:t>IP</a:t>
            </a:r>
            <a:r>
              <a:rPr lang="zh-CN" altLang="en-US" dirty="0">
                <a:latin typeface="+mn-ea"/>
              </a:rPr>
              <a:t>地址及端口号。在静态</a:t>
            </a:r>
            <a:r>
              <a:rPr lang="en-US" altLang="zh-CN" dirty="0">
                <a:latin typeface="+mn-ea"/>
              </a:rPr>
              <a:t>NAT</a:t>
            </a:r>
            <a:r>
              <a:rPr lang="zh-CN" altLang="en-US" dirty="0">
                <a:latin typeface="+mn-ea"/>
              </a:rPr>
              <a:t>和动态</a:t>
            </a:r>
            <a:r>
              <a:rPr lang="en-US" altLang="zh-CN" dirty="0">
                <a:latin typeface="+mn-ea"/>
              </a:rPr>
              <a:t>NAT</a:t>
            </a:r>
            <a:r>
              <a:rPr lang="zh-CN" altLang="en-US" dirty="0">
                <a:latin typeface="+mn-ea"/>
              </a:rPr>
              <a:t>中，都是“</a:t>
            </a:r>
            <a:r>
              <a:rPr lang="en-US" altLang="zh-CN" dirty="0">
                <a:latin typeface="+mn-ea"/>
              </a:rPr>
              <a:t>IP</a:t>
            </a:r>
            <a:r>
              <a:rPr lang="zh-CN" altLang="en-US" dirty="0">
                <a:latin typeface="+mn-ea"/>
              </a:rPr>
              <a:t>地址”到“</a:t>
            </a:r>
            <a:r>
              <a:rPr lang="en-US" altLang="zh-CN" dirty="0">
                <a:latin typeface="+mn-ea"/>
              </a:rPr>
              <a:t>IP</a:t>
            </a:r>
            <a:r>
              <a:rPr lang="zh-CN" altLang="en-US" dirty="0">
                <a:latin typeface="+mn-ea"/>
              </a:rPr>
              <a:t>地址”的转换关系，而动态</a:t>
            </a:r>
            <a:r>
              <a:rPr lang="en-US" altLang="zh-CN" dirty="0">
                <a:latin typeface="+mn-ea"/>
              </a:rPr>
              <a:t>NAPT</a:t>
            </a:r>
            <a:r>
              <a:rPr lang="zh-CN" altLang="en-US" dirty="0">
                <a:latin typeface="+mn-ea"/>
              </a:rPr>
              <a:t>，则是“</a:t>
            </a:r>
            <a:r>
              <a:rPr lang="en-US" altLang="zh-CN" dirty="0">
                <a:latin typeface="+mn-ea"/>
              </a:rPr>
              <a:t>IP</a:t>
            </a:r>
            <a:r>
              <a:rPr lang="zh-CN" altLang="en-US" dirty="0">
                <a:latin typeface="+mn-ea"/>
              </a:rPr>
              <a:t>地址</a:t>
            </a:r>
            <a:r>
              <a:rPr lang="en-US" altLang="zh-CN" dirty="0">
                <a:latin typeface="+mn-ea"/>
              </a:rPr>
              <a:t>+</a:t>
            </a:r>
            <a:r>
              <a:rPr lang="zh-CN" altLang="en-US" dirty="0">
                <a:latin typeface="+mn-ea"/>
              </a:rPr>
              <a:t>端口”到“</a:t>
            </a:r>
            <a:r>
              <a:rPr lang="en-US" altLang="zh-CN" dirty="0">
                <a:latin typeface="+mn-ea"/>
              </a:rPr>
              <a:t>IP</a:t>
            </a:r>
            <a:r>
              <a:rPr lang="zh-CN" altLang="en-US" dirty="0">
                <a:latin typeface="+mn-ea"/>
              </a:rPr>
              <a:t>地址</a:t>
            </a:r>
            <a:r>
              <a:rPr lang="en-US" altLang="zh-CN" dirty="0">
                <a:latin typeface="+mn-ea"/>
              </a:rPr>
              <a:t>+</a:t>
            </a:r>
            <a:r>
              <a:rPr lang="zh-CN" altLang="en-US" dirty="0">
                <a:latin typeface="+mn-ea"/>
              </a:rPr>
              <a:t>端口”的转换关系。动态</a:t>
            </a:r>
            <a:r>
              <a:rPr lang="en-US" altLang="zh-CN" dirty="0">
                <a:latin typeface="+mn-ea"/>
              </a:rPr>
              <a:t>NAPT</a:t>
            </a:r>
            <a:r>
              <a:rPr lang="zh-CN" altLang="en-US" dirty="0">
                <a:latin typeface="+mn-ea"/>
              </a:rPr>
              <a:t>的工作过程如图所示。 </a:t>
            </a:r>
          </a:p>
        </p:txBody>
      </p:sp>
      <p:pic>
        <p:nvPicPr>
          <p:cNvPr id="4" name="图片 3">
            <a:extLst>
              <a:ext uri="{FF2B5EF4-FFF2-40B4-BE49-F238E27FC236}">
                <a16:creationId xmlns:a16="http://schemas.microsoft.com/office/drawing/2014/main" id="{768CFD8C-17F9-4A6D-A8B9-0B713A540B27}"/>
              </a:ext>
            </a:extLst>
          </p:cNvPr>
          <p:cNvPicPr>
            <a:picLocks noChangeAspect="1"/>
          </p:cNvPicPr>
          <p:nvPr/>
        </p:nvPicPr>
        <p:blipFill>
          <a:blip r:embed="rId3"/>
          <a:stretch>
            <a:fillRect/>
          </a:stretch>
        </p:blipFill>
        <p:spPr>
          <a:xfrm>
            <a:off x="1463389" y="2521803"/>
            <a:ext cx="9265221" cy="3629766"/>
          </a:xfrm>
          <a:prstGeom prst="rect">
            <a:avLst/>
          </a:prstGeom>
        </p:spPr>
      </p:pic>
    </p:spTree>
    <p:custDataLst>
      <p:tags r:id="rId1"/>
    </p:custDataLst>
    <p:extLst>
      <p:ext uri="{BB962C8B-B14F-4D97-AF65-F5344CB8AC3E}">
        <p14:creationId xmlns:p14="http://schemas.microsoft.com/office/powerpoint/2010/main" val="2965289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 Server</a:t>
            </a:r>
            <a:endParaRPr lang="zh-CN" altLang="en-US" dirty="0"/>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29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E5CFD725-ED9E-462C-B14F-053D1EDEE954}"/>
              </a:ext>
            </a:extLst>
          </p:cNvPr>
          <p:cNvSpPr/>
          <p:nvPr/>
        </p:nvSpPr>
        <p:spPr>
          <a:xfrm>
            <a:off x="766177" y="1130300"/>
            <a:ext cx="10754312" cy="874407"/>
          </a:xfrm>
          <a:prstGeom prst="rect">
            <a:avLst/>
          </a:prstGeom>
        </p:spPr>
        <p:txBody>
          <a:bodyPr wrap="square">
            <a:spAutoFit/>
          </a:bodyPr>
          <a:lstStyle/>
          <a:p>
            <a:pPr indent="457200">
              <a:lnSpc>
                <a:spcPct val="150000"/>
              </a:lnSpc>
            </a:pPr>
            <a:r>
              <a:rPr lang="zh-CN" altLang="en-US" dirty="0">
                <a:latin typeface="+mn-ea"/>
              </a:rPr>
              <a:t>在路由器中以 “</a:t>
            </a:r>
            <a:r>
              <a:rPr lang="en-US" altLang="zh-CN" dirty="0">
                <a:latin typeface="+mn-ea"/>
              </a:rPr>
              <a:t>IP+</a:t>
            </a:r>
            <a:r>
              <a:rPr lang="zh-CN" altLang="en-US" dirty="0">
                <a:latin typeface="+mn-ea"/>
              </a:rPr>
              <a:t>端口”形式，将内网</a:t>
            </a:r>
            <a:r>
              <a:rPr lang="en-US" altLang="zh-CN" dirty="0">
                <a:latin typeface="+mn-ea"/>
              </a:rPr>
              <a:t>IP</a:t>
            </a:r>
            <a:r>
              <a:rPr lang="zh-CN" altLang="en-US" dirty="0">
                <a:latin typeface="+mn-ea"/>
              </a:rPr>
              <a:t>及端口固定转换为外网</a:t>
            </a:r>
            <a:r>
              <a:rPr lang="en-US" altLang="zh-CN" dirty="0">
                <a:latin typeface="+mn-ea"/>
              </a:rPr>
              <a:t>IP</a:t>
            </a:r>
            <a:r>
              <a:rPr lang="zh-CN" altLang="en-US" dirty="0">
                <a:latin typeface="+mn-ea"/>
              </a:rPr>
              <a:t>及端口，应用在允许外网用户访问内网计算机特定服务的场景。</a:t>
            </a:r>
            <a:r>
              <a:rPr lang="en-US" altLang="zh-CN" dirty="0">
                <a:latin typeface="+mn-ea"/>
              </a:rPr>
              <a:t>NAT Server</a:t>
            </a:r>
            <a:r>
              <a:rPr lang="zh-CN" altLang="en-US" dirty="0">
                <a:latin typeface="+mn-ea"/>
              </a:rPr>
              <a:t>的工作工程如图所示。 </a:t>
            </a:r>
          </a:p>
        </p:txBody>
      </p:sp>
      <p:pic>
        <p:nvPicPr>
          <p:cNvPr id="2" name="图片 1">
            <a:extLst>
              <a:ext uri="{FF2B5EF4-FFF2-40B4-BE49-F238E27FC236}">
                <a16:creationId xmlns:a16="http://schemas.microsoft.com/office/drawing/2014/main" id="{1EEF4110-D76D-4084-8D9B-32DA599D0803}"/>
              </a:ext>
            </a:extLst>
          </p:cNvPr>
          <p:cNvPicPr>
            <a:picLocks noChangeAspect="1"/>
          </p:cNvPicPr>
          <p:nvPr/>
        </p:nvPicPr>
        <p:blipFill>
          <a:blip r:embed="rId3"/>
          <a:stretch>
            <a:fillRect/>
          </a:stretch>
        </p:blipFill>
        <p:spPr>
          <a:xfrm>
            <a:off x="1113222" y="2146300"/>
            <a:ext cx="9734550" cy="3990975"/>
          </a:xfrm>
          <a:prstGeom prst="rect">
            <a:avLst/>
          </a:prstGeom>
        </p:spPr>
      </p:pic>
    </p:spTree>
    <p:custDataLst>
      <p:tags r:id="rId1"/>
    </p:custDataLst>
    <p:extLst>
      <p:ext uri="{BB962C8B-B14F-4D97-AF65-F5344CB8AC3E}">
        <p14:creationId xmlns:p14="http://schemas.microsoft.com/office/powerpoint/2010/main" val="1106369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a:t>
            </a:fld>
            <a:endParaRPr lang="zh-CN" altLang="en-US"/>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book-pile_17025">
            <a:extLst>
              <a:ext uri="{FF2B5EF4-FFF2-40B4-BE49-F238E27FC236}">
                <a16:creationId xmlns:a16="http://schemas.microsoft.com/office/drawing/2014/main" id="{227527B4-53B1-4646-9561-39D0FD696622}"/>
              </a:ext>
            </a:extLst>
          </p:cNvPr>
          <p:cNvSpPr/>
          <p:nvPr/>
        </p:nvSpPr>
        <p:spPr>
          <a:xfrm>
            <a:off x="1253024" y="607484"/>
            <a:ext cx="431843" cy="397938"/>
          </a:xfrm>
          <a:custGeom>
            <a:avLst/>
            <a:gdLst>
              <a:gd name="connsiteX0" fmla="*/ 516892 w 604887"/>
              <a:gd name="connsiteY0" fmla="*/ 415207 h 557396"/>
              <a:gd name="connsiteX1" fmla="*/ 534604 w 604887"/>
              <a:gd name="connsiteY1" fmla="*/ 415207 h 557396"/>
              <a:gd name="connsiteX2" fmla="*/ 552316 w 604887"/>
              <a:gd name="connsiteY2" fmla="*/ 453393 h 557396"/>
              <a:gd name="connsiteX3" fmla="*/ 552316 w 604887"/>
              <a:gd name="connsiteY3" fmla="*/ 519210 h 557396"/>
              <a:gd name="connsiteX4" fmla="*/ 534604 w 604887"/>
              <a:gd name="connsiteY4" fmla="*/ 557396 h 557396"/>
              <a:gd name="connsiteX5" fmla="*/ 516892 w 604887"/>
              <a:gd name="connsiteY5" fmla="*/ 557396 h 557396"/>
              <a:gd name="connsiteX6" fmla="*/ 75717 w 604887"/>
              <a:gd name="connsiteY6" fmla="*/ 415207 h 557396"/>
              <a:gd name="connsiteX7" fmla="*/ 491841 w 604887"/>
              <a:gd name="connsiteY7" fmla="*/ 415207 h 557396"/>
              <a:gd name="connsiteX8" fmla="*/ 491841 w 604887"/>
              <a:gd name="connsiteY8" fmla="*/ 557396 h 557396"/>
              <a:gd name="connsiteX9" fmla="*/ 75717 w 604887"/>
              <a:gd name="connsiteY9" fmla="*/ 557396 h 557396"/>
              <a:gd name="connsiteX10" fmla="*/ 32030 w 604887"/>
              <a:gd name="connsiteY10" fmla="*/ 415207 h 557396"/>
              <a:gd name="connsiteX11" fmla="*/ 50243 w 604887"/>
              <a:gd name="connsiteY11" fmla="*/ 415207 h 557396"/>
              <a:gd name="connsiteX12" fmla="*/ 50243 w 604887"/>
              <a:gd name="connsiteY12" fmla="*/ 557396 h 557396"/>
              <a:gd name="connsiteX13" fmla="*/ 32030 w 604887"/>
              <a:gd name="connsiteY13" fmla="*/ 557396 h 557396"/>
              <a:gd name="connsiteX14" fmla="*/ 13972 w 604887"/>
              <a:gd name="connsiteY14" fmla="*/ 519210 h 557396"/>
              <a:gd name="connsiteX15" fmla="*/ 13972 w 604887"/>
              <a:gd name="connsiteY15" fmla="*/ 453393 h 557396"/>
              <a:gd name="connsiteX16" fmla="*/ 32030 w 604887"/>
              <a:gd name="connsiteY16" fmla="*/ 415207 h 557396"/>
              <a:gd name="connsiteX17" fmla="*/ 102003 w 604887"/>
              <a:gd name="connsiteY17" fmla="*/ 237735 h 557396"/>
              <a:gd name="connsiteX18" fmla="*/ 139155 w 604887"/>
              <a:gd name="connsiteY18" fmla="*/ 237735 h 557396"/>
              <a:gd name="connsiteX19" fmla="*/ 139155 w 604887"/>
              <a:gd name="connsiteY19" fmla="*/ 388957 h 557396"/>
              <a:gd name="connsiteX20" fmla="*/ 102003 w 604887"/>
              <a:gd name="connsiteY20" fmla="*/ 388957 h 557396"/>
              <a:gd name="connsiteX21" fmla="*/ 64073 w 604887"/>
              <a:gd name="connsiteY21" fmla="*/ 352316 h 557396"/>
              <a:gd name="connsiteX22" fmla="*/ 64073 w 604887"/>
              <a:gd name="connsiteY22" fmla="*/ 274376 h 557396"/>
              <a:gd name="connsiteX23" fmla="*/ 102003 w 604887"/>
              <a:gd name="connsiteY23" fmla="*/ 237735 h 557396"/>
              <a:gd name="connsiteX24" fmla="*/ 529170 w 604887"/>
              <a:gd name="connsiteY24" fmla="*/ 236606 h 557396"/>
              <a:gd name="connsiteX25" fmla="*/ 567106 w 604887"/>
              <a:gd name="connsiteY25" fmla="*/ 236606 h 557396"/>
              <a:gd name="connsiteX26" fmla="*/ 604887 w 604887"/>
              <a:gd name="connsiteY26" fmla="*/ 274344 h 557396"/>
              <a:gd name="connsiteX27" fmla="*/ 604887 w 604887"/>
              <a:gd name="connsiteY27" fmla="*/ 352306 h 557396"/>
              <a:gd name="connsiteX28" fmla="*/ 567106 w 604887"/>
              <a:gd name="connsiteY28" fmla="*/ 388957 h 557396"/>
              <a:gd name="connsiteX29" fmla="*/ 529170 w 604887"/>
              <a:gd name="connsiteY29" fmla="*/ 388957 h 557396"/>
              <a:gd name="connsiteX30" fmla="*/ 161242 w 604887"/>
              <a:gd name="connsiteY30" fmla="*/ 236606 h 557396"/>
              <a:gd name="connsiteX31" fmla="*/ 504755 w 604887"/>
              <a:gd name="connsiteY31" fmla="*/ 236606 h 557396"/>
              <a:gd name="connsiteX32" fmla="*/ 504755 w 604887"/>
              <a:gd name="connsiteY32" fmla="*/ 388957 h 557396"/>
              <a:gd name="connsiteX33" fmla="*/ 161242 w 604887"/>
              <a:gd name="connsiteY33" fmla="*/ 388957 h 557396"/>
              <a:gd name="connsiteX34" fmla="*/ 37787 w 604887"/>
              <a:gd name="connsiteY34" fmla="*/ 100626 h 557396"/>
              <a:gd name="connsiteX35" fmla="*/ 492936 w 604887"/>
              <a:gd name="connsiteY35" fmla="*/ 100626 h 557396"/>
              <a:gd name="connsiteX36" fmla="*/ 530723 w 604887"/>
              <a:gd name="connsiteY36" fmla="*/ 138520 h 557396"/>
              <a:gd name="connsiteX37" fmla="*/ 530723 w 604887"/>
              <a:gd name="connsiteY37" fmla="*/ 176258 h 557396"/>
              <a:gd name="connsiteX38" fmla="*/ 492936 w 604887"/>
              <a:gd name="connsiteY38" fmla="*/ 212754 h 557396"/>
              <a:gd name="connsiteX39" fmla="*/ 37787 w 604887"/>
              <a:gd name="connsiteY39" fmla="*/ 212754 h 557396"/>
              <a:gd name="connsiteX40" fmla="*/ 0 w 604887"/>
              <a:gd name="connsiteY40" fmla="*/ 176258 h 557396"/>
              <a:gd name="connsiteX41" fmla="*/ 0 w 604887"/>
              <a:gd name="connsiteY41" fmla="*/ 138520 h 557396"/>
              <a:gd name="connsiteX42" fmla="*/ 37787 w 604887"/>
              <a:gd name="connsiteY42" fmla="*/ 100626 h 557396"/>
              <a:gd name="connsiteX43" fmla="*/ 490289 w 604887"/>
              <a:gd name="connsiteY43" fmla="*/ 0 h 557396"/>
              <a:gd name="connsiteX44" fmla="*/ 530407 w 604887"/>
              <a:gd name="connsiteY44" fmla="*/ 0 h 557396"/>
              <a:gd name="connsiteX45" fmla="*/ 568193 w 604887"/>
              <a:gd name="connsiteY45" fmla="*/ 35558 h 557396"/>
              <a:gd name="connsiteX46" fmla="*/ 568193 w 604887"/>
              <a:gd name="connsiteY46" fmla="*/ 41458 h 557396"/>
              <a:gd name="connsiteX47" fmla="*/ 530407 w 604887"/>
              <a:gd name="connsiteY47" fmla="*/ 76705 h 557396"/>
              <a:gd name="connsiteX48" fmla="*/ 490289 w 604887"/>
              <a:gd name="connsiteY48" fmla="*/ 76705 h 557396"/>
              <a:gd name="connsiteX49" fmla="*/ 162159 w 604887"/>
              <a:gd name="connsiteY49" fmla="*/ 0 h 557396"/>
              <a:gd name="connsiteX50" fmla="*/ 466367 w 604887"/>
              <a:gd name="connsiteY50" fmla="*/ 0 h 557396"/>
              <a:gd name="connsiteX51" fmla="*/ 466367 w 604887"/>
              <a:gd name="connsiteY51" fmla="*/ 76705 h 557396"/>
              <a:gd name="connsiteX52" fmla="*/ 162159 w 604887"/>
              <a:gd name="connsiteY52" fmla="*/ 76705 h 557396"/>
              <a:gd name="connsiteX53" fmla="*/ 101996 w 604887"/>
              <a:gd name="connsiteY53" fmla="*/ 0 h 557396"/>
              <a:gd name="connsiteX54" fmla="*/ 138520 w 604887"/>
              <a:gd name="connsiteY54" fmla="*/ 0 h 557396"/>
              <a:gd name="connsiteX55" fmla="*/ 138520 w 604887"/>
              <a:gd name="connsiteY55" fmla="*/ 76705 h 557396"/>
              <a:gd name="connsiteX56" fmla="*/ 101996 w 604887"/>
              <a:gd name="connsiteY56" fmla="*/ 76705 h 557396"/>
              <a:gd name="connsiteX57" fmla="*/ 64073 w 604887"/>
              <a:gd name="connsiteY57" fmla="*/ 41458 h 557396"/>
              <a:gd name="connsiteX58" fmla="*/ 64073 w 604887"/>
              <a:gd name="connsiteY58" fmla="*/ 35558 h 557396"/>
              <a:gd name="connsiteX59" fmla="*/ 101996 w 604887"/>
              <a:gd name="connsiteY59" fmla="*/ 0 h 55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4887" h="557396">
                <a:moveTo>
                  <a:pt x="516892" y="415207"/>
                </a:moveTo>
                <a:lnTo>
                  <a:pt x="534604" y="415207"/>
                </a:lnTo>
                <a:cubicBezTo>
                  <a:pt x="544392" y="415207"/>
                  <a:pt x="552316" y="432282"/>
                  <a:pt x="552316" y="453393"/>
                </a:cubicBezTo>
                <a:lnTo>
                  <a:pt x="552316" y="519210"/>
                </a:lnTo>
                <a:cubicBezTo>
                  <a:pt x="552316" y="540321"/>
                  <a:pt x="544392" y="557396"/>
                  <a:pt x="534604" y="557396"/>
                </a:cubicBezTo>
                <a:lnTo>
                  <a:pt x="516892" y="557396"/>
                </a:lnTo>
                <a:close/>
                <a:moveTo>
                  <a:pt x="75717" y="415207"/>
                </a:moveTo>
                <a:lnTo>
                  <a:pt x="491841" y="415207"/>
                </a:lnTo>
                <a:lnTo>
                  <a:pt x="491841" y="557396"/>
                </a:lnTo>
                <a:lnTo>
                  <a:pt x="75717" y="557396"/>
                </a:lnTo>
                <a:close/>
                <a:moveTo>
                  <a:pt x="32030" y="415207"/>
                </a:moveTo>
                <a:lnTo>
                  <a:pt x="50243" y="415207"/>
                </a:lnTo>
                <a:lnTo>
                  <a:pt x="50243" y="557396"/>
                </a:lnTo>
                <a:cubicBezTo>
                  <a:pt x="50243" y="557396"/>
                  <a:pt x="42148" y="557396"/>
                  <a:pt x="32030" y="557396"/>
                </a:cubicBezTo>
                <a:cubicBezTo>
                  <a:pt x="22067" y="557396"/>
                  <a:pt x="13972" y="540321"/>
                  <a:pt x="13972" y="519210"/>
                </a:cubicBezTo>
                <a:lnTo>
                  <a:pt x="13972" y="453393"/>
                </a:lnTo>
                <a:cubicBezTo>
                  <a:pt x="13972" y="432282"/>
                  <a:pt x="22067" y="415207"/>
                  <a:pt x="32030" y="415207"/>
                </a:cubicBezTo>
                <a:close/>
                <a:moveTo>
                  <a:pt x="102003" y="237735"/>
                </a:moveTo>
                <a:lnTo>
                  <a:pt x="139155" y="237735"/>
                </a:lnTo>
                <a:lnTo>
                  <a:pt x="139155" y="388957"/>
                </a:lnTo>
                <a:lnTo>
                  <a:pt x="102003" y="388957"/>
                </a:lnTo>
                <a:cubicBezTo>
                  <a:pt x="81017" y="388957"/>
                  <a:pt x="64073" y="373121"/>
                  <a:pt x="64073" y="352316"/>
                </a:cubicBezTo>
                <a:lnTo>
                  <a:pt x="64073" y="274376"/>
                </a:lnTo>
                <a:cubicBezTo>
                  <a:pt x="64073" y="253571"/>
                  <a:pt x="81017" y="237735"/>
                  <a:pt x="102003" y="237735"/>
                </a:cubicBezTo>
                <a:close/>
                <a:moveTo>
                  <a:pt x="529170" y="236606"/>
                </a:moveTo>
                <a:lnTo>
                  <a:pt x="567106" y="236606"/>
                </a:lnTo>
                <a:cubicBezTo>
                  <a:pt x="587940" y="236606"/>
                  <a:pt x="604887" y="253534"/>
                  <a:pt x="604887" y="274344"/>
                </a:cubicBezTo>
                <a:lnTo>
                  <a:pt x="604887" y="352306"/>
                </a:lnTo>
                <a:cubicBezTo>
                  <a:pt x="604887" y="373116"/>
                  <a:pt x="587940" y="388957"/>
                  <a:pt x="567106" y="388957"/>
                </a:cubicBezTo>
                <a:lnTo>
                  <a:pt x="529170" y="388957"/>
                </a:lnTo>
                <a:close/>
                <a:moveTo>
                  <a:pt x="161242" y="236606"/>
                </a:moveTo>
                <a:lnTo>
                  <a:pt x="504755" y="236606"/>
                </a:lnTo>
                <a:lnTo>
                  <a:pt x="504755" y="388957"/>
                </a:lnTo>
                <a:lnTo>
                  <a:pt x="161242" y="388957"/>
                </a:lnTo>
                <a:close/>
                <a:moveTo>
                  <a:pt x="37787" y="100626"/>
                </a:moveTo>
                <a:lnTo>
                  <a:pt x="492936" y="100626"/>
                </a:lnTo>
                <a:cubicBezTo>
                  <a:pt x="513929" y="100626"/>
                  <a:pt x="530723" y="117554"/>
                  <a:pt x="530723" y="138520"/>
                </a:cubicBezTo>
                <a:lnTo>
                  <a:pt x="530723" y="176258"/>
                </a:lnTo>
                <a:cubicBezTo>
                  <a:pt x="530723" y="197069"/>
                  <a:pt x="513929" y="212754"/>
                  <a:pt x="492936" y="212754"/>
                </a:cubicBezTo>
                <a:lnTo>
                  <a:pt x="37787" y="212754"/>
                </a:lnTo>
                <a:cubicBezTo>
                  <a:pt x="16950" y="212754"/>
                  <a:pt x="0" y="197069"/>
                  <a:pt x="0" y="176258"/>
                </a:cubicBezTo>
                <a:lnTo>
                  <a:pt x="0" y="138520"/>
                </a:lnTo>
                <a:cubicBezTo>
                  <a:pt x="0" y="117554"/>
                  <a:pt x="16950" y="100626"/>
                  <a:pt x="37787" y="100626"/>
                </a:cubicBezTo>
                <a:close/>
                <a:moveTo>
                  <a:pt x="490289" y="0"/>
                </a:moveTo>
                <a:lnTo>
                  <a:pt x="530407" y="0"/>
                </a:lnTo>
                <a:cubicBezTo>
                  <a:pt x="551244" y="0"/>
                  <a:pt x="568193" y="14596"/>
                  <a:pt x="568193" y="35558"/>
                </a:cubicBezTo>
                <a:lnTo>
                  <a:pt x="568193" y="41458"/>
                </a:lnTo>
                <a:cubicBezTo>
                  <a:pt x="568193" y="62265"/>
                  <a:pt x="551244" y="76705"/>
                  <a:pt x="530407" y="76705"/>
                </a:cubicBezTo>
                <a:lnTo>
                  <a:pt x="490289" y="76705"/>
                </a:lnTo>
                <a:close/>
                <a:moveTo>
                  <a:pt x="162159" y="0"/>
                </a:moveTo>
                <a:lnTo>
                  <a:pt x="466367" y="0"/>
                </a:lnTo>
                <a:lnTo>
                  <a:pt x="466367" y="76705"/>
                </a:lnTo>
                <a:lnTo>
                  <a:pt x="162159" y="76705"/>
                </a:lnTo>
                <a:close/>
                <a:moveTo>
                  <a:pt x="101996" y="0"/>
                </a:moveTo>
                <a:lnTo>
                  <a:pt x="138520" y="0"/>
                </a:lnTo>
                <a:lnTo>
                  <a:pt x="138520" y="76705"/>
                </a:lnTo>
                <a:lnTo>
                  <a:pt x="101996" y="76705"/>
                </a:lnTo>
                <a:cubicBezTo>
                  <a:pt x="81014" y="76705"/>
                  <a:pt x="64073" y="62265"/>
                  <a:pt x="64073" y="41458"/>
                </a:cubicBezTo>
                <a:lnTo>
                  <a:pt x="64073" y="35558"/>
                </a:lnTo>
                <a:cubicBezTo>
                  <a:pt x="64073" y="14596"/>
                  <a:pt x="81014" y="0"/>
                  <a:pt x="1019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标题 17">
            <a:extLst>
              <a:ext uri="{FF2B5EF4-FFF2-40B4-BE49-F238E27FC236}">
                <a16:creationId xmlns:a16="http://schemas.microsoft.com/office/drawing/2014/main" id="{0CD9ECA2-4855-48CC-9BB7-6F7218F426B8}"/>
              </a:ext>
            </a:extLst>
          </p:cNvPr>
          <p:cNvSpPr>
            <a:spLocks noGrp="1"/>
          </p:cNvSpPr>
          <p:nvPr>
            <p:ph type="title"/>
          </p:nvPr>
        </p:nvSpPr>
        <p:spPr>
          <a:xfrm>
            <a:off x="2346327" y="3"/>
            <a:ext cx="9174161" cy="1028699"/>
          </a:xfrm>
        </p:spPr>
        <p:txBody>
          <a:bodyPr/>
          <a:lstStyle/>
          <a:p>
            <a:r>
              <a:rPr lang="zh-CN" altLang="en-US" dirty="0"/>
              <a:t>项目目标</a:t>
            </a:r>
          </a:p>
        </p:txBody>
      </p:sp>
      <p:sp>
        <p:nvSpPr>
          <p:cNvPr id="3" name="矩形 2">
            <a:extLst>
              <a:ext uri="{FF2B5EF4-FFF2-40B4-BE49-F238E27FC236}">
                <a16:creationId xmlns:a16="http://schemas.microsoft.com/office/drawing/2014/main" id="{7C590308-A816-42F4-A680-BD57201C5BA5}"/>
              </a:ext>
            </a:extLst>
          </p:cNvPr>
          <p:cNvSpPr/>
          <p:nvPr/>
        </p:nvSpPr>
        <p:spPr>
          <a:xfrm>
            <a:off x="669925" y="1829038"/>
            <a:ext cx="6096000" cy="2807948"/>
          </a:xfrm>
          <a:prstGeom prst="rect">
            <a:avLst/>
          </a:prstGeom>
        </p:spPr>
        <p:txBody>
          <a:bodyPr>
            <a:spAutoFit/>
          </a:bodyPr>
          <a:lstStyle/>
          <a:p>
            <a:pPr marL="285750" indent="-285750" algn="just">
              <a:lnSpc>
                <a:spcPct val="150000"/>
              </a:lnSpc>
              <a:spcAft>
                <a:spcPts val="0"/>
              </a:spcAft>
              <a:buFont typeface="Wingdings" panose="05000000000000000000" pitchFamily="2" charset="2"/>
              <a:buChar char="u"/>
            </a:pPr>
            <a:r>
              <a:rPr lang="zh-CN" altLang="zh-CN" sz="2000" b="1" kern="100" dirty="0">
                <a:latin typeface="+mn-ea"/>
                <a:cs typeface="宋体" panose="02010600030101010101" pitchFamily="2" charset="-122"/>
              </a:rPr>
              <a:t>知识目标：</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了解访问控制列表的基本概念与工作原理</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了解网络地址转换技术的基本概念与工作原理</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了解隧道技术的基本概念</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了解</a:t>
            </a:r>
            <a:r>
              <a:rPr lang="en-US" altLang="zh-CN" sz="2000" kern="100" dirty="0">
                <a:latin typeface="+mn-ea"/>
                <a:cs typeface="宋体" panose="02010600030101010101" pitchFamily="2" charset="-122"/>
              </a:rPr>
              <a:t>GRE</a:t>
            </a:r>
            <a:r>
              <a:rPr lang="zh-CN" altLang="zh-CN" sz="2000" kern="100" dirty="0">
                <a:latin typeface="+mn-ea"/>
                <a:cs typeface="宋体" panose="02010600030101010101" pitchFamily="2" charset="-122"/>
              </a:rPr>
              <a:t>协议的基本概念与工作原理</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了解</a:t>
            </a:r>
            <a:r>
              <a:rPr lang="en-US" altLang="zh-CN" sz="2000" kern="100" dirty="0">
                <a:latin typeface="+mn-ea"/>
                <a:cs typeface="宋体" panose="02010600030101010101" pitchFamily="2" charset="-122"/>
              </a:rPr>
              <a:t>IPsec</a:t>
            </a:r>
            <a:r>
              <a:rPr lang="zh-CN" altLang="zh-CN" sz="2000" kern="100" dirty="0">
                <a:latin typeface="+mn-ea"/>
                <a:cs typeface="宋体" panose="02010600030101010101" pitchFamily="2" charset="-122"/>
              </a:rPr>
              <a:t>协议的基本概念与工作原理</a:t>
            </a:r>
          </a:p>
        </p:txBody>
      </p:sp>
      <p:sp>
        <p:nvSpPr>
          <p:cNvPr id="6" name="矩形 5">
            <a:extLst>
              <a:ext uri="{FF2B5EF4-FFF2-40B4-BE49-F238E27FC236}">
                <a16:creationId xmlns:a16="http://schemas.microsoft.com/office/drawing/2014/main" id="{403FF8D7-6AA8-4A3E-AA37-C5249508C200}"/>
              </a:ext>
            </a:extLst>
          </p:cNvPr>
          <p:cNvSpPr/>
          <p:nvPr/>
        </p:nvSpPr>
        <p:spPr>
          <a:xfrm>
            <a:off x="6765925" y="1829038"/>
            <a:ext cx="4418029" cy="3269613"/>
          </a:xfrm>
          <a:prstGeom prst="rect">
            <a:avLst/>
          </a:prstGeom>
        </p:spPr>
        <p:txBody>
          <a:bodyPr wrap="square">
            <a:spAutoFit/>
          </a:bodyPr>
          <a:lstStyle/>
          <a:p>
            <a:pPr marL="285750" indent="-285750" algn="just">
              <a:lnSpc>
                <a:spcPct val="150000"/>
              </a:lnSpc>
              <a:buFont typeface="Wingdings" panose="05000000000000000000" pitchFamily="2" charset="2"/>
              <a:buChar char="u"/>
            </a:pPr>
            <a:r>
              <a:rPr lang="zh-CN" altLang="zh-CN" sz="2000" b="1" kern="100" dirty="0">
                <a:latin typeface="+mn-ea"/>
              </a:rPr>
              <a:t>技能目标：</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掌握基本与高级</a:t>
            </a:r>
            <a:r>
              <a:rPr lang="en-US" altLang="zh-CN" sz="2000" kern="100" dirty="0">
                <a:latin typeface="+mn-ea"/>
                <a:cs typeface="宋体" panose="02010600030101010101" pitchFamily="2" charset="-122"/>
              </a:rPr>
              <a:t>ACL</a:t>
            </a:r>
            <a:r>
              <a:rPr lang="zh-CN" altLang="zh-CN" sz="2000" kern="100" dirty="0">
                <a:latin typeface="+mn-ea"/>
                <a:cs typeface="宋体" panose="02010600030101010101" pitchFamily="2" charset="-122"/>
              </a:rPr>
              <a:t>的配置方法</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掌握静态</a:t>
            </a:r>
            <a:r>
              <a:rPr lang="en-US" altLang="zh-CN" sz="2000" kern="100" dirty="0">
                <a:latin typeface="+mn-ea"/>
                <a:cs typeface="宋体" panose="02010600030101010101" pitchFamily="2" charset="-122"/>
              </a:rPr>
              <a:t>/</a:t>
            </a:r>
            <a:r>
              <a:rPr lang="zh-CN" altLang="zh-CN" sz="2000" kern="100" dirty="0">
                <a:latin typeface="+mn-ea"/>
                <a:cs typeface="宋体" panose="02010600030101010101" pitchFamily="2" charset="-122"/>
              </a:rPr>
              <a:t>动态</a:t>
            </a:r>
            <a:r>
              <a:rPr lang="en-US" altLang="zh-CN" sz="2000" kern="100" dirty="0">
                <a:latin typeface="+mn-ea"/>
                <a:cs typeface="宋体" panose="02010600030101010101" pitchFamily="2" charset="-122"/>
              </a:rPr>
              <a:t>NAT</a:t>
            </a:r>
            <a:r>
              <a:rPr lang="zh-CN" altLang="zh-CN" sz="2000" kern="100" dirty="0">
                <a:latin typeface="+mn-ea"/>
                <a:cs typeface="宋体" panose="02010600030101010101" pitchFamily="2" charset="-122"/>
              </a:rPr>
              <a:t>的配置方法</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掌握</a:t>
            </a:r>
            <a:r>
              <a:rPr lang="en-US" altLang="zh-CN" sz="2000" kern="100" dirty="0">
                <a:latin typeface="+mn-ea"/>
                <a:cs typeface="宋体" panose="02010600030101010101" pitchFamily="2" charset="-122"/>
              </a:rPr>
              <a:t>NAT Server</a:t>
            </a:r>
            <a:r>
              <a:rPr lang="zh-CN" altLang="zh-CN" sz="2000" kern="100" dirty="0">
                <a:latin typeface="+mn-ea"/>
                <a:cs typeface="宋体" panose="02010600030101010101" pitchFamily="2" charset="-122"/>
              </a:rPr>
              <a:t>的配置方法</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掌握</a:t>
            </a:r>
            <a:r>
              <a:rPr lang="en-US" altLang="zh-CN" sz="2000" kern="100" dirty="0">
                <a:latin typeface="+mn-ea"/>
                <a:cs typeface="宋体" panose="02010600030101010101" pitchFamily="2" charset="-122"/>
              </a:rPr>
              <a:t>GRE</a:t>
            </a:r>
            <a:r>
              <a:rPr lang="zh-CN" altLang="zh-CN" sz="2000" kern="100" dirty="0">
                <a:latin typeface="+mn-ea"/>
                <a:cs typeface="宋体" panose="02010600030101010101" pitchFamily="2" charset="-122"/>
              </a:rPr>
              <a:t>隧道的配置方法</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掌握</a:t>
            </a:r>
            <a:r>
              <a:rPr lang="en-US" altLang="zh-CN" sz="2000" kern="100" dirty="0">
                <a:latin typeface="+mn-ea"/>
                <a:cs typeface="宋体" panose="02010600030101010101" pitchFamily="2" charset="-122"/>
              </a:rPr>
              <a:t>IPsec</a:t>
            </a:r>
            <a:r>
              <a:rPr lang="zh-CN" altLang="zh-CN" sz="2000" kern="100" dirty="0">
                <a:latin typeface="+mn-ea"/>
                <a:cs typeface="宋体" panose="02010600030101010101" pitchFamily="2" charset="-122"/>
              </a:rPr>
              <a:t>隧道的配置方法</a:t>
            </a:r>
          </a:p>
          <a:p>
            <a:pPr marL="342900" lvl="0" indent="-342900" algn="just">
              <a:lnSpc>
                <a:spcPct val="150000"/>
              </a:lnSpc>
              <a:spcAft>
                <a:spcPts val="0"/>
              </a:spcAft>
              <a:buFont typeface="Wingdings" panose="05000000000000000000" pitchFamily="2" charset="2"/>
              <a:buChar char=""/>
            </a:pPr>
            <a:r>
              <a:rPr lang="zh-CN" altLang="zh-CN" sz="2000" kern="100" dirty="0">
                <a:latin typeface="+mn-ea"/>
                <a:cs typeface="宋体" panose="02010600030101010101" pitchFamily="2" charset="-122"/>
              </a:rPr>
              <a:t>掌握</a:t>
            </a:r>
            <a:r>
              <a:rPr lang="en-US" altLang="zh-CN" sz="2000" kern="100" dirty="0">
                <a:latin typeface="+mn-ea"/>
                <a:cs typeface="宋体" panose="02010600030101010101" pitchFamily="2" charset="-122"/>
              </a:rPr>
              <a:t>GRE over IPsec</a:t>
            </a:r>
            <a:r>
              <a:rPr lang="zh-CN" altLang="zh-CN" sz="2000" kern="100" dirty="0">
                <a:latin typeface="+mn-ea"/>
                <a:cs typeface="宋体" panose="02010600030101010101" pitchFamily="2" charset="-122"/>
              </a:rPr>
              <a:t>的配置方法</a:t>
            </a:r>
          </a:p>
        </p:txBody>
      </p:sp>
    </p:spTree>
    <p:custDataLst>
      <p:tags r:id="rId1"/>
    </p:custDataLst>
    <p:extLst>
      <p:ext uri="{BB962C8B-B14F-4D97-AF65-F5344CB8AC3E}">
        <p14:creationId xmlns:p14="http://schemas.microsoft.com/office/powerpoint/2010/main" val="24777596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a:t>
            </a:r>
            <a:r>
              <a:rPr lang="zh-CN" altLang="en-US" dirty="0"/>
              <a:t>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043862CB-262C-41A6-9D19-BC1E32CBFDA0}"/>
              </a:ext>
            </a:extLst>
          </p:cNvPr>
          <p:cNvSpPr txBox="1"/>
          <p:nvPr/>
        </p:nvSpPr>
        <p:spPr>
          <a:xfrm>
            <a:off x="669924" y="1062501"/>
            <a:ext cx="10850561" cy="2120452"/>
          </a:xfrm>
          <a:prstGeom prst="rect">
            <a:avLst/>
          </a:prstGeom>
          <a:noFill/>
        </p:spPr>
        <p:txBody>
          <a:bodyPr wrap="square" rtlCol="0">
            <a:spAutoFit/>
          </a:bodyPr>
          <a:lstStyle/>
          <a:p>
            <a:pPr>
              <a:lnSpc>
                <a:spcPct val="150000"/>
              </a:lnSpc>
            </a:pPr>
            <a:r>
              <a:rPr lang="zh-CN" altLang="en-US" b="1" dirty="0"/>
              <a:t>案例</a:t>
            </a:r>
            <a:r>
              <a:rPr lang="en-US" altLang="zh-CN" b="1" dirty="0"/>
              <a:t>1 </a:t>
            </a:r>
            <a:r>
              <a:rPr lang="zh-CN" altLang="en-US" b="1" dirty="0"/>
              <a:t>静态</a:t>
            </a:r>
            <a:r>
              <a:rPr lang="en-US" altLang="zh-CN" b="1" dirty="0"/>
              <a:t>NAT</a:t>
            </a:r>
            <a:r>
              <a:rPr lang="zh-CN" altLang="en-US" b="1" dirty="0"/>
              <a:t>的配置示例</a:t>
            </a:r>
            <a:endParaRPr lang="en-US" altLang="zh-CN" b="1" dirty="0"/>
          </a:p>
          <a:p>
            <a:pPr indent="457200">
              <a:lnSpc>
                <a:spcPct val="150000"/>
              </a:lnSpc>
            </a:pPr>
            <a:r>
              <a:rPr lang="zh-CN" altLang="en-US" dirty="0"/>
              <a:t>本示例网络拓扑结构如下图所示，路由器</a:t>
            </a:r>
            <a:r>
              <a:rPr lang="en-US" altLang="zh-CN" dirty="0"/>
              <a:t>A</a:t>
            </a:r>
            <a:r>
              <a:rPr lang="zh-CN" altLang="en-US" dirty="0"/>
              <a:t>的外网侧接口</a:t>
            </a:r>
            <a:r>
              <a:rPr lang="en-US" altLang="zh-CN" dirty="0"/>
              <a:t>GE0/0/0</a:t>
            </a:r>
            <a:r>
              <a:rPr lang="zh-CN" altLang="en-US" dirty="0"/>
              <a:t>的</a:t>
            </a:r>
            <a:r>
              <a:rPr lang="en-US" altLang="zh-CN" dirty="0"/>
              <a:t>IP</a:t>
            </a:r>
            <a:r>
              <a:rPr lang="zh-CN" altLang="en-US" dirty="0"/>
              <a:t>地址为</a:t>
            </a:r>
            <a:r>
              <a:rPr lang="en-US" altLang="zh-CN" dirty="0"/>
              <a:t>202.100.8.8/24</a:t>
            </a:r>
            <a:r>
              <a:rPr lang="zh-CN" altLang="en-US" dirty="0"/>
              <a:t>，内网侧接口</a:t>
            </a:r>
            <a:r>
              <a:rPr lang="en-US" altLang="zh-CN" dirty="0"/>
              <a:t>G0/0/1</a:t>
            </a:r>
            <a:r>
              <a:rPr lang="zh-CN" altLang="en-US" dirty="0"/>
              <a:t>的</a:t>
            </a:r>
            <a:r>
              <a:rPr lang="en-US" altLang="zh-CN" dirty="0"/>
              <a:t>IP</a:t>
            </a:r>
            <a:r>
              <a:rPr lang="zh-CN" altLang="en-US" dirty="0"/>
              <a:t>地址为</a:t>
            </a:r>
            <a:r>
              <a:rPr lang="en-US" altLang="zh-CN" dirty="0"/>
              <a:t>192.168.1.254/24</a:t>
            </a:r>
            <a:r>
              <a:rPr lang="zh-CN" altLang="en-US" dirty="0"/>
              <a:t>。外网接口的对端为路由器</a:t>
            </a:r>
            <a:r>
              <a:rPr lang="en-US" altLang="zh-CN" dirty="0"/>
              <a:t>B</a:t>
            </a:r>
            <a:r>
              <a:rPr lang="zh-CN" altLang="en-US" dirty="0"/>
              <a:t>，其接口</a:t>
            </a:r>
            <a:r>
              <a:rPr lang="en-US" altLang="zh-CN" dirty="0"/>
              <a:t>GE0/0/0</a:t>
            </a:r>
            <a:r>
              <a:rPr lang="zh-CN" altLang="en-US" dirty="0"/>
              <a:t>的</a:t>
            </a:r>
            <a:r>
              <a:rPr lang="en-US" altLang="zh-CN" dirty="0"/>
              <a:t>IP</a:t>
            </a:r>
            <a:r>
              <a:rPr lang="zh-CN" altLang="en-US" dirty="0"/>
              <a:t>地址为</a:t>
            </a:r>
            <a:r>
              <a:rPr lang="en-US" altLang="zh-CN" dirty="0"/>
              <a:t>202.100.8.9/24</a:t>
            </a:r>
            <a:r>
              <a:rPr lang="zh-CN" altLang="en-US" dirty="0"/>
              <a:t>。内网接口的对端为</a:t>
            </a:r>
            <a:r>
              <a:rPr lang="en-US" altLang="zh-CN" dirty="0"/>
              <a:t>PC-1</a:t>
            </a:r>
            <a:r>
              <a:rPr lang="zh-CN" altLang="en-US" dirty="0"/>
              <a:t>，其接口</a:t>
            </a:r>
            <a:r>
              <a:rPr lang="en-US" altLang="zh-CN" dirty="0"/>
              <a:t>Eth0/0/1</a:t>
            </a:r>
            <a:r>
              <a:rPr lang="zh-CN" altLang="en-US" dirty="0"/>
              <a:t>接口的</a:t>
            </a:r>
            <a:r>
              <a:rPr lang="en-US" altLang="zh-CN" dirty="0"/>
              <a:t>IP</a:t>
            </a:r>
            <a:r>
              <a:rPr lang="zh-CN" altLang="en-US" dirty="0"/>
              <a:t>地址为</a:t>
            </a:r>
            <a:r>
              <a:rPr lang="en-US" altLang="zh-CN" dirty="0"/>
              <a:t>192.168.1.1/24</a:t>
            </a:r>
            <a:r>
              <a:rPr lang="zh-CN" altLang="en-US" dirty="0"/>
              <a:t>。现内网</a:t>
            </a:r>
            <a:r>
              <a:rPr lang="en-US" altLang="zh-CN" dirty="0"/>
              <a:t>PC-1</a:t>
            </a:r>
            <a:r>
              <a:rPr lang="zh-CN" altLang="en-US" dirty="0"/>
              <a:t>需要使用固定的公网</a:t>
            </a:r>
            <a:r>
              <a:rPr lang="en-US" altLang="zh-CN" dirty="0"/>
              <a:t>IP</a:t>
            </a:r>
            <a:r>
              <a:rPr lang="zh-CN" altLang="en-US" dirty="0"/>
              <a:t>地址</a:t>
            </a:r>
            <a:r>
              <a:rPr lang="en-US" altLang="zh-CN" dirty="0"/>
              <a:t>202.100.8.8</a:t>
            </a:r>
            <a:r>
              <a:rPr lang="zh-CN" altLang="en-US" dirty="0"/>
              <a:t>来访问外网的路由器</a:t>
            </a:r>
            <a:r>
              <a:rPr lang="en-US" altLang="zh-CN" dirty="0"/>
              <a:t>B</a:t>
            </a:r>
            <a:r>
              <a:rPr lang="zh-CN" altLang="en-US" dirty="0"/>
              <a:t>。</a:t>
            </a:r>
          </a:p>
        </p:txBody>
      </p:sp>
      <p:sp>
        <p:nvSpPr>
          <p:cNvPr id="28" name="文本框 27">
            <a:extLst>
              <a:ext uri="{FF2B5EF4-FFF2-40B4-BE49-F238E27FC236}">
                <a16:creationId xmlns:a16="http://schemas.microsoft.com/office/drawing/2014/main" id="{781E6723-EF95-4C13-A199-D45CE8644E5C}"/>
              </a:ext>
            </a:extLst>
          </p:cNvPr>
          <p:cNvSpPr txBox="1"/>
          <p:nvPr/>
        </p:nvSpPr>
        <p:spPr>
          <a:xfrm>
            <a:off x="669925" y="4832071"/>
            <a:ext cx="10850560" cy="1289456"/>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配置思路：</a:t>
            </a:r>
            <a:endParaRPr lang="en-US" altLang="zh-CN" b="1" dirty="0"/>
          </a:p>
          <a:p>
            <a:pPr indent="457200">
              <a:lnSpc>
                <a:spcPct val="150000"/>
              </a:lnSpc>
            </a:pPr>
            <a:r>
              <a:rPr lang="zh-CN" altLang="en-US" dirty="0"/>
              <a:t>这是一个仅要求配置一条</a:t>
            </a:r>
            <a:r>
              <a:rPr lang="en-US" altLang="zh-CN" dirty="0" err="1"/>
              <a:t>Staitc</a:t>
            </a:r>
            <a:r>
              <a:rPr lang="en-US" altLang="zh-CN" dirty="0"/>
              <a:t> NAT</a:t>
            </a:r>
            <a:r>
              <a:rPr lang="zh-CN" altLang="en-US" dirty="0"/>
              <a:t>的配置示例，根据之前介绍的配置步骤与命令，可以知道最基本的配置就是在系统视图或者路由器</a:t>
            </a:r>
            <a:r>
              <a:rPr lang="en-US" altLang="zh-CN" dirty="0"/>
              <a:t>A</a:t>
            </a:r>
            <a:r>
              <a:rPr lang="zh-CN" altLang="en-US" dirty="0"/>
              <a:t>外网接口视图下配置静态地址转表。</a:t>
            </a:r>
          </a:p>
        </p:txBody>
      </p:sp>
      <p:pic>
        <p:nvPicPr>
          <p:cNvPr id="29" name="图片 28">
            <a:extLst>
              <a:ext uri="{FF2B5EF4-FFF2-40B4-BE49-F238E27FC236}">
                <a16:creationId xmlns:a16="http://schemas.microsoft.com/office/drawing/2014/main" id="{20B647DE-1078-4C67-AE2D-1DC0CB1BB320}"/>
              </a:ext>
            </a:extLst>
          </p:cNvPr>
          <p:cNvPicPr>
            <a:picLocks noChangeAspect="1"/>
          </p:cNvPicPr>
          <p:nvPr/>
        </p:nvPicPr>
        <p:blipFill>
          <a:blip r:embed="rId3"/>
          <a:stretch>
            <a:fillRect/>
          </a:stretch>
        </p:blipFill>
        <p:spPr>
          <a:xfrm>
            <a:off x="1851704" y="3578617"/>
            <a:ext cx="1549400" cy="946150"/>
          </a:xfrm>
          <a:prstGeom prst="rect">
            <a:avLst/>
          </a:prstGeom>
        </p:spPr>
      </p:pic>
      <p:pic>
        <p:nvPicPr>
          <p:cNvPr id="30" name="图片 29">
            <a:extLst>
              <a:ext uri="{FF2B5EF4-FFF2-40B4-BE49-F238E27FC236}">
                <a16:creationId xmlns:a16="http://schemas.microsoft.com/office/drawing/2014/main" id="{58B00ED2-7FC5-4F95-BAEB-3C165869326D}"/>
              </a:ext>
            </a:extLst>
          </p:cNvPr>
          <p:cNvPicPr>
            <a:picLocks noChangeAspect="1"/>
          </p:cNvPicPr>
          <p:nvPr/>
        </p:nvPicPr>
        <p:blipFill>
          <a:blip r:embed="rId4"/>
          <a:stretch>
            <a:fillRect/>
          </a:stretch>
        </p:blipFill>
        <p:spPr>
          <a:xfrm>
            <a:off x="5474065" y="3743048"/>
            <a:ext cx="749300" cy="622300"/>
          </a:xfrm>
          <a:prstGeom prst="rect">
            <a:avLst/>
          </a:prstGeom>
        </p:spPr>
      </p:pic>
      <p:pic>
        <p:nvPicPr>
          <p:cNvPr id="31" name="图片 30">
            <a:extLst>
              <a:ext uri="{FF2B5EF4-FFF2-40B4-BE49-F238E27FC236}">
                <a16:creationId xmlns:a16="http://schemas.microsoft.com/office/drawing/2014/main" id="{31D7B11E-246D-4E8A-8A45-C86A06143F9A}"/>
              </a:ext>
            </a:extLst>
          </p:cNvPr>
          <p:cNvPicPr>
            <a:picLocks noChangeAspect="1"/>
          </p:cNvPicPr>
          <p:nvPr/>
        </p:nvPicPr>
        <p:blipFill>
          <a:blip r:embed="rId4"/>
          <a:stretch>
            <a:fillRect/>
          </a:stretch>
        </p:blipFill>
        <p:spPr>
          <a:xfrm>
            <a:off x="8475674" y="3740542"/>
            <a:ext cx="749300" cy="622300"/>
          </a:xfrm>
          <a:prstGeom prst="rect">
            <a:avLst/>
          </a:prstGeom>
        </p:spPr>
      </p:pic>
      <p:sp>
        <p:nvSpPr>
          <p:cNvPr id="32" name="矩形 31">
            <a:extLst>
              <a:ext uri="{FF2B5EF4-FFF2-40B4-BE49-F238E27FC236}">
                <a16:creationId xmlns:a16="http://schemas.microsoft.com/office/drawing/2014/main" id="{CF5FE1DE-F1B6-4557-9256-368D528B59DE}"/>
              </a:ext>
            </a:extLst>
          </p:cNvPr>
          <p:cNvSpPr/>
          <p:nvPr/>
        </p:nvSpPr>
        <p:spPr>
          <a:xfrm>
            <a:off x="5299013" y="4523427"/>
            <a:ext cx="1099404" cy="369332"/>
          </a:xfrm>
          <a:prstGeom prst="rect">
            <a:avLst/>
          </a:prstGeom>
        </p:spPr>
        <p:txBody>
          <a:bodyPr wrap="none">
            <a:spAutoFit/>
          </a:bodyPr>
          <a:lstStyle/>
          <a:p>
            <a:r>
              <a:rPr lang="zh-CN" altLang="en-US" b="1" dirty="0">
                <a:solidFill>
                  <a:srgbClr val="0662AA"/>
                </a:solidFill>
              </a:rPr>
              <a:t>路由器 </a:t>
            </a:r>
            <a:r>
              <a:rPr lang="en-US" altLang="zh-CN" b="1" dirty="0">
                <a:solidFill>
                  <a:srgbClr val="0662AA"/>
                </a:solidFill>
              </a:rPr>
              <a:t>A</a:t>
            </a:r>
            <a:endParaRPr lang="zh-CN" altLang="en-US" dirty="0"/>
          </a:p>
        </p:txBody>
      </p:sp>
      <p:sp>
        <p:nvSpPr>
          <p:cNvPr id="33" name="矩形 32">
            <a:extLst>
              <a:ext uri="{FF2B5EF4-FFF2-40B4-BE49-F238E27FC236}">
                <a16:creationId xmlns:a16="http://schemas.microsoft.com/office/drawing/2014/main" id="{D4031310-C72B-4AA7-9D15-52D07F67E373}"/>
              </a:ext>
            </a:extLst>
          </p:cNvPr>
          <p:cNvSpPr/>
          <p:nvPr/>
        </p:nvSpPr>
        <p:spPr>
          <a:xfrm>
            <a:off x="8296326" y="4547739"/>
            <a:ext cx="1107996" cy="369332"/>
          </a:xfrm>
          <a:prstGeom prst="rect">
            <a:avLst/>
          </a:prstGeom>
        </p:spPr>
        <p:txBody>
          <a:bodyPr wrap="none">
            <a:spAutoFit/>
          </a:bodyPr>
          <a:lstStyle/>
          <a:p>
            <a:r>
              <a:rPr lang="zh-CN" altLang="en-US" b="1" dirty="0">
                <a:solidFill>
                  <a:srgbClr val="0662AA"/>
                </a:solidFill>
              </a:rPr>
              <a:t>路由器 </a:t>
            </a:r>
            <a:r>
              <a:rPr lang="en-US" altLang="zh-CN" b="1" dirty="0">
                <a:solidFill>
                  <a:srgbClr val="0662AA"/>
                </a:solidFill>
              </a:rPr>
              <a:t>B</a:t>
            </a:r>
            <a:endParaRPr lang="zh-CN" altLang="en-US" dirty="0"/>
          </a:p>
        </p:txBody>
      </p:sp>
      <p:sp>
        <p:nvSpPr>
          <p:cNvPr id="34" name="矩形 33">
            <a:extLst>
              <a:ext uri="{FF2B5EF4-FFF2-40B4-BE49-F238E27FC236}">
                <a16:creationId xmlns:a16="http://schemas.microsoft.com/office/drawing/2014/main" id="{C73E3520-652E-49FD-8EB7-57924E5A20D3}"/>
              </a:ext>
            </a:extLst>
          </p:cNvPr>
          <p:cNvSpPr/>
          <p:nvPr/>
        </p:nvSpPr>
        <p:spPr>
          <a:xfrm>
            <a:off x="2271178" y="4542333"/>
            <a:ext cx="710451" cy="369332"/>
          </a:xfrm>
          <a:prstGeom prst="rect">
            <a:avLst/>
          </a:prstGeom>
        </p:spPr>
        <p:txBody>
          <a:bodyPr wrap="none">
            <a:spAutoFit/>
          </a:bodyPr>
          <a:lstStyle/>
          <a:p>
            <a:r>
              <a:rPr lang="en-US" altLang="zh-CN" b="1" dirty="0">
                <a:solidFill>
                  <a:srgbClr val="0662AA"/>
                </a:solidFill>
              </a:rPr>
              <a:t>PC-1</a:t>
            </a:r>
          </a:p>
        </p:txBody>
      </p:sp>
      <p:cxnSp>
        <p:nvCxnSpPr>
          <p:cNvPr id="9" name="直接箭头连接符 8">
            <a:extLst>
              <a:ext uri="{FF2B5EF4-FFF2-40B4-BE49-F238E27FC236}">
                <a16:creationId xmlns:a16="http://schemas.microsoft.com/office/drawing/2014/main" id="{1DF9EDA1-D22F-4C64-BBD6-8F8577F491F7}"/>
              </a:ext>
            </a:extLst>
          </p:cNvPr>
          <p:cNvCxnSpPr>
            <a:stCxn id="29" idx="3"/>
            <a:endCxn id="30" idx="1"/>
          </p:cNvCxnSpPr>
          <p:nvPr/>
        </p:nvCxnSpPr>
        <p:spPr>
          <a:xfrm>
            <a:off x="3401104" y="4051692"/>
            <a:ext cx="2072961" cy="2506"/>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BDCD40B-2749-4143-8D74-99C4FD40F8E3}"/>
              </a:ext>
            </a:extLst>
          </p:cNvPr>
          <p:cNvCxnSpPr>
            <a:stCxn id="30" idx="3"/>
            <a:endCxn id="31" idx="1"/>
          </p:cNvCxnSpPr>
          <p:nvPr/>
        </p:nvCxnSpPr>
        <p:spPr>
          <a:xfrm flipV="1">
            <a:off x="6223365" y="4051692"/>
            <a:ext cx="2252309" cy="25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A11DD592-C90F-4943-B4DD-05FE53A6F51E}"/>
              </a:ext>
            </a:extLst>
          </p:cNvPr>
          <p:cNvSpPr/>
          <p:nvPr/>
        </p:nvSpPr>
        <p:spPr>
          <a:xfrm>
            <a:off x="6207983" y="3675036"/>
            <a:ext cx="1095172" cy="369332"/>
          </a:xfrm>
          <a:prstGeom prst="rect">
            <a:avLst/>
          </a:prstGeom>
        </p:spPr>
        <p:txBody>
          <a:bodyPr wrap="none">
            <a:spAutoFit/>
          </a:bodyPr>
          <a:lstStyle/>
          <a:p>
            <a:r>
              <a:rPr lang="en-US" altLang="zh-CN" b="1" dirty="0">
                <a:solidFill>
                  <a:srgbClr val="0662AA"/>
                </a:solidFill>
              </a:rPr>
              <a:t>GE0/0/0</a:t>
            </a:r>
            <a:r>
              <a:rPr lang="en-US" altLang="zh-CN" dirty="0"/>
              <a:t> </a:t>
            </a:r>
            <a:endParaRPr lang="zh-CN" altLang="en-US" dirty="0"/>
          </a:p>
        </p:txBody>
      </p:sp>
      <p:sp>
        <p:nvSpPr>
          <p:cNvPr id="36" name="椭圆 35">
            <a:extLst>
              <a:ext uri="{FF2B5EF4-FFF2-40B4-BE49-F238E27FC236}">
                <a16:creationId xmlns:a16="http://schemas.microsoft.com/office/drawing/2014/main" id="{8677541D-7329-4E85-854C-7BC522509823}"/>
              </a:ext>
            </a:extLst>
          </p:cNvPr>
          <p:cNvSpPr/>
          <p:nvPr/>
        </p:nvSpPr>
        <p:spPr>
          <a:xfrm>
            <a:off x="5369128" y="3960826"/>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E48B69E-E72D-4C1C-A26D-845B0C4DAADD}"/>
              </a:ext>
            </a:extLst>
          </p:cNvPr>
          <p:cNvSpPr/>
          <p:nvPr/>
        </p:nvSpPr>
        <p:spPr>
          <a:xfrm>
            <a:off x="6133810" y="3971694"/>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490DB45E-3C91-4CB0-A67D-50DC8C284B02}"/>
              </a:ext>
            </a:extLst>
          </p:cNvPr>
          <p:cNvSpPr/>
          <p:nvPr/>
        </p:nvSpPr>
        <p:spPr>
          <a:xfrm>
            <a:off x="4468686" y="4158843"/>
            <a:ext cx="1095172" cy="369332"/>
          </a:xfrm>
          <a:prstGeom prst="rect">
            <a:avLst/>
          </a:prstGeom>
        </p:spPr>
        <p:txBody>
          <a:bodyPr wrap="none">
            <a:spAutoFit/>
          </a:bodyPr>
          <a:lstStyle/>
          <a:p>
            <a:r>
              <a:rPr lang="en-US" altLang="zh-CN" b="1" dirty="0">
                <a:solidFill>
                  <a:srgbClr val="0662AA"/>
                </a:solidFill>
              </a:rPr>
              <a:t>GE0/0/1</a:t>
            </a:r>
            <a:r>
              <a:rPr lang="en-US" altLang="zh-CN" dirty="0"/>
              <a:t> </a:t>
            </a:r>
            <a:endParaRPr lang="zh-CN" altLang="en-US" dirty="0"/>
          </a:p>
        </p:txBody>
      </p:sp>
      <p:sp>
        <p:nvSpPr>
          <p:cNvPr id="39" name="矩形 38">
            <a:extLst>
              <a:ext uri="{FF2B5EF4-FFF2-40B4-BE49-F238E27FC236}">
                <a16:creationId xmlns:a16="http://schemas.microsoft.com/office/drawing/2014/main" id="{79F5D96E-292D-4B3C-8B95-FF0FDA8215BB}"/>
              </a:ext>
            </a:extLst>
          </p:cNvPr>
          <p:cNvSpPr/>
          <p:nvPr/>
        </p:nvSpPr>
        <p:spPr>
          <a:xfrm>
            <a:off x="7531882" y="4064951"/>
            <a:ext cx="1095172" cy="369332"/>
          </a:xfrm>
          <a:prstGeom prst="rect">
            <a:avLst/>
          </a:prstGeom>
        </p:spPr>
        <p:txBody>
          <a:bodyPr wrap="none">
            <a:spAutoFit/>
          </a:bodyPr>
          <a:lstStyle/>
          <a:p>
            <a:r>
              <a:rPr lang="en-US" altLang="zh-CN" b="1" dirty="0">
                <a:solidFill>
                  <a:srgbClr val="0662AA"/>
                </a:solidFill>
              </a:rPr>
              <a:t>GE0/0/0</a:t>
            </a:r>
            <a:r>
              <a:rPr lang="en-US" altLang="zh-CN" dirty="0"/>
              <a:t> </a:t>
            </a:r>
            <a:endParaRPr lang="zh-CN" altLang="en-US" dirty="0"/>
          </a:p>
        </p:txBody>
      </p:sp>
      <p:sp>
        <p:nvSpPr>
          <p:cNvPr id="40" name="椭圆 39">
            <a:extLst>
              <a:ext uri="{FF2B5EF4-FFF2-40B4-BE49-F238E27FC236}">
                <a16:creationId xmlns:a16="http://schemas.microsoft.com/office/drawing/2014/main" id="{F71DC9AF-097D-4C59-ADAD-616F744D88D9}"/>
              </a:ext>
            </a:extLst>
          </p:cNvPr>
          <p:cNvSpPr/>
          <p:nvPr/>
        </p:nvSpPr>
        <p:spPr>
          <a:xfrm>
            <a:off x="8391687" y="3962137"/>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9A1A7B0A-0F59-4856-B34B-1470B6EE1C02}"/>
              </a:ext>
            </a:extLst>
          </p:cNvPr>
          <p:cNvSpPr/>
          <p:nvPr/>
        </p:nvSpPr>
        <p:spPr>
          <a:xfrm>
            <a:off x="3250123" y="3962389"/>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A2C2989B-0E7E-496A-9534-048E2DD2977B}"/>
              </a:ext>
            </a:extLst>
          </p:cNvPr>
          <p:cNvSpPr/>
          <p:nvPr/>
        </p:nvSpPr>
        <p:spPr>
          <a:xfrm>
            <a:off x="3270910" y="3636927"/>
            <a:ext cx="1133644" cy="369332"/>
          </a:xfrm>
          <a:prstGeom prst="rect">
            <a:avLst/>
          </a:prstGeom>
        </p:spPr>
        <p:txBody>
          <a:bodyPr wrap="none">
            <a:spAutoFit/>
          </a:bodyPr>
          <a:lstStyle/>
          <a:p>
            <a:r>
              <a:rPr lang="en-US" altLang="zh-CN" b="1" dirty="0">
                <a:solidFill>
                  <a:srgbClr val="0662AA"/>
                </a:solidFill>
              </a:rPr>
              <a:t>Eth0/0/1</a:t>
            </a:r>
            <a:r>
              <a:rPr lang="en-US" altLang="zh-CN" dirty="0"/>
              <a:t> </a:t>
            </a:r>
            <a:endParaRPr lang="zh-CN" altLang="en-US" dirty="0"/>
          </a:p>
        </p:txBody>
      </p:sp>
    </p:spTree>
    <p:custDataLst>
      <p:tags r:id="rId1"/>
    </p:custDataLst>
    <p:extLst>
      <p:ext uri="{BB962C8B-B14F-4D97-AF65-F5344CB8AC3E}">
        <p14:creationId xmlns:p14="http://schemas.microsoft.com/office/powerpoint/2010/main" val="3174296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a:t>
            </a:r>
            <a:r>
              <a:rPr lang="zh-CN" altLang="en-US" dirty="0"/>
              <a:t>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31</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80198075-E71F-4566-B468-F9DF70E98A12}"/>
              </a:ext>
            </a:extLst>
          </p:cNvPr>
          <p:cNvSpPr/>
          <p:nvPr/>
        </p:nvSpPr>
        <p:spPr>
          <a:xfrm>
            <a:off x="779282" y="1804950"/>
            <a:ext cx="10633435" cy="2184280"/>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856170F7-D5AF-4520-8AE8-F1D84271F02F}"/>
              </a:ext>
            </a:extLst>
          </p:cNvPr>
          <p:cNvSpPr txBox="1"/>
          <p:nvPr/>
        </p:nvSpPr>
        <p:spPr>
          <a:xfrm>
            <a:off x="779282" y="1768942"/>
            <a:ext cx="5902578" cy="2220288"/>
          </a:xfrm>
          <a:prstGeom prst="rect">
            <a:avLst/>
          </a:prstGeom>
          <a:noFill/>
        </p:spPr>
        <p:txBody>
          <a:bodyPr wrap="none" rtlCol="0">
            <a:spAutoFit/>
          </a:bodyPr>
          <a:lstStyle/>
          <a:p>
            <a:pPr>
              <a:lnSpc>
                <a:spcPct val="125000"/>
              </a:lnSpc>
            </a:pPr>
            <a:r>
              <a:rPr lang="en-US" altLang="zh-CN" sz="1400" dirty="0"/>
              <a:t>&lt;Huawei&gt; system-view</a:t>
            </a:r>
          </a:p>
          <a:p>
            <a:pPr>
              <a:lnSpc>
                <a:spcPct val="125000"/>
              </a:lnSpc>
            </a:pPr>
            <a:r>
              <a:rPr lang="en-US" altLang="zh-CN" sz="1400" dirty="0"/>
              <a:t>[Huawei] </a:t>
            </a:r>
            <a:r>
              <a:rPr lang="en-US" altLang="zh-CN" sz="1400" dirty="0" err="1"/>
              <a:t>sysname</a:t>
            </a:r>
            <a:r>
              <a:rPr lang="en-US" altLang="zh-CN" sz="1400" dirty="0"/>
              <a:t> </a:t>
            </a:r>
            <a:r>
              <a:rPr lang="en-US" altLang="zh-CN" sz="1400" dirty="0" err="1"/>
              <a:t>RouterA</a:t>
            </a:r>
            <a:endParaRPr lang="en-US" altLang="zh-CN" sz="1400" dirty="0"/>
          </a:p>
          <a:p>
            <a:pPr>
              <a:lnSpc>
                <a:spcPct val="125000"/>
              </a:lnSpc>
            </a:pPr>
            <a:r>
              <a:rPr lang="en-US" altLang="zh-CN" sz="1400" dirty="0"/>
              <a:t>[</a:t>
            </a:r>
            <a:r>
              <a:rPr lang="en-US" altLang="zh-CN" sz="1400" dirty="0" err="1"/>
              <a:t>RouterA</a:t>
            </a:r>
            <a:r>
              <a:rPr lang="en-US" altLang="zh-CN" sz="1400" dirty="0"/>
              <a:t>] interface </a:t>
            </a:r>
            <a:r>
              <a:rPr lang="en-US" altLang="zh-CN" sz="1400" dirty="0" err="1"/>
              <a:t>gigabitethernet</a:t>
            </a:r>
            <a:r>
              <a:rPr lang="en-US" altLang="zh-CN" sz="1400" dirty="0"/>
              <a:t> 0/0/0</a:t>
            </a:r>
          </a:p>
          <a:p>
            <a:pPr>
              <a:lnSpc>
                <a:spcPct val="125000"/>
              </a:lnSpc>
            </a:pPr>
            <a:r>
              <a:rPr lang="en-US" altLang="zh-CN" sz="1400" dirty="0"/>
              <a:t>[RouterA-GigabitEthernet0/0/0] </a:t>
            </a:r>
            <a:r>
              <a:rPr lang="en-US" altLang="zh-CN" sz="1400" dirty="0" err="1"/>
              <a:t>ip</a:t>
            </a:r>
            <a:r>
              <a:rPr lang="en-US" altLang="zh-CN" sz="1400" dirty="0"/>
              <a:t> address 202.100.8.8 255.255.255.0</a:t>
            </a:r>
          </a:p>
          <a:p>
            <a:pPr>
              <a:lnSpc>
                <a:spcPct val="125000"/>
              </a:lnSpc>
            </a:pPr>
            <a:r>
              <a:rPr lang="en-US" altLang="zh-CN" sz="1400" dirty="0"/>
              <a:t>[RouterA-GigabitEthernet0/0/0] quit</a:t>
            </a:r>
          </a:p>
          <a:p>
            <a:pPr>
              <a:lnSpc>
                <a:spcPct val="125000"/>
              </a:lnSpc>
            </a:pPr>
            <a:r>
              <a:rPr lang="en-US" altLang="zh-CN" sz="1400" dirty="0"/>
              <a:t>[</a:t>
            </a:r>
            <a:r>
              <a:rPr lang="en-US" altLang="zh-CN" sz="1400" dirty="0" err="1"/>
              <a:t>RouterA</a:t>
            </a:r>
            <a:r>
              <a:rPr lang="en-US" altLang="zh-CN" sz="1400" dirty="0"/>
              <a:t>] interface </a:t>
            </a:r>
            <a:r>
              <a:rPr lang="en-US" altLang="zh-CN" sz="1400" dirty="0" err="1"/>
              <a:t>gigabitethernet</a:t>
            </a:r>
            <a:r>
              <a:rPr lang="en-US" altLang="zh-CN" sz="1400" dirty="0"/>
              <a:t> 0/0/1</a:t>
            </a:r>
          </a:p>
          <a:p>
            <a:pPr>
              <a:lnSpc>
                <a:spcPct val="125000"/>
              </a:lnSpc>
            </a:pPr>
            <a:r>
              <a:rPr lang="en-US" altLang="zh-CN" sz="1400" dirty="0"/>
              <a:t>[RouterA-GigabitEthernet0/0/1] </a:t>
            </a:r>
            <a:r>
              <a:rPr lang="en-US" altLang="zh-CN" sz="1400" dirty="0" err="1"/>
              <a:t>ip</a:t>
            </a:r>
            <a:r>
              <a:rPr lang="en-US" altLang="zh-CN" sz="1400" dirty="0"/>
              <a:t> address 192.168.1.254 255.255.255.0</a:t>
            </a:r>
          </a:p>
          <a:p>
            <a:pPr>
              <a:lnSpc>
                <a:spcPct val="125000"/>
              </a:lnSpc>
            </a:pPr>
            <a:r>
              <a:rPr lang="en-US" altLang="zh-CN" sz="1400" dirty="0"/>
              <a:t>[RouterA-GigabitEthernet0/0/1] quit</a:t>
            </a:r>
          </a:p>
        </p:txBody>
      </p:sp>
      <p:sp>
        <p:nvSpPr>
          <p:cNvPr id="9" name="文本框 8">
            <a:extLst>
              <a:ext uri="{FF2B5EF4-FFF2-40B4-BE49-F238E27FC236}">
                <a16:creationId xmlns:a16="http://schemas.microsoft.com/office/drawing/2014/main" id="{52030ED1-2DBB-4762-8D3C-FEFC16B47752}"/>
              </a:ext>
            </a:extLst>
          </p:cNvPr>
          <p:cNvSpPr txBox="1"/>
          <p:nvPr/>
        </p:nvSpPr>
        <p:spPr>
          <a:xfrm>
            <a:off x="669925" y="3949314"/>
            <a:ext cx="10097274" cy="417743"/>
          </a:xfrm>
          <a:prstGeom prst="rect">
            <a:avLst/>
          </a:prstGeom>
          <a:noFill/>
        </p:spPr>
        <p:txBody>
          <a:bodyPr wrap="square" rtlCol="0">
            <a:spAutoFit/>
          </a:bodyPr>
          <a:lstStyle/>
          <a:p>
            <a:pPr>
              <a:lnSpc>
                <a:spcPct val="150000"/>
              </a:lnSpc>
            </a:pPr>
            <a:r>
              <a:rPr lang="en-US" altLang="zh-CN" sz="1600" dirty="0"/>
              <a:t>2) </a:t>
            </a:r>
            <a:r>
              <a:rPr lang="zh-CN" altLang="en-US" sz="1600" dirty="0"/>
              <a:t>配置外网接口</a:t>
            </a:r>
            <a:r>
              <a:rPr lang="en-US" altLang="zh-CN" sz="1600" dirty="0"/>
              <a:t>GE0/0/0</a:t>
            </a:r>
            <a:r>
              <a:rPr lang="zh-CN" altLang="en-US" sz="1600" dirty="0"/>
              <a:t>一对一的</a:t>
            </a:r>
            <a:r>
              <a:rPr lang="en-US" altLang="zh-CN" sz="1600" dirty="0"/>
              <a:t>Static NAT</a:t>
            </a:r>
            <a:r>
              <a:rPr lang="zh-CN" altLang="en-US" sz="1600" dirty="0"/>
              <a:t>映射表项。</a:t>
            </a:r>
          </a:p>
        </p:txBody>
      </p:sp>
      <p:sp>
        <p:nvSpPr>
          <p:cNvPr id="13" name="文本框 12">
            <a:extLst>
              <a:ext uri="{FF2B5EF4-FFF2-40B4-BE49-F238E27FC236}">
                <a16:creationId xmlns:a16="http://schemas.microsoft.com/office/drawing/2014/main" id="{8495449F-66A4-48A1-8643-8DC22CB1AE59}"/>
              </a:ext>
            </a:extLst>
          </p:cNvPr>
          <p:cNvSpPr txBox="1"/>
          <p:nvPr/>
        </p:nvSpPr>
        <p:spPr>
          <a:xfrm>
            <a:off x="669925" y="1008392"/>
            <a:ext cx="10850562" cy="787075"/>
          </a:xfrm>
          <a:prstGeom prst="rect">
            <a:avLst/>
          </a:prstGeom>
          <a:noFill/>
        </p:spPr>
        <p:txBody>
          <a:bodyPr wrap="square" rtlCol="0">
            <a:spAutoFit/>
          </a:bodyPr>
          <a:lstStyle/>
          <a:p>
            <a:pPr>
              <a:lnSpc>
                <a:spcPct val="150000"/>
              </a:lnSpc>
            </a:pPr>
            <a:r>
              <a:rPr lang="en-US" altLang="zh-CN" sz="1600" dirty="0"/>
              <a:t>1) </a:t>
            </a:r>
            <a:r>
              <a:rPr lang="zh-CN" altLang="en-US" sz="1600" dirty="0"/>
              <a:t>配置各接口</a:t>
            </a:r>
            <a:r>
              <a:rPr lang="en-US" altLang="zh-CN" sz="1600" dirty="0"/>
              <a:t>IP</a:t>
            </a:r>
            <a:r>
              <a:rPr lang="zh-CN" altLang="en-US" sz="1600" dirty="0"/>
              <a:t>地址。根据网络拓扑结构图的标注，本示例路由器</a:t>
            </a:r>
            <a:r>
              <a:rPr lang="en-US" altLang="zh-CN" sz="1600" dirty="0"/>
              <a:t>A</a:t>
            </a:r>
            <a:r>
              <a:rPr lang="zh-CN" altLang="en-US" sz="1600" dirty="0"/>
              <a:t>的外网接口和内网接口都是三层接口，均可直接配置</a:t>
            </a:r>
            <a:r>
              <a:rPr lang="en-US" altLang="zh-CN" sz="1600" dirty="0"/>
              <a:t>IP</a:t>
            </a:r>
            <a:r>
              <a:rPr lang="zh-CN" altLang="en-US" sz="1600" dirty="0"/>
              <a:t>地址。</a:t>
            </a:r>
          </a:p>
        </p:txBody>
      </p:sp>
      <p:sp>
        <p:nvSpPr>
          <p:cNvPr id="14" name="矩形 13">
            <a:extLst>
              <a:ext uri="{FF2B5EF4-FFF2-40B4-BE49-F238E27FC236}">
                <a16:creationId xmlns:a16="http://schemas.microsoft.com/office/drawing/2014/main" id="{75632D36-7A0F-4770-99A3-5D38B5D1E2A8}"/>
              </a:ext>
            </a:extLst>
          </p:cNvPr>
          <p:cNvSpPr/>
          <p:nvPr/>
        </p:nvSpPr>
        <p:spPr>
          <a:xfrm>
            <a:off x="779282" y="4408692"/>
            <a:ext cx="10633435" cy="873765"/>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9B9E0578-9868-41F5-954D-C7D7EC0019F8}"/>
              </a:ext>
            </a:extLst>
          </p:cNvPr>
          <p:cNvSpPr/>
          <p:nvPr/>
        </p:nvSpPr>
        <p:spPr>
          <a:xfrm>
            <a:off x="779282" y="4367057"/>
            <a:ext cx="10201469" cy="873765"/>
          </a:xfrm>
          <a:prstGeom prst="rect">
            <a:avLst/>
          </a:prstGeom>
        </p:spPr>
        <p:txBody>
          <a:bodyPr wrap="square">
            <a:spAutoFit/>
          </a:bodyPr>
          <a:lstStyle/>
          <a:p>
            <a:pPr>
              <a:lnSpc>
                <a:spcPct val="125000"/>
              </a:lnSpc>
            </a:pPr>
            <a:r>
              <a:rPr lang="en-US" altLang="zh-CN" sz="1400" dirty="0"/>
              <a:t>[</a:t>
            </a:r>
            <a:r>
              <a:rPr lang="en-US" altLang="zh-CN" sz="1400" dirty="0" err="1"/>
              <a:t>RouterA</a:t>
            </a:r>
            <a:r>
              <a:rPr lang="en-US" altLang="zh-CN" sz="1400" dirty="0"/>
              <a:t>] interface </a:t>
            </a:r>
            <a:r>
              <a:rPr lang="en-US" altLang="zh-CN" sz="1400" dirty="0" err="1"/>
              <a:t>gigabitethernet</a:t>
            </a:r>
            <a:r>
              <a:rPr lang="en-US" altLang="zh-CN" sz="1400" dirty="0"/>
              <a:t> 0/0/0</a:t>
            </a:r>
          </a:p>
          <a:p>
            <a:pPr>
              <a:lnSpc>
                <a:spcPct val="125000"/>
              </a:lnSpc>
            </a:pPr>
            <a:r>
              <a:rPr lang="en-US" altLang="zh-CN" sz="1400" dirty="0"/>
              <a:t>[RouterA-GigabitEthernet0/0/0] </a:t>
            </a:r>
            <a:r>
              <a:rPr lang="en-US" altLang="zh-CN" sz="1400" dirty="0" err="1"/>
              <a:t>nat</a:t>
            </a:r>
            <a:r>
              <a:rPr lang="en-US" altLang="zh-CN" sz="1400" dirty="0"/>
              <a:t> static global 202.100.8.8 inside 192.168.1.1</a:t>
            </a:r>
          </a:p>
          <a:p>
            <a:pPr>
              <a:lnSpc>
                <a:spcPct val="125000"/>
              </a:lnSpc>
            </a:pPr>
            <a:r>
              <a:rPr lang="en-US" altLang="zh-CN" sz="1400" dirty="0"/>
              <a:t>[RouterA-GigabitEthernet0/0/0] quit</a:t>
            </a:r>
          </a:p>
        </p:txBody>
      </p:sp>
      <p:sp>
        <p:nvSpPr>
          <p:cNvPr id="15" name="文本框 14">
            <a:extLst>
              <a:ext uri="{FF2B5EF4-FFF2-40B4-BE49-F238E27FC236}">
                <a16:creationId xmlns:a16="http://schemas.microsoft.com/office/drawing/2014/main" id="{E75A8F66-56CB-4B4E-8C8A-141420951E9A}"/>
              </a:ext>
            </a:extLst>
          </p:cNvPr>
          <p:cNvSpPr txBox="1"/>
          <p:nvPr/>
        </p:nvSpPr>
        <p:spPr>
          <a:xfrm>
            <a:off x="669925" y="5257500"/>
            <a:ext cx="10097274" cy="417743"/>
          </a:xfrm>
          <a:prstGeom prst="rect">
            <a:avLst/>
          </a:prstGeom>
          <a:noFill/>
        </p:spPr>
        <p:txBody>
          <a:bodyPr wrap="square" rtlCol="0">
            <a:spAutoFit/>
          </a:bodyPr>
          <a:lstStyle/>
          <a:p>
            <a:pPr>
              <a:lnSpc>
                <a:spcPct val="150000"/>
              </a:lnSpc>
            </a:pPr>
            <a:r>
              <a:rPr lang="en-US" altLang="zh-CN" sz="1600" dirty="0"/>
              <a:t>3) </a:t>
            </a:r>
            <a:r>
              <a:rPr lang="zh-CN" altLang="en-US" sz="1600" dirty="0"/>
              <a:t>配置到达外网的缺省路由，下一跳地址为路由器</a:t>
            </a:r>
            <a:r>
              <a:rPr lang="en-US" altLang="zh-CN" sz="1600" dirty="0"/>
              <a:t>B</a:t>
            </a:r>
            <a:r>
              <a:rPr lang="zh-CN" altLang="en-US" sz="1600" dirty="0"/>
              <a:t>的</a:t>
            </a:r>
            <a:r>
              <a:rPr lang="en-US" altLang="zh-CN" sz="1600" dirty="0"/>
              <a:t>IP</a:t>
            </a:r>
            <a:r>
              <a:rPr lang="zh-CN" altLang="en-US" sz="1600" dirty="0"/>
              <a:t>地址</a:t>
            </a:r>
            <a:r>
              <a:rPr lang="en-US" altLang="zh-CN" sz="1600" dirty="0"/>
              <a:t>202.100.8.9</a:t>
            </a:r>
            <a:r>
              <a:rPr lang="zh-CN" altLang="en-US" sz="1600" dirty="0"/>
              <a:t>。</a:t>
            </a:r>
          </a:p>
        </p:txBody>
      </p:sp>
      <p:sp>
        <p:nvSpPr>
          <p:cNvPr id="16" name="矩形 15">
            <a:extLst>
              <a:ext uri="{FF2B5EF4-FFF2-40B4-BE49-F238E27FC236}">
                <a16:creationId xmlns:a16="http://schemas.microsoft.com/office/drawing/2014/main" id="{2B56F54E-19EA-47C8-AF67-A0DA56763A81}"/>
              </a:ext>
            </a:extLst>
          </p:cNvPr>
          <p:cNvSpPr/>
          <p:nvPr/>
        </p:nvSpPr>
        <p:spPr>
          <a:xfrm>
            <a:off x="778488" y="5696262"/>
            <a:ext cx="10633435" cy="436883"/>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D4A1F0DB-9F3E-4A0C-85EC-05BFB9093DF3}"/>
              </a:ext>
            </a:extLst>
          </p:cNvPr>
          <p:cNvSpPr/>
          <p:nvPr/>
        </p:nvSpPr>
        <p:spPr>
          <a:xfrm>
            <a:off x="778488" y="5738572"/>
            <a:ext cx="4251485" cy="335156"/>
          </a:xfrm>
          <a:prstGeom prst="rect">
            <a:avLst/>
          </a:prstGeom>
        </p:spPr>
        <p:txBody>
          <a:bodyPr wrap="none">
            <a:spAutoFit/>
          </a:bodyPr>
          <a:lstStyle/>
          <a:p>
            <a:pPr>
              <a:lnSpc>
                <a:spcPct val="125000"/>
              </a:lnSpc>
            </a:pPr>
            <a:r>
              <a:rPr lang="en-US" altLang="zh-CN" sz="1400" dirty="0"/>
              <a:t>[</a:t>
            </a:r>
            <a:r>
              <a:rPr lang="en-US" altLang="zh-CN" sz="1400" dirty="0" err="1"/>
              <a:t>RouterA</a:t>
            </a:r>
            <a:r>
              <a:rPr lang="en-US" altLang="zh-CN" sz="1400" dirty="0"/>
              <a:t>] </a:t>
            </a:r>
            <a:r>
              <a:rPr lang="en-US" altLang="zh-CN" sz="1400" dirty="0" err="1"/>
              <a:t>ip</a:t>
            </a:r>
            <a:r>
              <a:rPr lang="en-US" altLang="zh-CN" sz="1400" dirty="0"/>
              <a:t> route-static 0.0.0.0 0.0.0.0 202.100.8.9</a:t>
            </a:r>
            <a:endParaRPr lang="zh-CN" altLang="en-US" sz="1400" dirty="0"/>
          </a:p>
        </p:txBody>
      </p:sp>
    </p:spTree>
    <p:custDataLst>
      <p:tags r:id="rId1"/>
    </p:custDataLst>
    <p:extLst>
      <p:ext uri="{BB962C8B-B14F-4D97-AF65-F5344CB8AC3E}">
        <p14:creationId xmlns:p14="http://schemas.microsoft.com/office/powerpoint/2010/main" val="2420003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a:t>
            </a:r>
            <a:r>
              <a:rPr lang="zh-CN" altLang="en-US" dirty="0"/>
              <a:t>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32</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C97D3BDA-8311-4319-A65F-C04004D8B30B}"/>
              </a:ext>
            </a:extLst>
          </p:cNvPr>
          <p:cNvSpPr txBox="1"/>
          <p:nvPr/>
        </p:nvSpPr>
        <p:spPr>
          <a:xfrm>
            <a:off x="670719" y="1075856"/>
            <a:ext cx="10850561" cy="1941237"/>
          </a:xfrm>
          <a:prstGeom prst="rect">
            <a:avLst/>
          </a:prstGeom>
          <a:noFill/>
        </p:spPr>
        <p:txBody>
          <a:bodyPr wrap="square" rtlCol="0">
            <a:spAutoFit/>
          </a:bodyPr>
          <a:lstStyle/>
          <a:p>
            <a:pPr>
              <a:lnSpc>
                <a:spcPct val="150000"/>
              </a:lnSpc>
            </a:pPr>
            <a:r>
              <a:rPr lang="zh-CN" altLang="en-US" b="1" dirty="0"/>
              <a:t>案例</a:t>
            </a:r>
            <a:r>
              <a:rPr lang="en-US" altLang="zh-CN" b="1" dirty="0"/>
              <a:t>2 NAPT</a:t>
            </a:r>
            <a:r>
              <a:rPr lang="zh-CN" altLang="en-US" b="1" dirty="0"/>
              <a:t>的配置示例</a:t>
            </a:r>
            <a:endParaRPr lang="en-US" altLang="zh-CN" b="1" dirty="0"/>
          </a:p>
          <a:p>
            <a:pPr indent="457200">
              <a:lnSpc>
                <a:spcPct val="150000"/>
              </a:lnSpc>
            </a:pPr>
            <a:r>
              <a:rPr lang="zh-CN" altLang="en-US" sz="1600" dirty="0"/>
              <a:t>本示例网络拓扑结构如下图所示，路由器</a:t>
            </a:r>
            <a:r>
              <a:rPr lang="en-US" altLang="zh-CN" sz="1600" dirty="0"/>
              <a:t>A</a:t>
            </a:r>
            <a:r>
              <a:rPr lang="zh-CN" altLang="en-US" sz="1600" dirty="0"/>
              <a:t>的外网侧接口</a:t>
            </a:r>
            <a:r>
              <a:rPr lang="en-US" altLang="zh-CN" sz="1600" dirty="0"/>
              <a:t>GE0/0/1</a:t>
            </a:r>
            <a:r>
              <a:rPr lang="zh-CN" altLang="en-US" sz="1600" dirty="0"/>
              <a:t>的</a:t>
            </a:r>
            <a:r>
              <a:rPr lang="en-US" altLang="zh-CN" sz="1600" dirty="0"/>
              <a:t>IP</a:t>
            </a:r>
            <a:r>
              <a:rPr lang="zh-CN" altLang="en-US" sz="1600" dirty="0"/>
              <a:t>地址为</a:t>
            </a:r>
            <a:r>
              <a:rPr lang="en-US" altLang="zh-CN" sz="1600" dirty="0"/>
              <a:t>200.10.1.1/24</a:t>
            </a:r>
            <a:r>
              <a:rPr lang="zh-CN" altLang="en-US" sz="1600" dirty="0"/>
              <a:t>，</a:t>
            </a:r>
            <a:r>
              <a:rPr lang="en-US" altLang="zh-CN" sz="1600" dirty="0"/>
              <a:t>A</a:t>
            </a:r>
            <a:r>
              <a:rPr lang="zh-CN" altLang="en-US" sz="1600" dirty="0"/>
              <a:t>公司申请的公网</a:t>
            </a:r>
            <a:r>
              <a:rPr lang="en-US" altLang="zh-CN" sz="1600" dirty="0"/>
              <a:t>IP</a:t>
            </a:r>
            <a:r>
              <a:rPr lang="zh-CN" altLang="en-US" sz="1600" dirty="0"/>
              <a:t>地址范围是</a:t>
            </a:r>
            <a:r>
              <a:rPr lang="en-US" altLang="zh-CN" sz="1600" dirty="0"/>
              <a:t>200.10.1.1/24~200.10.1.20/24</a:t>
            </a:r>
            <a:r>
              <a:rPr lang="zh-CN" altLang="en-US" sz="1600" dirty="0"/>
              <a:t>。内网接口</a:t>
            </a:r>
            <a:r>
              <a:rPr lang="en-US" altLang="zh-CN" sz="1600" dirty="0"/>
              <a:t>GE0/0/0</a:t>
            </a:r>
            <a:r>
              <a:rPr lang="zh-CN" altLang="en-US" sz="1600" dirty="0"/>
              <a:t>的</a:t>
            </a:r>
            <a:r>
              <a:rPr lang="en-US" altLang="zh-CN" sz="1600" dirty="0"/>
              <a:t>IP</a:t>
            </a:r>
            <a:r>
              <a:rPr lang="zh-CN" altLang="en-US" sz="1600" dirty="0"/>
              <a:t>地址为</a:t>
            </a:r>
            <a:r>
              <a:rPr lang="en-US" altLang="zh-CN" sz="1600" dirty="0"/>
              <a:t>192.168.1.254/24</a:t>
            </a:r>
            <a:r>
              <a:rPr lang="zh-CN" altLang="en-US" sz="1600" dirty="0"/>
              <a:t>。其作为内网客户端的网关。</a:t>
            </a:r>
          </a:p>
          <a:p>
            <a:pPr indent="457200">
              <a:lnSpc>
                <a:spcPct val="150000"/>
              </a:lnSpc>
            </a:pPr>
            <a:r>
              <a:rPr lang="en-US" altLang="zh-CN" sz="1600" dirty="0"/>
              <a:t>A</a:t>
            </a:r>
            <a:r>
              <a:rPr lang="zh-CN" altLang="en-US" sz="1600" dirty="0"/>
              <a:t>公司通过动态</a:t>
            </a:r>
            <a:r>
              <a:rPr lang="en-US" altLang="zh-CN" sz="1600" dirty="0"/>
              <a:t>NAT</a:t>
            </a:r>
            <a:r>
              <a:rPr lang="zh-CN" altLang="en-US" sz="1600" dirty="0"/>
              <a:t>实现了内网主机和公网之间的通信，但随着公司员工的不断增加，有限的公网</a:t>
            </a:r>
            <a:r>
              <a:rPr lang="en-US" altLang="zh-CN" sz="1600" dirty="0"/>
              <a:t>IP</a:t>
            </a:r>
            <a:r>
              <a:rPr lang="zh-CN" altLang="en-US" sz="1600" dirty="0"/>
              <a:t>地址已不能满足所有员工上网需求，公司希望采用</a:t>
            </a:r>
            <a:r>
              <a:rPr lang="en-US" altLang="zh-CN" sz="1600" dirty="0"/>
              <a:t>NAPT</a:t>
            </a:r>
            <a:r>
              <a:rPr lang="zh-CN" altLang="en-US" sz="1600" dirty="0"/>
              <a:t>来解决更多员工的外网接入需求。</a:t>
            </a:r>
          </a:p>
        </p:txBody>
      </p:sp>
      <p:pic>
        <p:nvPicPr>
          <p:cNvPr id="7" name="图片 6">
            <a:extLst>
              <a:ext uri="{FF2B5EF4-FFF2-40B4-BE49-F238E27FC236}">
                <a16:creationId xmlns:a16="http://schemas.microsoft.com/office/drawing/2014/main" id="{4FB0A835-4010-4C2B-9996-372702AA9376}"/>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541398" y="3132062"/>
            <a:ext cx="7228238" cy="1912322"/>
          </a:xfrm>
          <a:prstGeom prst="rect">
            <a:avLst/>
          </a:prstGeom>
          <a:noFill/>
        </p:spPr>
      </p:pic>
      <p:sp>
        <p:nvSpPr>
          <p:cNvPr id="8" name="文本框 7">
            <a:extLst>
              <a:ext uri="{FF2B5EF4-FFF2-40B4-BE49-F238E27FC236}">
                <a16:creationId xmlns:a16="http://schemas.microsoft.com/office/drawing/2014/main" id="{4B731EA3-8D1F-4C9B-B430-6AB7BC7798D9}"/>
              </a:ext>
            </a:extLst>
          </p:cNvPr>
          <p:cNvSpPr txBox="1"/>
          <p:nvPr/>
        </p:nvSpPr>
        <p:spPr>
          <a:xfrm>
            <a:off x="669925" y="4832071"/>
            <a:ext cx="10850560" cy="1289456"/>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配置思路：</a:t>
            </a:r>
            <a:endParaRPr lang="en-US" altLang="zh-CN" b="1" dirty="0"/>
          </a:p>
          <a:p>
            <a:pPr indent="457200">
              <a:lnSpc>
                <a:spcPct val="150000"/>
              </a:lnSpc>
            </a:pPr>
            <a:r>
              <a:rPr lang="zh-CN" altLang="en-US" dirty="0"/>
              <a:t>在路由器</a:t>
            </a:r>
            <a:r>
              <a:rPr lang="en-US" altLang="zh-CN" dirty="0"/>
              <a:t>A</a:t>
            </a:r>
            <a:r>
              <a:rPr lang="zh-CN" altLang="en-US" dirty="0"/>
              <a:t>配置公网</a:t>
            </a:r>
            <a:r>
              <a:rPr lang="en-US" altLang="zh-CN" dirty="0"/>
              <a:t>IP</a:t>
            </a:r>
            <a:r>
              <a:rPr lang="zh-CN" altLang="en-US" dirty="0"/>
              <a:t>地址池，然后配置</a:t>
            </a:r>
            <a:r>
              <a:rPr lang="en-US" altLang="zh-CN" dirty="0"/>
              <a:t>ACL</a:t>
            </a:r>
            <a:r>
              <a:rPr lang="zh-CN" altLang="en-US" dirty="0"/>
              <a:t>规则，该规则定义可用于映射公网的主机，最后在路由器</a:t>
            </a:r>
            <a:r>
              <a:rPr lang="en-US" altLang="zh-CN" dirty="0"/>
              <a:t>A</a:t>
            </a:r>
            <a:r>
              <a:rPr lang="zh-CN" altLang="en-US" dirty="0"/>
              <a:t>配置</a:t>
            </a:r>
            <a:r>
              <a:rPr lang="en-US" altLang="zh-CN" dirty="0"/>
              <a:t>NAPT</a:t>
            </a:r>
            <a:r>
              <a:rPr lang="zh-CN" altLang="en-US" dirty="0"/>
              <a:t>，将符合</a:t>
            </a:r>
            <a:r>
              <a:rPr lang="en-US" altLang="zh-CN" dirty="0"/>
              <a:t>ACL</a:t>
            </a:r>
            <a:r>
              <a:rPr lang="zh-CN" altLang="en-US" dirty="0"/>
              <a:t>规则的主机自动映射到公网地址池</a:t>
            </a:r>
            <a:r>
              <a:rPr lang="en-US" altLang="zh-CN" dirty="0"/>
              <a:t>IP</a:t>
            </a:r>
            <a:r>
              <a:rPr lang="zh-CN" altLang="en-US" dirty="0"/>
              <a:t>中。</a:t>
            </a:r>
          </a:p>
        </p:txBody>
      </p:sp>
    </p:spTree>
    <p:custDataLst>
      <p:tags r:id="rId1"/>
    </p:custDataLst>
    <p:extLst>
      <p:ext uri="{BB962C8B-B14F-4D97-AF65-F5344CB8AC3E}">
        <p14:creationId xmlns:p14="http://schemas.microsoft.com/office/powerpoint/2010/main" val="41729577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a:t>
            </a:r>
            <a:r>
              <a:rPr lang="zh-CN" altLang="en-US" dirty="0"/>
              <a:t>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33</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80198075-E71F-4566-B468-F9DF70E98A12}"/>
              </a:ext>
            </a:extLst>
          </p:cNvPr>
          <p:cNvSpPr/>
          <p:nvPr/>
        </p:nvSpPr>
        <p:spPr>
          <a:xfrm>
            <a:off x="779282" y="1475117"/>
            <a:ext cx="10633435" cy="2184280"/>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856170F7-D5AF-4520-8AE8-F1D84271F02F}"/>
              </a:ext>
            </a:extLst>
          </p:cNvPr>
          <p:cNvSpPr txBox="1"/>
          <p:nvPr/>
        </p:nvSpPr>
        <p:spPr>
          <a:xfrm>
            <a:off x="779282" y="1439109"/>
            <a:ext cx="4659994" cy="2220288"/>
          </a:xfrm>
          <a:prstGeom prst="rect">
            <a:avLst/>
          </a:prstGeom>
          <a:noFill/>
        </p:spPr>
        <p:txBody>
          <a:bodyPr wrap="none" rtlCol="0">
            <a:spAutoFit/>
          </a:bodyPr>
          <a:lstStyle/>
          <a:p>
            <a:pPr>
              <a:lnSpc>
                <a:spcPct val="125000"/>
              </a:lnSpc>
            </a:pPr>
            <a:r>
              <a:rPr lang="en-US" altLang="zh-CN" sz="1400" dirty="0"/>
              <a:t>&lt;Huawei&gt; system-view</a:t>
            </a:r>
          </a:p>
          <a:p>
            <a:pPr>
              <a:lnSpc>
                <a:spcPct val="125000"/>
              </a:lnSpc>
            </a:pPr>
            <a:r>
              <a:rPr lang="en-US" altLang="zh-CN" sz="1400" dirty="0"/>
              <a:t>[Huawei] </a:t>
            </a:r>
            <a:r>
              <a:rPr lang="en-US" altLang="zh-CN" sz="1400" dirty="0" err="1"/>
              <a:t>sysname</a:t>
            </a:r>
            <a:r>
              <a:rPr lang="en-US" altLang="zh-CN" sz="1400" dirty="0"/>
              <a:t> </a:t>
            </a:r>
            <a:r>
              <a:rPr lang="en-US" altLang="zh-CN" sz="1400" dirty="0" err="1"/>
              <a:t>RouterA</a:t>
            </a:r>
            <a:endParaRPr lang="en-US" altLang="zh-CN" sz="1400" dirty="0"/>
          </a:p>
          <a:p>
            <a:pPr>
              <a:lnSpc>
                <a:spcPct val="125000"/>
              </a:lnSpc>
            </a:pPr>
            <a:r>
              <a:rPr lang="en-US" altLang="zh-CN" sz="1400" dirty="0"/>
              <a:t>[</a:t>
            </a:r>
            <a:r>
              <a:rPr lang="en-US" altLang="zh-CN" sz="1400" dirty="0" err="1"/>
              <a:t>RouterA</a:t>
            </a:r>
            <a:r>
              <a:rPr lang="en-US" altLang="zh-CN" sz="1400" dirty="0"/>
              <a:t>] interface gigabitethernet0/0/0</a:t>
            </a:r>
          </a:p>
          <a:p>
            <a:pPr>
              <a:lnSpc>
                <a:spcPct val="125000"/>
              </a:lnSpc>
            </a:pPr>
            <a:r>
              <a:rPr lang="en-US" altLang="zh-CN" sz="1400" dirty="0"/>
              <a:t>[</a:t>
            </a:r>
            <a:r>
              <a:rPr lang="en-US" altLang="zh-CN" sz="1400" dirty="0" err="1"/>
              <a:t>RouterA</a:t>
            </a:r>
            <a:r>
              <a:rPr lang="en-US" altLang="zh-CN" sz="1400" dirty="0"/>
              <a:t> -GigabitEthernet0/0/0] </a:t>
            </a:r>
            <a:r>
              <a:rPr lang="en-US" altLang="zh-CN" sz="1400" dirty="0" err="1"/>
              <a:t>ip</a:t>
            </a:r>
            <a:r>
              <a:rPr lang="en-US" altLang="zh-CN" sz="1400" dirty="0"/>
              <a:t> add 192.168.1.254 24</a:t>
            </a:r>
          </a:p>
          <a:p>
            <a:pPr>
              <a:lnSpc>
                <a:spcPct val="125000"/>
              </a:lnSpc>
            </a:pPr>
            <a:r>
              <a:rPr lang="en-US" altLang="zh-CN" sz="1400" dirty="0"/>
              <a:t>[</a:t>
            </a:r>
            <a:r>
              <a:rPr lang="en-US" altLang="zh-CN" sz="1400" dirty="0" err="1"/>
              <a:t>RouterA</a:t>
            </a:r>
            <a:r>
              <a:rPr lang="en-US" altLang="zh-CN" sz="1400" dirty="0"/>
              <a:t> -GigabitEthernet0/0/0] quit</a:t>
            </a:r>
          </a:p>
          <a:p>
            <a:pPr>
              <a:lnSpc>
                <a:spcPct val="125000"/>
              </a:lnSpc>
            </a:pPr>
            <a:r>
              <a:rPr lang="en-US" altLang="zh-CN" sz="1400" dirty="0"/>
              <a:t>[</a:t>
            </a:r>
            <a:r>
              <a:rPr lang="en-US" altLang="zh-CN" sz="1400" dirty="0" err="1"/>
              <a:t>RouterA</a:t>
            </a:r>
            <a:r>
              <a:rPr lang="en-US" altLang="zh-CN" sz="1400" dirty="0"/>
              <a:t>] interface g0/0/1</a:t>
            </a:r>
          </a:p>
          <a:p>
            <a:pPr>
              <a:lnSpc>
                <a:spcPct val="125000"/>
              </a:lnSpc>
            </a:pPr>
            <a:r>
              <a:rPr lang="en-US" altLang="zh-CN" sz="1400" dirty="0"/>
              <a:t>[</a:t>
            </a:r>
            <a:r>
              <a:rPr lang="en-US" altLang="zh-CN" sz="1400" dirty="0" err="1"/>
              <a:t>RouterA</a:t>
            </a:r>
            <a:r>
              <a:rPr lang="en-US" altLang="zh-CN" sz="1400" dirty="0"/>
              <a:t> -GigabitEthernet0/0/1] </a:t>
            </a:r>
            <a:r>
              <a:rPr lang="en-US" altLang="zh-CN" sz="1400" dirty="0" err="1"/>
              <a:t>ip</a:t>
            </a:r>
            <a:r>
              <a:rPr lang="en-US" altLang="zh-CN" sz="1400" dirty="0"/>
              <a:t> add 200.10.1.1 24</a:t>
            </a:r>
          </a:p>
          <a:p>
            <a:pPr>
              <a:lnSpc>
                <a:spcPct val="125000"/>
              </a:lnSpc>
            </a:pPr>
            <a:r>
              <a:rPr lang="en-US" altLang="zh-CN" sz="1400" dirty="0"/>
              <a:t>[</a:t>
            </a:r>
            <a:r>
              <a:rPr lang="en-US" altLang="zh-CN" sz="1400" dirty="0" err="1"/>
              <a:t>RouterA</a:t>
            </a:r>
            <a:r>
              <a:rPr lang="en-US" altLang="zh-CN" sz="1400" dirty="0"/>
              <a:t>] </a:t>
            </a:r>
            <a:r>
              <a:rPr lang="en-US" altLang="zh-CN" sz="1400" dirty="0" err="1"/>
              <a:t>nat</a:t>
            </a:r>
            <a:r>
              <a:rPr lang="en-US" altLang="zh-CN" sz="1400" dirty="0"/>
              <a:t> address-group 1 200.10.1.2 200.10.1.20 </a:t>
            </a:r>
          </a:p>
        </p:txBody>
      </p:sp>
      <p:sp>
        <p:nvSpPr>
          <p:cNvPr id="9" name="文本框 8">
            <a:extLst>
              <a:ext uri="{FF2B5EF4-FFF2-40B4-BE49-F238E27FC236}">
                <a16:creationId xmlns:a16="http://schemas.microsoft.com/office/drawing/2014/main" id="{52030ED1-2DBB-4762-8D3C-FEFC16B47752}"/>
              </a:ext>
            </a:extLst>
          </p:cNvPr>
          <p:cNvSpPr txBox="1"/>
          <p:nvPr/>
        </p:nvSpPr>
        <p:spPr>
          <a:xfrm>
            <a:off x="669925" y="3659397"/>
            <a:ext cx="10097274" cy="417743"/>
          </a:xfrm>
          <a:prstGeom prst="rect">
            <a:avLst/>
          </a:prstGeom>
          <a:noFill/>
        </p:spPr>
        <p:txBody>
          <a:bodyPr wrap="square" rtlCol="0">
            <a:spAutoFit/>
          </a:bodyPr>
          <a:lstStyle/>
          <a:p>
            <a:pPr>
              <a:lnSpc>
                <a:spcPct val="150000"/>
              </a:lnSpc>
            </a:pPr>
            <a:r>
              <a:rPr lang="en-US" altLang="zh-CN" sz="1600" dirty="0"/>
              <a:t>2) </a:t>
            </a:r>
            <a:r>
              <a:rPr lang="zh-CN" altLang="en-US" sz="1600" dirty="0"/>
              <a:t>路由器</a:t>
            </a:r>
            <a:r>
              <a:rPr lang="en-US" altLang="zh-CN" sz="1600" dirty="0"/>
              <a:t>A</a:t>
            </a:r>
            <a:r>
              <a:rPr lang="zh-CN" altLang="en-US" sz="1600" dirty="0"/>
              <a:t>配置</a:t>
            </a:r>
            <a:r>
              <a:rPr lang="en-US" altLang="zh-CN" sz="1600" dirty="0"/>
              <a:t>ACL</a:t>
            </a:r>
            <a:r>
              <a:rPr lang="zh-CN" altLang="en-US" sz="1600" dirty="0"/>
              <a:t>规则，定义映射公网的内网主机</a:t>
            </a:r>
          </a:p>
        </p:txBody>
      </p:sp>
      <p:sp>
        <p:nvSpPr>
          <p:cNvPr id="13" name="文本框 12">
            <a:extLst>
              <a:ext uri="{FF2B5EF4-FFF2-40B4-BE49-F238E27FC236}">
                <a16:creationId xmlns:a16="http://schemas.microsoft.com/office/drawing/2014/main" id="{8495449F-66A4-48A1-8643-8DC22CB1AE59}"/>
              </a:ext>
            </a:extLst>
          </p:cNvPr>
          <p:cNvSpPr txBox="1"/>
          <p:nvPr/>
        </p:nvSpPr>
        <p:spPr>
          <a:xfrm>
            <a:off x="669925" y="1008392"/>
            <a:ext cx="10850562" cy="417743"/>
          </a:xfrm>
          <a:prstGeom prst="rect">
            <a:avLst/>
          </a:prstGeom>
          <a:noFill/>
        </p:spPr>
        <p:txBody>
          <a:bodyPr wrap="square" rtlCol="0">
            <a:spAutoFit/>
          </a:bodyPr>
          <a:lstStyle/>
          <a:p>
            <a:pPr>
              <a:lnSpc>
                <a:spcPct val="150000"/>
              </a:lnSpc>
            </a:pPr>
            <a:r>
              <a:rPr lang="en-US" altLang="zh-CN" sz="1600" dirty="0"/>
              <a:t>1) </a:t>
            </a:r>
            <a:r>
              <a:rPr lang="zh-CN" altLang="en-US" sz="1600" dirty="0"/>
              <a:t>路由器</a:t>
            </a:r>
            <a:r>
              <a:rPr lang="en-US" altLang="zh-CN" sz="1600" dirty="0"/>
              <a:t>A</a:t>
            </a:r>
            <a:r>
              <a:rPr lang="zh-CN" altLang="en-US" sz="1600" dirty="0"/>
              <a:t>配置公网</a:t>
            </a:r>
            <a:r>
              <a:rPr lang="en-US" altLang="zh-CN" sz="1600" dirty="0"/>
              <a:t>IP</a:t>
            </a:r>
            <a:r>
              <a:rPr lang="zh-CN" altLang="en-US" sz="1600" dirty="0"/>
              <a:t>地址与</a:t>
            </a:r>
            <a:r>
              <a:rPr lang="en-US" altLang="zh-CN" sz="1600" dirty="0"/>
              <a:t>IP</a:t>
            </a:r>
            <a:r>
              <a:rPr lang="zh-CN" altLang="en-US" sz="1600" dirty="0"/>
              <a:t>地址池</a:t>
            </a:r>
          </a:p>
        </p:txBody>
      </p:sp>
      <p:sp>
        <p:nvSpPr>
          <p:cNvPr id="14" name="矩形 13">
            <a:extLst>
              <a:ext uri="{FF2B5EF4-FFF2-40B4-BE49-F238E27FC236}">
                <a16:creationId xmlns:a16="http://schemas.microsoft.com/office/drawing/2014/main" id="{75632D36-7A0F-4770-99A3-5D38B5D1E2A8}"/>
              </a:ext>
            </a:extLst>
          </p:cNvPr>
          <p:cNvSpPr/>
          <p:nvPr/>
        </p:nvSpPr>
        <p:spPr>
          <a:xfrm>
            <a:off x="779282" y="4154817"/>
            <a:ext cx="10633435" cy="873765"/>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9B9E0578-9868-41F5-954D-C7D7EC0019F8}"/>
              </a:ext>
            </a:extLst>
          </p:cNvPr>
          <p:cNvSpPr/>
          <p:nvPr/>
        </p:nvSpPr>
        <p:spPr>
          <a:xfrm>
            <a:off x="778488" y="4165326"/>
            <a:ext cx="10201469" cy="873765"/>
          </a:xfrm>
          <a:prstGeom prst="rect">
            <a:avLst/>
          </a:prstGeom>
        </p:spPr>
        <p:txBody>
          <a:bodyPr wrap="square">
            <a:spAutoFit/>
          </a:bodyPr>
          <a:lstStyle/>
          <a:p>
            <a:pPr>
              <a:lnSpc>
                <a:spcPct val="125000"/>
              </a:lnSpc>
            </a:pPr>
            <a:r>
              <a:rPr lang="en-US" altLang="zh-CN" sz="1400" dirty="0"/>
              <a:t>[</a:t>
            </a:r>
            <a:r>
              <a:rPr lang="en-US" altLang="zh-CN" sz="1400" dirty="0" err="1"/>
              <a:t>RouterA</a:t>
            </a:r>
            <a:r>
              <a:rPr lang="en-US" altLang="zh-CN" sz="1400" dirty="0"/>
              <a:t>] </a:t>
            </a:r>
            <a:r>
              <a:rPr lang="en-US" altLang="zh-CN" sz="1400" dirty="0" err="1"/>
              <a:t>acl</a:t>
            </a:r>
            <a:r>
              <a:rPr lang="en-US" altLang="zh-CN" sz="1400" dirty="0"/>
              <a:t> 2000</a:t>
            </a:r>
          </a:p>
          <a:p>
            <a:pPr>
              <a:lnSpc>
                <a:spcPct val="125000"/>
              </a:lnSpc>
            </a:pPr>
            <a:r>
              <a:rPr lang="en-US" altLang="zh-CN" sz="1400" dirty="0"/>
              <a:t>[</a:t>
            </a:r>
            <a:r>
              <a:rPr lang="en-US" altLang="zh-CN" sz="1400" dirty="0" err="1"/>
              <a:t>RouterA</a:t>
            </a:r>
            <a:r>
              <a:rPr lang="en-US" altLang="zh-CN" sz="1400" dirty="0"/>
              <a:t> -acl-basic-2000] rule 5 permit source 192.168.1.0 0.0.0.255</a:t>
            </a:r>
          </a:p>
          <a:p>
            <a:pPr>
              <a:lnSpc>
                <a:spcPct val="125000"/>
              </a:lnSpc>
            </a:pPr>
            <a:r>
              <a:rPr lang="en-US" altLang="zh-CN" sz="1400" dirty="0"/>
              <a:t>[</a:t>
            </a:r>
            <a:r>
              <a:rPr lang="en-US" altLang="zh-CN" sz="1400" dirty="0" err="1"/>
              <a:t>RouterA</a:t>
            </a:r>
            <a:r>
              <a:rPr lang="en-US" altLang="zh-CN" sz="1400" dirty="0"/>
              <a:t> -acl-basic-2000] quit</a:t>
            </a:r>
          </a:p>
        </p:txBody>
      </p:sp>
      <p:sp>
        <p:nvSpPr>
          <p:cNvPr id="15" name="文本框 14">
            <a:extLst>
              <a:ext uri="{FF2B5EF4-FFF2-40B4-BE49-F238E27FC236}">
                <a16:creationId xmlns:a16="http://schemas.microsoft.com/office/drawing/2014/main" id="{E75A8F66-56CB-4B4E-8C8A-141420951E9A}"/>
              </a:ext>
            </a:extLst>
          </p:cNvPr>
          <p:cNvSpPr txBox="1"/>
          <p:nvPr/>
        </p:nvSpPr>
        <p:spPr>
          <a:xfrm>
            <a:off x="669925" y="5001148"/>
            <a:ext cx="10097274" cy="417743"/>
          </a:xfrm>
          <a:prstGeom prst="rect">
            <a:avLst/>
          </a:prstGeom>
          <a:noFill/>
        </p:spPr>
        <p:txBody>
          <a:bodyPr wrap="square" rtlCol="0">
            <a:spAutoFit/>
          </a:bodyPr>
          <a:lstStyle/>
          <a:p>
            <a:pPr>
              <a:lnSpc>
                <a:spcPct val="150000"/>
              </a:lnSpc>
            </a:pPr>
            <a:r>
              <a:rPr lang="en-US" altLang="zh-CN" sz="1600" dirty="0"/>
              <a:t>3) </a:t>
            </a:r>
            <a:r>
              <a:rPr lang="zh-CN" altLang="en-US" sz="1600" dirty="0"/>
              <a:t>路由器</a:t>
            </a:r>
            <a:r>
              <a:rPr lang="en-US" altLang="zh-CN" sz="1600" dirty="0"/>
              <a:t>A</a:t>
            </a:r>
            <a:r>
              <a:rPr lang="zh-CN" altLang="en-US" sz="1600" dirty="0"/>
              <a:t>配置</a:t>
            </a:r>
            <a:r>
              <a:rPr lang="en-US" altLang="zh-CN" sz="1600" dirty="0"/>
              <a:t>NAPT</a:t>
            </a:r>
            <a:endParaRPr lang="zh-CN" altLang="en-US" sz="1600" dirty="0"/>
          </a:p>
        </p:txBody>
      </p:sp>
      <p:sp>
        <p:nvSpPr>
          <p:cNvPr id="16" name="矩形 15">
            <a:extLst>
              <a:ext uri="{FF2B5EF4-FFF2-40B4-BE49-F238E27FC236}">
                <a16:creationId xmlns:a16="http://schemas.microsoft.com/office/drawing/2014/main" id="{2B56F54E-19EA-47C8-AF67-A0DA56763A81}"/>
              </a:ext>
            </a:extLst>
          </p:cNvPr>
          <p:cNvSpPr/>
          <p:nvPr/>
        </p:nvSpPr>
        <p:spPr>
          <a:xfrm>
            <a:off x="778488" y="5488362"/>
            <a:ext cx="10633435" cy="644784"/>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D4A1F0DB-9F3E-4A0C-85EC-05BFB9093DF3}"/>
              </a:ext>
            </a:extLst>
          </p:cNvPr>
          <p:cNvSpPr/>
          <p:nvPr/>
        </p:nvSpPr>
        <p:spPr>
          <a:xfrm>
            <a:off x="778488" y="5508523"/>
            <a:ext cx="5573705" cy="604461"/>
          </a:xfrm>
          <a:prstGeom prst="rect">
            <a:avLst/>
          </a:prstGeom>
        </p:spPr>
        <p:txBody>
          <a:bodyPr wrap="none">
            <a:spAutoFit/>
          </a:bodyPr>
          <a:lstStyle/>
          <a:p>
            <a:pPr>
              <a:lnSpc>
                <a:spcPct val="125000"/>
              </a:lnSpc>
            </a:pPr>
            <a:r>
              <a:rPr lang="en-US" altLang="zh-CN" sz="1400" dirty="0"/>
              <a:t>[</a:t>
            </a:r>
            <a:r>
              <a:rPr lang="en-US" altLang="zh-CN" sz="1400" dirty="0" err="1"/>
              <a:t>RouterA</a:t>
            </a:r>
            <a:r>
              <a:rPr lang="en-US" altLang="zh-CN" sz="1400" dirty="0"/>
              <a:t>] interface g0/0/1</a:t>
            </a:r>
          </a:p>
          <a:p>
            <a:pPr>
              <a:lnSpc>
                <a:spcPct val="125000"/>
              </a:lnSpc>
            </a:pPr>
            <a:r>
              <a:rPr lang="en-US" altLang="zh-CN" sz="1400" dirty="0"/>
              <a:t>[</a:t>
            </a:r>
            <a:r>
              <a:rPr lang="en-US" altLang="zh-CN" sz="1400" dirty="0" err="1"/>
              <a:t>RouterA</a:t>
            </a:r>
            <a:r>
              <a:rPr lang="en-US" altLang="zh-CN" sz="1400" dirty="0"/>
              <a:t> -GigabitEthernet0/0/1] </a:t>
            </a:r>
            <a:r>
              <a:rPr lang="en-US" altLang="zh-CN" sz="1400" dirty="0" err="1"/>
              <a:t>nat</a:t>
            </a:r>
            <a:r>
              <a:rPr lang="en-US" altLang="zh-CN" sz="1400" dirty="0"/>
              <a:t> outbound 2000 address-group 1</a:t>
            </a:r>
          </a:p>
        </p:txBody>
      </p:sp>
    </p:spTree>
    <p:custDataLst>
      <p:tags r:id="rId1"/>
    </p:custDataLst>
    <p:extLst>
      <p:ext uri="{BB962C8B-B14F-4D97-AF65-F5344CB8AC3E}">
        <p14:creationId xmlns:p14="http://schemas.microsoft.com/office/powerpoint/2010/main" val="4905493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a:t>
            </a:r>
            <a:r>
              <a:rPr lang="zh-CN" altLang="en-US" dirty="0"/>
              <a:t>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34</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0AF7B8C7-0CA7-4612-A744-A836AE028E62}"/>
              </a:ext>
            </a:extLst>
          </p:cNvPr>
          <p:cNvSpPr txBox="1"/>
          <p:nvPr/>
        </p:nvSpPr>
        <p:spPr>
          <a:xfrm>
            <a:off x="670719" y="1075856"/>
            <a:ext cx="10850561" cy="1704954"/>
          </a:xfrm>
          <a:prstGeom prst="rect">
            <a:avLst/>
          </a:prstGeom>
          <a:noFill/>
        </p:spPr>
        <p:txBody>
          <a:bodyPr wrap="square" rtlCol="0">
            <a:spAutoFit/>
          </a:bodyPr>
          <a:lstStyle/>
          <a:p>
            <a:pPr>
              <a:lnSpc>
                <a:spcPct val="150000"/>
              </a:lnSpc>
            </a:pPr>
            <a:r>
              <a:rPr lang="zh-CN" altLang="en-US" b="1" dirty="0"/>
              <a:t>案例</a:t>
            </a:r>
            <a:r>
              <a:rPr lang="en-US" altLang="zh-CN" b="1" dirty="0"/>
              <a:t>3 NAT Server </a:t>
            </a:r>
            <a:r>
              <a:rPr lang="zh-CN" altLang="en-US" b="1" dirty="0"/>
              <a:t>的配置示例</a:t>
            </a:r>
            <a:endParaRPr lang="en-US" altLang="zh-CN" b="1" dirty="0"/>
          </a:p>
          <a:p>
            <a:pPr indent="457200">
              <a:lnSpc>
                <a:spcPct val="150000"/>
              </a:lnSpc>
            </a:pPr>
            <a:r>
              <a:rPr lang="zh-CN" altLang="en-US" dirty="0"/>
              <a:t>本示例网络拓扑结构如下图所示，某公司的网络提供</a:t>
            </a:r>
            <a:r>
              <a:rPr lang="en-US" altLang="zh-CN" dirty="0"/>
              <a:t>WEB Server</a:t>
            </a:r>
            <a:r>
              <a:rPr lang="zh-CN" altLang="en-US" dirty="0"/>
              <a:t>供外部网络用户访问。</a:t>
            </a:r>
            <a:r>
              <a:rPr lang="en-US" altLang="zh-CN" dirty="0"/>
              <a:t>WEB Server</a:t>
            </a:r>
            <a:r>
              <a:rPr lang="zh-CN" altLang="en-US" dirty="0"/>
              <a:t>的内部</a:t>
            </a:r>
            <a:r>
              <a:rPr lang="en-US" altLang="zh-CN" dirty="0"/>
              <a:t>IP</a:t>
            </a:r>
            <a:r>
              <a:rPr lang="zh-CN" altLang="en-US" dirty="0"/>
              <a:t>地址为</a:t>
            </a:r>
            <a:r>
              <a:rPr lang="en-US" altLang="zh-CN" dirty="0"/>
              <a:t>192.168.20.2/24</a:t>
            </a:r>
            <a:r>
              <a:rPr lang="zh-CN" altLang="en-US" dirty="0"/>
              <a:t>，提供服务的端口为</a:t>
            </a:r>
            <a:r>
              <a:rPr lang="en-US" altLang="zh-CN" dirty="0"/>
              <a:t>8080</a:t>
            </a:r>
            <a:r>
              <a:rPr lang="zh-CN" altLang="en-US" dirty="0"/>
              <a:t>，对外发布的</a:t>
            </a:r>
            <a:r>
              <a:rPr lang="en-US" altLang="zh-CN" dirty="0"/>
              <a:t>IP</a:t>
            </a:r>
            <a:r>
              <a:rPr lang="zh-CN" altLang="en-US" dirty="0"/>
              <a:t>地址为</a:t>
            </a:r>
            <a:r>
              <a:rPr lang="en-US" altLang="zh-CN" dirty="0"/>
              <a:t>202.179.10.5/24</a:t>
            </a:r>
            <a:r>
              <a:rPr lang="zh-CN" altLang="en-US" dirty="0"/>
              <a:t>。对端外网侧地址为</a:t>
            </a:r>
            <a:r>
              <a:rPr lang="en-US" altLang="zh-CN" dirty="0"/>
              <a:t>202.179.10.2/24</a:t>
            </a:r>
            <a:r>
              <a:rPr lang="zh-CN" altLang="en-US" dirty="0"/>
              <a:t>。要求通过路由器的</a:t>
            </a:r>
            <a:r>
              <a:rPr lang="en-US" altLang="zh-CN" dirty="0"/>
              <a:t>NAT Server</a:t>
            </a:r>
            <a:r>
              <a:rPr lang="zh-CN" altLang="en-US" dirty="0"/>
              <a:t>功能把该公司的内部网络连接到外网上。</a:t>
            </a:r>
          </a:p>
        </p:txBody>
      </p:sp>
      <p:pic>
        <p:nvPicPr>
          <p:cNvPr id="7" name="图片 6">
            <a:extLst>
              <a:ext uri="{FF2B5EF4-FFF2-40B4-BE49-F238E27FC236}">
                <a16:creationId xmlns:a16="http://schemas.microsoft.com/office/drawing/2014/main" id="{632608E0-756F-49CB-9F35-4F88E393730F}"/>
              </a:ext>
            </a:extLst>
          </p:cNvPr>
          <p:cNvPicPr>
            <a:picLocks noChangeAspect="1"/>
          </p:cNvPicPr>
          <p:nvPr/>
        </p:nvPicPr>
        <p:blipFill>
          <a:blip r:embed="rId3"/>
          <a:stretch>
            <a:fillRect/>
          </a:stretch>
        </p:blipFill>
        <p:spPr>
          <a:xfrm>
            <a:off x="2346327" y="3137213"/>
            <a:ext cx="1549400" cy="946150"/>
          </a:xfrm>
          <a:prstGeom prst="rect">
            <a:avLst/>
          </a:prstGeom>
        </p:spPr>
      </p:pic>
      <p:pic>
        <p:nvPicPr>
          <p:cNvPr id="8" name="图片 7">
            <a:extLst>
              <a:ext uri="{FF2B5EF4-FFF2-40B4-BE49-F238E27FC236}">
                <a16:creationId xmlns:a16="http://schemas.microsoft.com/office/drawing/2014/main" id="{B213C709-D61C-4571-85A4-C826624BD596}"/>
              </a:ext>
            </a:extLst>
          </p:cNvPr>
          <p:cNvPicPr>
            <a:picLocks noChangeAspect="1"/>
          </p:cNvPicPr>
          <p:nvPr/>
        </p:nvPicPr>
        <p:blipFill>
          <a:blip r:embed="rId4"/>
          <a:stretch>
            <a:fillRect/>
          </a:stretch>
        </p:blipFill>
        <p:spPr>
          <a:xfrm>
            <a:off x="5968688" y="3301644"/>
            <a:ext cx="749300" cy="622300"/>
          </a:xfrm>
          <a:prstGeom prst="rect">
            <a:avLst/>
          </a:prstGeom>
        </p:spPr>
      </p:pic>
      <p:pic>
        <p:nvPicPr>
          <p:cNvPr id="9" name="图片 8">
            <a:extLst>
              <a:ext uri="{FF2B5EF4-FFF2-40B4-BE49-F238E27FC236}">
                <a16:creationId xmlns:a16="http://schemas.microsoft.com/office/drawing/2014/main" id="{1543DF1E-CEF9-43D2-97F4-8E820FFCBBF0}"/>
              </a:ext>
            </a:extLst>
          </p:cNvPr>
          <p:cNvPicPr>
            <a:picLocks noChangeAspect="1"/>
          </p:cNvPicPr>
          <p:nvPr/>
        </p:nvPicPr>
        <p:blipFill>
          <a:blip r:embed="rId4"/>
          <a:stretch>
            <a:fillRect/>
          </a:stretch>
        </p:blipFill>
        <p:spPr>
          <a:xfrm>
            <a:off x="8970297" y="3299138"/>
            <a:ext cx="749300" cy="622300"/>
          </a:xfrm>
          <a:prstGeom prst="rect">
            <a:avLst/>
          </a:prstGeom>
        </p:spPr>
      </p:pic>
      <p:sp>
        <p:nvSpPr>
          <p:cNvPr id="11" name="矩形 10">
            <a:extLst>
              <a:ext uri="{FF2B5EF4-FFF2-40B4-BE49-F238E27FC236}">
                <a16:creationId xmlns:a16="http://schemas.microsoft.com/office/drawing/2014/main" id="{C7991CF4-CBC3-4DA7-9802-5F68C18BE0CE}"/>
              </a:ext>
            </a:extLst>
          </p:cNvPr>
          <p:cNvSpPr/>
          <p:nvPr/>
        </p:nvSpPr>
        <p:spPr>
          <a:xfrm>
            <a:off x="5793636" y="4082023"/>
            <a:ext cx="1099404" cy="369332"/>
          </a:xfrm>
          <a:prstGeom prst="rect">
            <a:avLst/>
          </a:prstGeom>
        </p:spPr>
        <p:txBody>
          <a:bodyPr wrap="none">
            <a:spAutoFit/>
          </a:bodyPr>
          <a:lstStyle/>
          <a:p>
            <a:r>
              <a:rPr lang="zh-CN" altLang="en-US" b="1" dirty="0">
                <a:solidFill>
                  <a:srgbClr val="0662AA"/>
                </a:solidFill>
              </a:rPr>
              <a:t>路由器 </a:t>
            </a:r>
            <a:r>
              <a:rPr lang="en-US" altLang="zh-CN" b="1" dirty="0">
                <a:solidFill>
                  <a:srgbClr val="0662AA"/>
                </a:solidFill>
              </a:rPr>
              <a:t>A</a:t>
            </a:r>
            <a:endParaRPr lang="zh-CN" altLang="en-US" dirty="0"/>
          </a:p>
        </p:txBody>
      </p:sp>
      <p:sp>
        <p:nvSpPr>
          <p:cNvPr id="12" name="矩形 11">
            <a:extLst>
              <a:ext uri="{FF2B5EF4-FFF2-40B4-BE49-F238E27FC236}">
                <a16:creationId xmlns:a16="http://schemas.microsoft.com/office/drawing/2014/main" id="{D1E837EA-41F0-415D-A337-92D24D4DEB5E}"/>
              </a:ext>
            </a:extLst>
          </p:cNvPr>
          <p:cNvSpPr/>
          <p:nvPr/>
        </p:nvSpPr>
        <p:spPr>
          <a:xfrm>
            <a:off x="8790949" y="4106335"/>
            <a:ext cx="1107996" cy="369332"/>
          </a:xfrm>
          <a:prstGeom prst="rect">
            <a:avLst/>
          </a:prstGeom>
        </p:spPr>
        <p:txBody>
          <a:bodyPr wrap="none">
            <a:spAutoFit/>
          </a:bodyPr>
          <a:lstStyle/>
          <a:p>
            <a:r>
              <a:rPr lang="zh-CN" altLang="en-US" b="1" dirty="0">
                <a:solidFill>
                  <a:srgbClr val="0662AA"/>
                </a:solidFill>
              </a:rPr>
              <a:t>路由器 </a:t>
            </a:r>
            <a:r>
              <a:rPr lang="en-US" altLang="zh-CN" b="1" dirty="0">
                <a:solidFill>
                  <a:srgbClr val="0662AA"/>
                </a:solidFill>
              </a:rPr>
              <a:t>B</a:t>
            </a:r>
            <a:endParaRPr lang="zh-CN" altLang="en-US" dirty="0"/>
          </a:p>
        </p:txBody>
      </p:sp>
      <p:sp>
        <p:nvSpPr>
          <p:cNvPr id="13" name="矩形 12">
            <a:extLst>
              <a:ext uri="{FF2B5EF4-FFF2-40B4-BE49-F238E27FC236}">
                <a16:creationId xmlns:a16="http://schemas.microsoft.com/office/drawing/2014/main" id="{DE655FC4-58DF-4B77-876E-5F04B6F98D50}"/>
              </a:ext>
            </a:extLst>
          </p:cNvPr>
          <p:cNvSpPr/>
          <p:nvPr/>
        </p:nvSpPr>
        <p:spPr>
          <a:xfrm>
            <a:off x="2457811" y="4092397"/>
            <a:ext cx="1556544" cy="374738"/>
          </a:xfrm>
          <a:prstGeom prst="rect">
            <a:avLst/>
          </a:prstGeom>
        </p:spPr>
        <p:txBody>
          <a:bodyPr wrap="square">
            <a:spAutoFit/>
          </a:bodyPr>
          <a:lstStyle/>
          <a:p>
            <a:r>
              <a:rPr lang="en-US" altLang="zh-CN" b="1" dirty="0">
                <a:solidFill>
                  <a:srgbClr val="0662AA"/>
                </a:solidFill>
              </a:rPr>
              <a:t>Web Server</a:t>
            </a:r>
          </a:p>
        </p:txBody>
      </p:sp>
      <p:cxnSp>
        <p:nvCxnSpPr>
          <p:cNvPr id="14" name="直接箭头连接符 13">
            <a:extLst>
              <a:ext uri="{FF2B5EF4-FFF2-40B4-BE49-F238E27FC236}">
                <a16:creationId xmlns:a16="http://schemas.microsoft.com/office/drawing/2014/main" id="{A801166E-5E3B-4F23-870A-B9B6969D5553}"/>
              </a:ext>
            </a:extLst>
          </p:cNvPr>
          <p:cNvCxnSpPr>
            <a:cxnSpLocks/>
            <a:stCxn id="7" idx="3"/>
            <a:endCxn id="8" idx="1"/>
          </p:cNvCxnSpPr>
          <p:nvPr/>
        </p:nvCxnSpPr>
        <p:spPr>
          <a:xfrm>
            <a:off x="3895727" y="3610288"/>
            <a:ext cx="2072961" cy="2506"/>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524BE415-2129-4F45-9752-E0D4325884EA}"/>
              </a:ext>
            </a:extLst>
          </p:cNvPr>
          <p:cNvCxnSpPr>
            <a:cxnSpLocks/>
            <a:stCxn id="8" idx="3"/>
            <a:endCxn id="9" idx="1"/>
          </p:cNvCxnSpPr>
          <p:nvPr/>
        </p:nvCxnSpPr>
        <p:spPr>
          <a:xfrm flipV="1">
            <a:off x="6717988" y="3610288"/>
            <a:ext cx="2252309" cy="25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9DFBE575-880D-488C-B289-3A67126986F5}"/>
              </a:ext>
            </a:extLst>
          </p:cNvPr>
          <p:cNvSpPr/>
          <p:nvPr/>
        </p:nvSpPr>
        <p:spPr>
          <a:xfrm>
            <a:off x="6702606" y="3233632"/>
            <a:ext cx="1095172" cy="369332"/>
          </a:xfrm>
          <a:prstGeom prst="rect">
            <a:avLst/>
          </a:prstGeom>
        </p:spPr>
        <p:txBody>
          <a:bodyPr wrap="none">
            <a:spAutoFit/>
          </a:bodyPr>
          <a:lstStyle/>
          <a:p>
            <a:r>
              <a:rPr lang="en-US" altLang="zh-CN" b="1" dirty="0">
                <a:solidFill>
                  <a:srgbClr val="0662AA"/>
                </a:solidFill>
              </a:rPr>
              <a:t>GE0/0/0</a:t>
            </a:r>
            <a:r>
              <a:rPr lang="en-US" altLang="zh-CN" dirty="0"/>
              <a:t> </a:t>
            </a:r>
            <a:endParaRPr lang="zh-CN" altLang="en-US" dirty="0"/>
          </a:p>
        </p:txBody>
      </p:sp>
      <p:sp>
        <p:nvSpPr>
          <p:cNvPr id="17" name="椭圆 16">
            <a:extLst>
              <a:ext uri="{FF2B5EF4-FFF2-40B4-BE49-F238E27FC236}">
                <a16:creationId xmlns:a16="http://schemas.microsoft.com/office/drawing/2014/main" id="{8CCD9A8F-78F4-4B3D-8ADC-378AA5AFE6F4}"/>
              </a:ext>
            </a:extLst>
          </p:cNvPr>
          <p:cNvSpPr/>
          <p:nvPr/>
        </p:nvSpPr>
        <p:spPr>
          <a:xfrm>
            <a:off x="5863751" y="3519422"/>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A1932FC-A349-4E50-9FFC-1018A77E2187}"/>
              </a:ext>
            </a:extLst>
          </p:cNvPr>
          <p:cNvSpPr/>
          <p:nvPr/>
        </p:nvSpPr>
        <p:spPr>
          <a:xfrm>
            <a:off x="6628433" y="3530290"/>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6AFA72C7-5179-4F8D-89DF-4C1BEBB1DFDC}"/>
              </a:ext>
            </a:extLst>
          </p:cNvPr>
          <p:cNvSpPr/>
          <p:nvPr/>
        </p:nvSpPr>
        <p:spPr>
          <a:xfrm>
            <a:off x="4963309" y="3717439"/>
            <a:ext cx="1095172" cy="369332"/>
          </a:xfrm>
          <a:prstGeom prst="rect">
            <a:avLst/>
          </a:prstGeom>
        </p:spPr>
        <p:txBody>
          <a:bodyPr wrap="none">
            <a:spAutoFit/>
          </a:bodyPr>
          <a:lstStyle/>
          <a:p>
            <a:r>
              <a:rPr lang="en-US" altLang="zh-CN" b="1" dirty="0">
                <a:solidFill>
                  <a:srgbClr val="0662AA"/>
                </a:solidFill>
              </a:rPr>
              <a:t>GE2/0/0</a:t>
            </a:r>
            <a:r>
              <a:rPr lang="en-US" altLang="zh-CN" dirty="0"/>
              <a:t> </a:t>
            </a:r>
            <a:endParaRPr lang="zh-CN" altLang="en-US" dirty="0"/>
          </a:p>
        </p:txBody>
      </p:sp>
      <p:sp>
        <p:nvSpPr>
          <p:cNvPr id="22" name="矩形 21">
            <a:extLst>
              <a:ext uri="{FF2B5EF4-FFF2-40B4-BE49-F238E27FC236}">
                <a16:creationId xmlns:a16="http://schemas.microsoft.com/office/drawing/2014/main" id="{10B2D0FF-A9B0-41F1-A772-B82F8F83B760}"/>
              </a:ext>
            </a:extLst>
          </p:cNvPr>
          <p:cNvSpPr/>
          <p:nvPr/>
        </p:nvSpPr>
        <p:spPr>
          <a:xfrm>
            <a:off x="8026505" y="3623547"/>
            <a:ext cx="1095172" cy="369332"/>
          </a:xfrm>
          <a:prstGeom prst="rect">
            <a:avLst/>
          </a:prstGeom>
        </p:spPr>
        <p:txBody>
          <a:bodyPr wrap="none">
            <a:spAutoFit/>
          </a:bodyPr>
          <a:lstStyle/>
          <a:p>
            <a:r>
              <a:rPr lang="en-US" altLang="zh-CN" b="1" dirty="0">
                <a:solidFill>
                  <a:srgbClr val="0662AA"/>
                </a:solidFill>
              </a:rPr>
              <a:t>GE0/0/0</a:t>
            </a:r>
            <a:r>
              <a:rPr lang="en-US" altLang="zh-CN" dirty="0"/>
              <a:t> </a:t>
            </a:r>
            <a:endParaRPr lang="zh-CN" altLang="en-US" dirty="0"/>
          </a:p>
        </p:txBody>
      </p:sp>
      <p:sp>
        <p:nvSpPr>
          <p:cNvPr id="23" name="椭圆 22">
            <a:extLst>
              <a:ext uri="{FF2B5EF4-FFF2-40B4-BE49-F238E27FC236}">
                <a16:creationId xmlns:a16="http://schemas.microsoft.com/office/drawing/2014/main" id="{AC07E1AD-99BD-44AB-A61F-9ADCA557ECBE}"/>
              </a:ext>
            </a:extLst>
          </p:cNvPr>
          <p:cNvSpPr/>
          <p:nvPr/>
        </p:nvSpPr>
        <p:spPr>
          <a:xfrm>
            <a:off x="8886310" y="3520733"/>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CDF01A7-7291-4C43-BBC3-D189AA1FA0C9}"/>
              </a:ext>
            </a:extLst>
          </p:cNvPr>
          <p:cNvSpPr/>
          <p:nvPr/>
        </p:nvSpPr>
        <p:spPr>
          <a:xfrm>
            <a:off x="3744746" y="3520985"/>
            <a:ext cx="179110" cy="1791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7AE29926-6796-4ADB-9ABB-718A7AF69767}"/>
              </a:ext>
            </a:extLst>
          </p:cNvPr>
          <p:cNvSpPr/>
          <p:nvPr/>
        </p:nvSpPr>
        <p:spPr>
          <a:xfrm>
            <a:off x="3765533" y="3195523"/>
            <a:ext cx="1133644" cy="369332"/>
          </a:xfrm>
          <a:prstGeom prst="rect">
            <a:avLst/>
          </a:prstGeom>
        </p:spPr>
        <p:txBody>
          <a:bodyPr wrap="none">
            <a:spAutoFit/>
          </a:bodyPr>
          <a:lstStyle/>
          <a:p>
            <a:r>
              <a:rPr lang="en-US" altLang="zh-CN" b="1" dirty="0">
                <a:solidFill>
                  <a:srgbClr val="0662AA"/>
                </a:solidFill>
              </a:rPr>
              <a:t>Eth2/0/0</a:t>
            </a:r>
            <a:r>
              <a:rPr lang="en-US" altLang="zh-CN" dirty="0"/>
              <a:t> </a:t>
            </a:r>
            <a:endParaRPr lang="zh-CN" altLang="en-US" dirty="0"/>
          </a:p>
        </p:txBody>
      </p:sp>
      <p:sp>
        <p:nvSpPr>
          <p:cNvPr id="26" name="文本框 25">
            <a:extLst>
              <a:ext uri="{FF2B5EF4-FFF2-40B4-BE49-F238E27FC236}">
                <a16:creationId xmlns:a16="http://schemas.microsoft.com/office/drawing/2014/main" id="{453284B5-D547-4220-AF20-0DCF61CE9479}"/>
              </a:ext>
            </a:extLst>
          </p:cNvPr>
          <p:cNvSpPr txBox="1"/>
          <p:nvPr/>
        </p:nvSpPr>
        <p:spPr>
          <a:xfrm>
            <a:off x="669925" y="4832071"/>
            <a:ext cx="10850560" cy="87395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b="1" dirty="0"/>
              <a:t>配置思路：</a:t>
            </a:r>
            <a:endParaRPr lang="en-US" altLang="zh-CN" b="1" dirty="0"/>
          </a:p>
          <a:p>
            <a:pPr indent="457200">
              <a:lnSpc>
                <a:spcPct val="150000"/>
              </a:lnSpc>
            </a:pPr>
            <a:r>
              <a:rPr lang="zh-CN" altLang="en-US" dirty="0"/>
              <a:t>根据用户需求仅需要在出口路由器</a:t>
            </a:r>
            <a:r>
              <a:rPr lang="en-US" altLang="zh-CN" dirty="0"/>
              <a:t>A</a:t>
            </a:r>
            <a:r>
              <a:rPr lang="zh-CN" altLang="en-US" dirty="0"/>
              <a:t>上做</a:t>
            </a:r>
            <a:r>
              <a:rPr lang="en-US" altLang="zh-CN" dirty="0"/>
              <a:t>NAT Server</a:t>
            </a:r>
            <a:r>
              <a:rPr lang="zh-CN" altLang="en-US" dirty="0"/>
              <a:t>即可。</a:t>
            </a:r>
          </a:p>
        </p:txBody>
      </p:sp>
    </p:spTree>
    <p:custDataLst>
      <p:tags r:id="rId1"/>
    </p:custDataLst>
    <p:extLst>
      <p:ext uri="{BB962C8B-B14F-4D97-AF65-F5344CB8AC3E}">
        <p14:creationId xmlns:p14="http://schemas.microsoft.com/office/powerpoint/2010/main" val="37833441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NAT</a:t>
            </a:r>
            <a:r>
              <a:rPr lang="zh-CN" altLang="en-US" dirty="0"/>
              <a:t>的配置示例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02</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80198075-E71F-4566-B468-F9DF70E98A12}"/>
              </a:ext>
            </a:extLst>
          </p:cNvPr>
          <p:cNvSpPr/>
          <p:nvPr/>
        </p:nvSpPr>
        <p:spPr>
          <a:xfrm>
            <a:off x="779282" y="1814843"/>
            <a:ext cx="10633435" cy="3028201"/>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856170F7-D5AF-4520-8AE8-F1D84271F02F}"/>
              </a:ext>
            </a:extLst>
          </p:cNvPr>
          <p:cNvSpPr txBox="1"/>
          <p:nvPr/>
        </p:nvSpPr>
        <p:spPr>
          <a:xfrm>
            <a:off x="779282" y="1799611"/>
            <a:ext cx="5803192" cy="3028201"/>
          </a:xfrm>
          <a:prstGeom prst="rect">
            <a:avLst/>
          </a:prstGeom>
          <a:noFill/>
        </p:spPr>
        <p:txBody>
          <a:bodyPr wrap="none" rtlCol="0">
            <a:spAutoFit/>
          </a:bodyPr>
          <a:lstStyle/>
          <a:p>
            <a:pPr>
              <a:lnSpc>
                <a:spcPct val="125000"/>
              </a:lnSpc>
            </a:pPr>
            <a:r>
              <a:rPr lang="en-US" altLang="zh-CN" sz="1400" dirty="0"/>
              <a:t>[</a:t>
            </a:r>
            <a:r>
              <a:rPr lang="en-US" altLang="zh-CN" sz="1400" dirty="0" err="1"/>
              <a:t>RouterA</a:t>
            </a:r>
            <a:r>
              <a:rPr lang="en-US" altLang="zh-CN" sz="1400" dirty="0"/>
              <a:t>] </a:t>
            </a:r>
            <a:r>
              <a:rPr lang="en-US" altLang="zh-CN" sz="1400" dirty="0" err="1"/>
              <a:t>vlan</a:t>
            </a:r>
            <a:r>
              <a:rPr lang="en-US" altLang="zh-CN" sz="1400" dirty="0"/>
              <a:t> 100</a:t>
            </a:r>
          </a:p>
          <a:p>
            <a:pPr>
              <a:lnSpc>
                <a:spcPct val="125000"/>
              </a:lnSpc>
            </a:pPr>
            <a:r>
              <a:rPr lang="en-US" altLang="zh-CN" sz="1400" dirty="0"/>
              <a:t>[RouterA-vlan100]quit</a:t>
            </a:r>
          </a:p>
          <a:p>
            <a:pPr>
              <a:lnSpc>
                <a:spcPct val="125000"/>
              </a:lnSpc>
            </a:pPr>
            <a:r>
              <a:rPr lang="en-US" altLang="zh-CN" sz="1400" dirty="0"/>
              <a:t>[</a:t>
            </a:r>
            <a:r>
              <a:rPr lang="en-US" altLang="zh-CN" sz="1400" dirty="0" err="1"/>
              <a:t>RouterA</a:t>
            </a:r>
            <a:r>
              <a:rPr lang="en-US" altLang="zh-CN" sz="1400" dirty="0"/>
              <a:t>] interface </a:t>
            </a:r>
            <a:r>
              <a:rPr lang="en-US" altLang="zh-CN" sz="1400" dirty="0" err="1"/>
              <a:t>vlanif</a:t>
            </a:r>
            <a:r>
              <a:rPr lang="en-US" altLang="zh-CN" sz="1400" dirty="0"/>
              <a:t> 100</a:t>
            </a:r>
          </a:p>
          <a:p>
            <a:pPr>
              <a:lnSpc>
                <a:spcPct val="125000"/>
              </a:lnSpc>
            </a:pPr>
            <a:r>
              <a:rPr lang="en-US" altLang="zh-CN" sz="1400" dirty="0"/>
              <a:t>[RouterA-Vlanif100] </a:t>
            </a:r>
            <a:r>
              <a:rPr lang="en-US" altLang="zh-CN" sz="1400" dirty="0" err="1"/>
              <a:t>ip</a:t>
            </a:r>
            <a:r>
              <a:rPr lang="en-US" altLang="zh-CN" sz="1400" dirty="0"/>
              <a:t> address 192.168.20.254 255.255.255.0</a:t>
            </a:r>
          </a:p>
          <a:p>
            <a:pPr>
              <a:lnSpc>
                <a:spcPct val="125000"/>
              </a:lnSpc>
            </a:pPr>
            <a:r>
              <a:rPr lang="en-US" altLang="zh-CN" sz="1400" dirty="0"/>
              <a:t>[RouterA-Vlanif100] quit</a:t>
            </a:r>
          </a:p>
          <a:p>
            <a:pPr>
              <a:lnSpc>
                <a:spcPct val="125000"/>
              </a:lnSpc>
            </a:pPr>
            <a:r>
              <a:rPr lang="en-US" altLang="zh-CN" sz="1400" dirty="0"/>
              <a:t>[</a:t>
            </a:r>
            <a:r>
              <a:rPr lang="en-US" altLang="zh-CN" sz="1400" dirty="0" err="1"/>
              <a:t>RouterA</a:t>
            </a:r>
            <a:r>
              <a:rPr lang="en-US" altLang="zh-CN" sz="1400" dirty="0"/>
              <a:t>] interface ethernet2/0/0</a:t>
            </a:r>
          </a:p>
          <a:p>
            <a:pPr>
              <a:lnSpc>
                <a:spcPct val="125000"/>
              </a:lnSpc>
            </a:pPr>
            <a:r>
              <a:rPr lang="en-US" altLang="zh-CN" sz="1400" dirty="0"/>
              <a:t>[RouterA-Ethernet2/0/0] port link-type access</a:t>
            </a:r>
          </a:p>
          <a:p>
            <a:pPr>
              <a:lnSpc>
                <a:spcPct val="125000"/>
              </a:lnSpc>
            </a:pPr>
            <a:r>
              <a:rPr lang="en-US" altLang="zh-CN" sz="1400" dirty="0"/>
              <a:t>[RouterA-Ethernet2/0/0] port default </a:t>
            </a:r>
            <a:r>
              <a:rPr lang="en-US" altLang="zh-CN" sz="1400" dirty="0" err="1"/>
              <a:t>vlan</a:t>
            </a:r>
            <a:r>
              <a:rPr lang="en-US" altLang="zh-CN" sz="1400" dirty="0"/>
              <a:t> 100</a:t>
            </a:r>
          </a:p>
          <a:p>
            <a:pPr>
              <a:lnSpc>
                <a:spcPct val="125000"/>
              </a:lnSpc>
            </a:pPr>
            <a:r>
              <a:rPr lang="en-US" altLang="zh-CN" sz="1400" dirty="0"/>
              <a:t>[RouterA-Ethernet2/0/0] quit</a:t>
            </a:r>
          </a:p>
          <a:p>
            <a:pPr>
              <a:lnSpc>
                <a:spcPct val="125000"/>
              </a:lnSpc>
            </a:pPr>
            <a:r>
              <a:rPr lang="en-US" altLang="zh-CN" sz="1400" dirty="0"/>
              <a:t>[</a:t>
            </a:r>
            <a:r>
              <a:rPr lang="en-US" altLang="zh-CN" sz="1400" dirty="0" err="1"/>
              <a:t>RouterA</a:t>
            </a:r>
            <a:r>
              <a:rPr lang="en-US" altLang="zh-CN" sz="1400" dirty="0"/>
              <a:t>] interface gigabitethernet0/0/0</a:t>
            </a:r>
          </a:p>
          <a:p>
            <a:pPr>
              <a:lnSpc>
                <a:spcPct val="125000"/>
              </a:lnSpc>
            </a:pPr>
            <a:r>
              <a:rPr lang="en-US" altLang="zh-CN" sz="1400" dirty="0"/>
              <a:t>[RouterA-GigabitEthernet0/0/0] </a:t>
            </a:r>
            <a:r>
              <a:rPr lang="en-US" altLang="zh-CN" sz="1400" dirty="0" err="1"/>
              <a:t>ip</a:t>
            </a:r>
            <a:r>
              <a:rPr lang="en-US" altLang="zh-CN" sz="1400" dirty="0"/>
              <a:t> address 202.179.10.1 255.255.255.0</a:t>
            </a:r>
          </a:p>
        </p:txBody>
      </p:sp>
      <p:sp>
        <p:nvSpPr>
          <p:cNvPr id="9" name="文本框 8">
            <a:extLst>
              <a:ext uri="{FF2B5EF4-FFF2-40B4-BE49-F238E27FC236}">
                <a16:creationId xmlns:a16="http://schemas.microsoft.com/office/drawing/2014/main" id="{52030ED1-2DBB-4762-8D3C-FEFC16B47752}"/>
              </a:ext>
            </a:extLst>
          </p:cNvPr>
          <p:cNvSpPr txBox="1"/>
          <p:nvPr/>
        </p:nvSpPr>
        <p:spPr>
          <a:xfrm>
            <a:off x="669925" y="4843044"/>
            <a:ext cx="10097274" cy="417743"/>
          </a:xfrm>
          <a:prstGeom prst="rect">
            <a:avLst/>
          </a:prstGeom>
          <a:noFill/>
        </p:spPr>
        <p:txBody>
          <a:bodyPr wrap="square" rtlCol="0">
            <a:spAutoFit/>
          </a:bodyPr>
          <a:lstStyle/>
          <a:p>
            <a:pPr>
              <a:lnSpc>
                <a:spcPct val="150000"/>
              </a:lnSpc>
            </a:pPr>
            <a:r>
              <a:rPr lang="en-US" altLang="zh-CN" sz="1600" dirty="0"/>
              <a:t>2) </a:t>
            </a:r>
            <a:r>
              <a:rPr lang="zh-CN" altLang="en-US" sz="1600" dirty="0"/>
              <a:t>配置</a:t>
            </a:r>
            <a:r>
              <a:rPr lang="en-US" altLang="zh-CN" sz="1600" dirty="0"/>
              <a:t>WEB</a:t>
            </a:r>
            <a:r>
              <a:rPr lang="zh-CN" altLang="en-US" sz="1600" dirty="0"/>
              <a:t>服务器地址映射以及到达</a:t>
            </a:r>
            <a:r>
              <a:rPr lang="en-US" altLang="zh-CN" sz="1600" dirty="0"/>
              <a:t>Internet</a:t>
            </a:r>
            <a:r>
              <a:rPr lang="zh-CN" altLang="en-US" sz="1600" dirty="0"/>
              <a:t>的缺省路由，下一跳为运营商侧的</a:t>
            </a:r>
            <a:r>
              <a:rPr lang="en-US" altLang="zh-CN" sz="1600" dirty="0"/>
              <a:t>IP</a:t>
            </a:r>
            <a:r>
              <a:rPr lang="zh-CN" altLang="en-US" sz="1600" dirty="0"/>
              <a:t>地址</a:t>
            </a:r>
            <a:r>
              <a:rPr lang="en-US" altLang="zh-CN" sz="1600" dirty="0"/>
              <a:t>202.179.10.2</a:t>
            </a:r>
            <a:r>
              <a:rPr lang="zh-CN" altLang="en-US" sz="1600" dirty="0"/>
              <a:t>。</a:t>
            </a:r>
          </a:p>
        </p:txBody>
      </p:sp>
      <p:sp>
        <p:nvSpPr>
          <p:cNvPr id="13" name="文本框 12">
            <a:extLst>
              <a:ext uri="{FF2B5EF4-FFF2-40B4-BE49-F238E27FC236}">
                <a16:creationId xmlns:a16="http://schemas.microsoft.com/office/drawing/2014/main" id="{8495449F-66A4-48A1-8643-8DC22CB1AE59}"/>
              </a:ext>
            </a:extLst>
          </p:cNvPr>
          <p:cNvSpPr txBox="1"/>
          <p:nvPr/>
        </p:nvSpPr>
        <p:spPr>
          <a:xfrm>
            <a:off x="669925" y="1008392"/>
            <a:ext cx="10850562" cy="787075"/>
          </a:xfrm>
          <a:prstGeom prst="rect">
            <a:avLst/>
          </a:prstGeom>
          <a:noFill/>
        </p:spPr>
        <p:txBody>
          <a:bodyPr wrap="square" rtlCol="0">
            <a:spAutoFit/>
          </a:bodyPr>
          <a:lstStyle/>
          <a:p>
            <a:pPr>
              <a:lnSpc>
                <a:spcPct val="150000"/>
              </a:lnSpc>
            </a:pPr>
            <a:r>
              <a:rPr lang="en-US" altLang="zh-CN" sz="1600" dirty="0"/>
              <a:t>1) </a:t>
            </a:r>
            <a:r>
              <a:rPr lang="zh-CN" altLang="en-US" sz="1600" dirty="0"/>
              <a:t>配置各接口</a:t>
            </a:r>
            <a:r>
              <a:rPr lang="en-US" altLang="zh-CN" sz="1600" dirty="0"/>
              <a:t>IP</a:t>
            </a:r>
            <a:r>
              <a:rPr lang="zh-CN" altLang="en-US" sz="1600" dirty="0"/>
              <a:t>地址。这里假设连接</a:t>
            </a:r>
            <a:r>
              <a:rPr lang="en-US" altLang="zh-CN" sz="1600" dirty="0"/>
              <a:t>WEB</a:t>
            </a:r>
            <a:r>
              <a:rPr lang="zh-CN" altLang="en-US" sz="1600" dirty="0"/>
              <a:t>服务器的</a:t>
            </a:r>
            <a:r>
              <a:rPr lang="en-US" altLang="zh-CN" sz="1600" dirty="0"/>
              <a:t>LAN</a:t>
            </a:r>
            <a:r>
              <a:rPr lang="zh-CN" altLang="en-US" sz="1600" dirty="0"/>
              <a:t>接口是二层接口，必须先加入到一个</a:t>
            </a:r>
            <a:r>
              <a:rPr lang="en-US" altLang="zh-CN" sz="1600" dirty="0"/>
              <a:t>VLAN</a:t>
            </a:r>
            <a:r>
              <a:rPr lang="zh-CN" altLang="en-US" sz="1600" dirty="0"/>
              <a:t>中，然后在对应的</a:t>
            </a:r>
            <a:r>
              <a:rPr lang="en-US" altLang="zh-CN" sz="1600" dirty="0"/>
              <a:t>VLANIF</a:t>
            </a:r>
            <a:r>
              <a:rPr lang="zh-CN" altLang="en-US" sz="1600" dirty="0"/>
              <a:t>接口上配置</a:t>
            </a:r>
            <a:r>
              <a:rPr lang="en-US" altLang="zh-CN" sz="1600" dirty="0"/>
              <a:t>IP</a:t>
            </a:r>
            <a:r>
              <a:rPr lang="zh-CN" altLang="en-US" sz="1600" dirty="0"/>
              <a:t>地址。</a:t>
            </a:r>
          </a:p>
        </p:txBody>
      </p:sp>
      <p:sp>
        <p:nvSpPr>
          <p:cNvPr id="14" name="矩形 13">
            <a:extLst>
              <a:ext uri="{FF2B5EF4-FFF2-40B4-BE49-F238E27FC236}">
                <a16:creationId xmlns:a16="http://schemas.microsoft.com/office/drawing/2014/main" id="{75632D36-7A0F-4770-99A3-5D38B5D1E2A8}"/>
              </a:ext>
            </a:extLst>
          </p:cNvPr>
          <p:cNvSpPr/>
          <p:nvPr/>
        </p:nvSpPr>
        <p:spPr>
          <a:xfrm>
            <a:off x="780076" y="5297863"/>
            <a:ext cx="10633435" cy="873765"/>
          </a:xfrm>
          <a:prstGeom prst="rect">
            <a:avLst/>
          </a:prstGeom>
          <a:solidFill>
            <a:schemeClr val="bg1">
              <a:lumMod val="95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9B9E0578-9868-41F5-954D-C7D7EC0019F8}"/>
              </a:ext>
            </a:extLst>
          </p:cNvPr>
          <p:cNvSpPr/>
          <p:nvPr/>
        </p:nvSpPr>
        <p:spPr>
          <a:xfrm>
            <a:off x="778489" y="5310854"/>
            <a:ext cx="10201469" cy="873765"/>
          </a:xfrm>
          <a:prstGeom prst="rect">
            <a:avLst/>
          </a:prstGeom>
        </p:spPr>
        <p:txBody>
          <a:bodyPr wrap="square">
            <a:spAutoFit/>
          </a:bodyPr>
          <a:lstStyle/>
          <a:p>
            <a:pPr>
              <a:lnSpc>
                <a:spcPct val="125000"/>
              </a:lnSpc>
            </a:pPr>
            <a:r>
              <a:rPr lang="en-US" altLang="zh-CN" sz="1400" dirty="0"/>
              <a:t>[RouterA-GigabitEthernet0/0/0] </a:t>
            </a:r>
            <a:r>
              <a:rPr lang="en-US" altLang="zh-CN" sz="1400" dirty="0" err="1"/>
              <a:t>nat</a:t>
            </a:r>
            <a:r>
              <a:rPr lang="en-US" altLang="zh-CN" sz="1400" dirty="0"/>
              <a:t> server protocol </a:t>
            </a:r>
            <a:r>
              <a:rPr lang="en-US" altLang="zh-CN" sz="1400" dirty="0" err="1"/>
              <a:t>tcp</a:t>
            </a:r>
            <a:r>
              <a:rPr lang="en-US" altLang="zh-CN" sz="1400" dirty="0"/>
              <a:t> global 202.179.10.5 </a:t>
            </a:r>
            <a:r>
              <a:rPr lang="en-US" altLang="zh-CN" sz="1400" dirty="0" err="1"/>
              <a:t>wwww</a:t>
            </a:r>
            <a:r>
              <a:rPr lang="en-US" altLang="zh-CN" sz="1400" dirty="0"/>
              <a:t> inside 192.168.20.2 8080</a:t>
            </a:r>
          </a:p>
          <a:p>
            <a:pPr>
              <a:lnSpc>
                <a:spcPct val="125000"/>
              </a:lnSpc>
            </a:pPr>
            <a:r>
              <a:rPr lang="en-US" altLang="zh-CN" sz="1400" dirty="0"/>
              <a:t>[RouterA-GigabitEthernet0/0/0] quit</a:t>
            </a:r>
          </a:p>
          <a:p>
            <a:pPr>
              <a:lnSpc>
                <a:spcPct val="125000"/>
              </a:lnSpc>
            </a:pPr>
            <a:r>
              <a:rPr lang="en-US" altLang="zh-CN" sz="1400" dirty="0"/>
              <a:t>[</a:t>
            </a:r>
            <a:r>
              <a:rPr lang="en-US" altLang="zh-CN" sz="1400" dirty="0" err="1"/>
              <a:t>RouterA</a:t>
            </a:r>
            <a:r>
              <a:rPr lang="en-US" altLang="zh-CN" sz="1400" dirty="0"/>
              <a:t>] </a:t>
            </a:r>
            <a:r>
              <a:rPr lang="en-US" altLang="zh-CN" sz="1400" dirty="0" err="1"/>
              <a:t>ip</a:t>
            </a:r>
            <a:r>
              <a:rPr lang="en-US" altLang="zh-CN" sz="1400" dirty="0"/>
              <a:t> route-static 0.0.0.0 0.0.0.0 202.179.10.2</a:t>
            </a:r>
          </a:p>
        </p:txBody>
      </p:sp>
    </p:spTree>
    <p:custDataLst>
      <p:tags r:id="rId1"/>
    </p:custDataLst>
    <p:extLst>
      <p:ext uri="{BB962C8B-B14F-4D97-AF65-F5344CB8AC3E}">
        <p14:creationId xmlns:p14="http://schemas.microsoft.com/office/powerpoint/2010/main" val="1385617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987926" y="2868999"/>
            <a:ext cx="6039972" cy="656792"/>
          </a:xfrm>
        </p:spPr>
        <p:txBody>
          <a:bodyPr/>
          <a:lstStyle/>
          <a:p>
            <a:r>
              <a:rPr lang="zh-CN" altLang="en-US" dirty="0">
                <a:latin typeface="Arial" panose="020B0604020202020204" pitchFamily="34" charset="0"/>
                <a:ea typeface="微软雅黑" panose="020B0503020204020204" pitchFamily="34" charset="-122"/>
                <a:cs typeface="+mn-ea"/>
                <a:sym typeface="Arial" panose="020B0604020202020204" pitchFamily="34" charset="0"/>
              </a:rPr>
              <a:t>虚拟专用网络技术（</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VPN</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4" name="文本框 3">
            <a:extLst>
              <a:ext uri="{FF2B5EF4-FFF2-40B4-BE49-F238E27FC236}">
                <a16:creationId xmlns:a16="http://schemas.microsoft.com/office/drawing/2014/main" id="{F5F8D6DC-BC9F-482D-AD52-1F94C0ABFEBA}"/>
              </a:ext>
            </a:extLst>
          </p:cNvPr>
          <p:cNvSpPr txBox="1"/>
          <p:nvPr/>
        </p:nvSpPr>
        <p:spPr>
          <a:xfrm>
            <a:off x="2780907" y="2215297"/>
            <a:ext cx="1414022" cy="1107996"/>
          </a:xfrm>
          <a:prstGeom prst="rect">
            <a:avLst/>
          </a:prstGeom>
          <a:noFill/>
        </p:spPr>
        <p:txBody>
          <a:bodyPr wrap="square" rtlCol="0">
            <a:spAutoFit/>
          </a:bodyPr>
          <a:lstStyle/>
          <a:p>
            <a:pPr algn="ctr"/>
            <a:r>
              <a:rPr lang="en-US" altLang="zh-CN" sz="6600" b="1" dirty="0">
                <a:solidFill>
                  <a:schemeClr val="bg1"/>
                </a:solidFill>
                <a:latin typeface="Times New Roman" panose="02020603050405020304" pitchFamily="18" charset="0"/>
                <a:cs typeface="Times New Roman" panose="02020603050405020304" pitchFamily="18" charset="0"/>
              </a:rPr>
              <a:t>6.3</a:t>
            </a:r>
            <a:endParaRPr lang="zh-CN" altLang="en-US" sz="6600" b="1" dirty="0">
              <a:solidFill>
                <a:schemeClr val="bg1"/>
              </a:solidFill>
              <a:latin typeface="Times New Roman" panose="02020603050405020304" pitchFamily="18" charset="0"/>
              <a:cs typeface="Times New Roman" panose="02020603050405020304" pitchFamily="18" charset="0"/>
            </a:endParaRPr>
          </a:p>
        </p:txBody>
      </p:sp>
      <p:sp>
        <p:nvSpPr>
          <p:cNvPr id="3" name="文本占位符 2">
            <a:extLst>
              <a:ext uri="{FF2B5EF4-FFF2-40B4-BE49-F238E27FC236}">
                <a16:creationId xmlns:a16="http://schemas.microsoft.com/office/drawing/2014/main" id="{50EBB7EE-52EA-4C69-9018-7A05C90901AB}"/>
              </a:ext>
            </a:extLst>
          </p:cNvPr>
          <p:cNvSpPr>
            <a:spLocks noGrp="1"/>
          </p:cNvSpPr>
          <p:nvPr>
            <p:ph type="body" idx="1"/>
          </p:nvPr>
        </p:nvSpPr>
        <p:spPr/>
        <p:txBody>
          <a:bodyPr/>
          <a:lstStyle/>
          <a:p>
            <a:endParaRPr lang="zh-CN" altLang="en-US"/>
          </a:p>
        </p:txBody>
      </p:sp>
    </p:spTree>
    <p:custDataLst>
      <p:tags r:id="rId1"/>
    </p:custDataLst>
    <p:extLst>
      <p:ext uri="{BB962C8B-B14F-4D97-AF65-F5344CB8AC3E}">
        <p14:creationId xmlns:p14="http://schemas.microsoft.com/office/powerpoint/2010/main" val="3246877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VPN</a:t>
            </a:r>
            <a:r>
              <a:rPr lang="zh-CN" altLang="en-US" dirty="0"/>
              <a:t>技术产生的背景</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C5BDA984-4968-4E85-A234-2C70C96411F6}"/>
              </a:ext>
            </a:extLst>
          </p:cNvPr>
          <p:cNvPicPr>
            <a:picLocks noChangeAspect="1"/>
          </p:cNvPicPr>
          <p:nvPr/>
        </p:nvPicPr>
        <p:blipFill>
          <a:blip r:embed="rId3"/>
          <a:stretch>
            <a:fillRect/>
          </a:stretch>
        </p:blipFill>
        <p:spPr>
          <a:xfrm>
            <a:off x="2167969" y="1337998"/>
            <a:ext cx="8138865" cy="4596782"/>
          </a:xfrm>
          <a:prstGeom prst="rect">
            <a:avLst/>
          </a:prstGeom>
        </p:spPr>
      </p:pic>
    </p:spTree>
    <p:custDataLst>
      <p:tags r:id="rId1"/>
    </p:custDataLst>
    <p:extLst>
      <p:ext uri="{BB962C8B-B14F-4D97-AF65-F5344CB8AC3E}">
        <p14:creationId xmlns:p14="http://schemas.microsoft.com/office/powerpoint/2010/main" val="35421575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什么是</a:t>
            </a:r>
            <a:r>
              <a:rPr lang="en-US" altLang="zh-CN" dirty="0"/>
              <a:t>VPN</a:t>
            </a:r>
            <a:endParaRPr lang="zh-CN" altLang="en-US" dirty="0"/>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a:xfrm>
            <a:off x="671512" y="537146"/>
            <a:ext cx="1871473" cy="466725"/>
          </a:xfrm>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内容占位符 2">
            <a:extLst>
              <a:ext uri="{FF2B5EF4-FFF2-40B4-BE49-F238E27FC236}">
                <a16:creationId xmlns:a16="http://schemas.microsoft.com/office/drawing/2014/main" id="{023A92A4-FFD6-40B1-8FEA-E0C771EC3AC2}"/>
              </a:ext>
            </a:extLst>
          </p:cNvPr>
          <p:cNvSpPr txBox="1">
            <a:spLocks/>
          </p:cNvSpPr>
          <p:nvPr/>
        </p:nvSpPr>
        <p:spPr>
          <a:xfrm>
            <a:off x="669925" y="1028702"/>
            <a:ext cx="10850562" cy="2275680"/>
          </a:xfrm>
          <a:prstGeom prst="rect">
            <a:avLst/>
          </a:prstGeom>
        </p:spPr>
        <p:txBody>
          <a:bodyPr>
            <a:normAutofit/>
          </a:bodyPr>
          <a:lstStyle>
            <a:lvl1pPr marL="228600" indent="-228600" algn="l" defTabSz="913765"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pitchFamily="2" charset="2"/>
              <a:buChar char="u"/>
            </a:pPr>
            <a:r>
              <a:rPr lang="en-US" altLang="zh-CN" sz="2400" b="1" dirty="0">
                <a:solidFill>
                  <a:srgbClr val="C00000"/>
                </a:solidFill>
              </a:rPr>
              <a:t>VPN</a:t>
            </a:r>
            <a:r>
              <a:rPr lang="zh-CN" altLang="en-US" sz="2400" b="1" dirty="0">
                <a:solidFill>
                  <a:srgbClr val="C00000"/>
                </a:solidFill>
              </a:rPr>
              <a:t>的定义</a:t>
            </a:r>
            <a:endParaRPr lang="en-US" altLang="zh-CN" sz="2400" b="1" dirty="0">
              <a:solidFill>
                <a:srgbClr val="C00000"/>
              </a:solidFill>
            </a:endParaRPr>
          </a:p>
          <a:p>
            <a:pPr marL="0" lvl="1" indent="457200">
              <a:lnSpc>
                <a:spcPct val="150000"/>
              </a:lnSpc>
              <a:buFont typeface="Wingdings" panose="05000000000000000000" pitchFamily="2" charset="2"/>
              <a:buChar char="Ø"/>
            </a:pPr>
            <a:r>
              <a:rPr lang="en-US" altLang="zh-CN" sz="2000" dirty="0"/>
              <a:t>VPN—Virtual Private Network</a:t>
            </a:r>
            <a:r>
              <a:rPr lang="zh-CN" altLang="en-US" sz="2000" dirty="0"/>
              <a:t>虚拟专用网。依靠</a:t>
            </a:r>
            <a:r>
              <a:rPr lang="en-US" altLang="zh-CN" sz="2000" dirty="0"/>
              <a:t>ISP</a:t>
            </a:r>
            <a:r>
              <a:rPr lang="zh-CN" altLang="en-US" sz="2000" dirty="0"/>
              <a:t>（</a:t>
            </a:r>
            <a:r>
              <a:rPr lang="en-US" altLang="zh-CN" sz="2000" dirty="0"/>
              <a:t>Internet Service Provider</a:t>
            </a:r>
            <a:r>
              <a:rPr lang="zh-CN" altLang="en-US" sz="2000" dirty="0"/>
              <a:t>）和</a:t>
            </a:r>
            <a:r>
              <a:rPr lang="en-US" altLang="zh-CN" sz="2000" dirty="0"/>
              <a:t>NSP(Network Service Provider)</a:t>
            </a:r>
            <a:r>
              <a:rPr lang="zh-CN" altLang="en-US" sz="2000" dirty="0"/>
              <a:t>，在公共网络中建立的虚拟专用通信网络。</a:t>
            </a:r>
          </a:p>
        </p:txBody>
      </p:sp>
      <p:sp>
        <p:nvSpPr>
          <p:cNvPr id="7" name="文本框 6">
            <a:extLst>
              <a:ext uri="{FF2B5EF4-FFF2-40B4-BE49-F238E27FC236}">
                <a16:creationId xmlns:a16="http://schemas.microsoft.com/office/drawing/2014/main" id="{EC654662-8043-48FA-92E2-7376A3033E2D}"/>
              </a:ext>
            </a:extLst>
          </p:cNvPr>
          <p:cNvSpPr txBox="1"/>
          <p:nvPr/>
        </p:nvSpPr>
        <p:spPr>
          <a:xfrm>
            <a:off x="669924" y="2553885"/>
            <a:ext cx="10850562" cy="2769989"/>
          </a:xfrm>
          <a:prstGeom prst="rect">
            <a:avLst/>
          </a:prstGeom>
          <a:noFill/>
        </p:spPr>
        <p:txBody>
          <a:bodyPr wrap="square" rtlCol="0">
            <a:spAutoFit/>
          </a:bodyPr>
          <a:lstStyle/>
          <a:p>
            <a:pPr lvl="1" indent="-457200">
              <a:lnSpc>
                <a:spcPct val="150000"/>
              </a:lnSpc>
              <a:buFont typeface="Wingdings" panose="05000000000000000000" pitchFamily="2" charset="2"/>
              <a:buChar char="u"/>
            </a:pPr>
            <a:r>
              <a:rPr lang="en-US" altLang="zh-CN" sz="2400" b="1" dirty="0">
                <a:solidFill>
                  <a:srgbClr val="C00000"/>
                </a:solidFill>
              </a:rPr>
              <a:t>VPN</a:t>
            </a:r>
            <a:r>
              <a:rPr lang="zh-CN" altLang="en-US" sz="2400" b="1" dirty="0">
                <a:solidFill>
                  <a:srgbClr val="C00000"/>
                </a:solidFill>
              </a:rPr>
              <a:t>的特点？</a:t>
            </a:r>
            <a:endParaRPr lang="en-US" altLang="zh-CN" sz="2400" b="1" dirty="0">
              <a:solidFill>
                <a:srgbClr val="C00000"/>
              </a:solidFill>
            </a:endParaRPr>
          </a:p>
          <a:p>
            <a:pPr marL="0" lvl="1" indent="457200">
              <a:lnSpc>
                <a:spcPct val="150000"/>
              </a:lnSpc>
              <a:buFont typeface="Wingdings" panose="05000000000000000000" pitchFamily="2" charset="2"/>
              <a:buChar char="Ø"/>
            </a:pPr>
            <a:r>
              <a:rPr lang="zh-CN" altLang="en-US" sz="2000" dirty="0"/>
              <a:t>专用性：</a:t>
            </a:r>
            <a:r>
              <a:rPr lang="en-US" altLang="zh-CN" sz="2000" dirty="0"/>
              <a:t>VPN</a:t>
            </a:r>
            <a:r>
              <a:rPr lang="zh-CN" altLang="en-US" sz="2000" dirty="0"/>
              <a:t>资源只能被该</a:t>
            </a:r>
            <a:r>
              <a:rPr lang="en-US" altLang="zh-CN" sz="2000" dirty="0"/>
              <a:t>VPN</a:t>
            </a:r>
            <a:r>
              <a:rPr lang="zh-CN" altLang="en-US" sz="2000" dirty="0"/>
              <a:t>的用户使用，不能被网络中其他用户所使用。同时</a:t>
            </a:r>
            <a:r>
              <a:rPr lang="en-US" altLang="zh-CN" sz="2000" dirty="0"/>
              <a:t>VPN</a:t>
            </a:r>
            <a:r>
              <a:rPr lang="zh-CN" altLang="en-US" sz="2000" dirty="0"/>
              <a:t>提供足够的安全保证，确保</a:t>
            </a:r>
            <a:r>
              <a:rPr lang="en-US" altLang="zh-CN" sz="2000" dirty="0"/>
              <a:t>VPN</a:t>
            </a:r>
            <a:r>
              <a:rPr lang="zh-CN" altLang="en-US" sz="2000" dirty="0"/>
              <a:t>内部信息不受外部侵扰。</a:t>
            </a:r>
          </a:p>
          <a:p>
            <a:pPr marL="0" lvl="1" indent="457200">
              <a:lnSpc>
                <a:spcPct val="150000"/>
              </a:lnSpc>
              <a:buFont typeface="Wingdings" panose="05000000000000000000" pitchFamily="2" charset="2"/>
              <a:buChar char="Ø"/>
            </a:pPr>
            <a:r>
              <a:rPr lang="zh-CN" altLang="en-US" sz="2000" dirty="0"/>
              <a:t>虚拟性：</a:t>
            </a:r>
            <a:r>
              <a:rPr lang="en-US" altLang="zh-CN" sz="2000" dirty="0"/>
              <a:t>VPN</a:t>
            </a:r>
            <a:r>
              <a:rPr lang="zh-CN" altLang="en-US" sz="2000" dirty="0"/>
              <a:t>用户内部的通信是通过一个公共网络进行的，而这个公共网络同时也被其他非</a:t>
            </a:r>
            <a:r>
              <a:rPr lang="en-US" altLang="zh-CN" sz="2000" dirty="0"/>
              <a:t>VPN</a:t>
            </a:r>
            <a:r>
              <a:rPr lang="zh-CN" altLang="en-US" sz="2000" dirty="0"/>
              <a:t>用户使用。</a:t>
            </a:r>
          </a:p>
          <a:p>
            <a:endParaRPr lang="zh-CN" altLang="en-US" dirty="0"/>
          </a:p>
        </p:txBody>
      </p:sp>
    </p:spTree>
    <p:custDataLst>
      <p:tags r:id="rId1"/>
    </p:custDataLst>
    <p:extLst>
      <p:ext uri="{BB962C8B-B14F-4D97-AF65-F5344CB8AC3E}">
        <p14:creationId xmlns:p14="http://schemas.microsoft.com/office/powerpoint/2010/main" val="34627647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VPN</a:t>
            </a:r>
            <a:r>
              <a:rPr lang="zh-CN" altLang="en-US" dirty="0"/>
              <a:t>的隧道机制</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39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CAE68373-B111-43D4-9BBF-E8099CEB6D43}"/>
              </a:ext>
            </a:extLst>
          </p:cNvPr>
          <p:cNvSpPr/>
          <p:nvPr/>
        </p:nvSpPr>
        <p:spPr>
          <a:xfrm>
            <a:off x="747859" y="1314022"/>
            <a:ext cx="10658573" cy="2104679"/>
          </a:xfrm>
          <a:prstGeom prst="rect">
            <a:avLst/>
          </a:prstGeom>
        </p:spPr>
        <p:txBody>
          <a:bodyPr wrap="square">
            <a:spAutoFit/>
          </a:bodyPr>
          <a:lstStyle/>
          <a:p>
            <a:pPr marL="228600" indent="-228600" defTabSz="913765">
              <a:lnSpc>
                <a:spcPct val="150000"/>
              </a:lnSpc>
              <a:spcBef>
                <a:spcPts val="1000"/>
              </a:spcBef>
              <a:buFont typeface="Wingdings" panose="05000000000000000000" pitchFamily="2" charset="2"/>
              <a:buChar char="u"/>
            </a:pPr>
            <a:r>
              <a:rPr lang="zh-CN" altLang="en-US" sz="2400" b="1" dirty="0">
                <a:solidFill>
                  <a:srgbClr val="C00000"/>
                </a:solidFill>
              </a:rPr>
              <a:t>什么是隧道机制？</a:t>
            </a:r>
          </a:p>
          <a:p>
            <a:pPr marL="0" lvl="1" indent="457200" defTabSz="913765">
              <a:lnSpc>
                <a:spcPct val="150000"/>
              </a:lnSpc>
              <a:spcBef>
                <a:spcPts val="500"/>
              </a:spcBef>
              <a:buFont typeface="Wingdings" panose="05000000000000000000" pitchFamily="2" charset="2"/>
              <a:buChar char="Ø"/>
            </a:pPr>
            <a:r>
              <a:rPr lang="en-US" altLang="zh-CN" sz="2000" dirty="0"/>
              <a:t>IP VPN</a:t>
            </a:r>
            <a:r>
              <a:rPr lang="zh-CN" altLang="en-US" sz="2000" dirty="0"/>
              <a:t>可以理解为：通过隧道技术在公众</a:t>
            </a:r>
            <a:r>
              <a:rPr lang="en-US" altLang="zh-CN" sz="2000" dirty="0"/>
              <a:t>IP</a:t>
            </a:r>
            <a:r>
              <a:rPr lang="zh-CN" altLang="en-US" sz="2000" dirty="0"/>
              <a:t>网络上仿真一条点到点的专线 。</a:t>
            </a:r>
          </a:p>
          <a:p>
            <a:pPr marL="0" lvl="1" indent="457200" defTabSz="913765">
              <a:lnSpc>
                <a:spcPct val="150000"/>
              </a:lnSpc>
              <a:spcBef>
                <a:spcPts val="500"/>
              </a:spcBef>
              <a:buFont typeface="Wingdings" panose="05000000000000000000" pitchFamily="2" charset="2"/>
              <a:buChar char="Ø"/>
            </a:pPr>
            <a:r>
              <a:rPr lang="zh-CN" altLang="en-US" sz="2000" dirty="0"/>
              <a:t>隧道是利用一种协议来传输另外一种协议的技术，共涉及三种协议，包括：乘客协议、隧道协议和承载协议。</a:t>
            </a:r>
          </a:p>
        </p:txBody>
      </p:sp>
      <p:pic>
        <p:nvPicPr>
          <p:cNvPr id="3" name="图片 2">
            <a:extLst>
              <a:ext uri="{FF2B5EF4-FFF2-40B4-BE49-F238E27FC236}">
                <a16:creationId xmlns:a16="http://schemas.microsoft.com/office/drawing/2014/main" id="{AC95D943-D051-44F5-A18C-B525525C3753}"/>
              </a:ext>
            </a:extLst>
          </p:cNvPr>
          <p:cNvPicPr>
            <a:picLocks noChangeAspect="1"/>
          </p:cNvPicPr>
          <p:nvPr/>
        </p:nvPicPr>
        <p:blipFill>
          <a:blip r:embed="rId3"/>
          <a:stretch>
            <a:fillRect/>
          </a:stretch>
        </p:blipFill>
        <p:spPr>
          <a:xfrm>
            <a:off x="2650896" y="3259556"/>
            <a:ext cx="6852498" cy="3255546"/>
          </a:xfrm>
          <a:prstGeom prst="rect">
            <a:avLst/>
          </a:prstGeom>
        </p:spPr>
      </p:pic>
    </p:spTree>
    <p:custDataLst>
      <p:tags r:id="rId1"/>
    </p:custDataLst>
    <p:extLst>
      <p:ext uri="{BB962C8B-B14F-4D97-AF65-F5344CB8AC3E}">
        <p14:creationId xmlns:p14="http://schemas.microsoft.com/office/powerpoint/2010/main" val="3237293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987926" y="2868999"/>
            <a:ext cx="6039972" cy="656792"/>
          </a:xfrm>
        </p:spPr>
        <p:txBody>
          <a:bodyPr/>
          <a:lstStyle/>
          <a:p>
            <a:r>
              <a:rPr lang="zh-CN" altLang="en-US" dirty="0">
                <a:latin typeface="Arial" panose="020B0604020202020204" pitchFamily="34" charset="0"/>
                <a:ea typeface="微软雅黑" panose="020B0503020204020204" pitchFamily="34" charset="-122"/>
                <a:cs typeface="+mn-ea"/>
                <a:sym typeface="Arial" panose="020B0604020202020204" pitchFamily="34" charset="0"/>
              </a:rPr>
              <a:t>访问控制列表（</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ACL</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 name="文本占位符 2">
            <a:extLst>
              <a:ext uri="{FF2B5EF4-FFF2-40B4-BE49-F238E27FC236}">
                <a16:creationId xmlns:a16="http://schemas.microsoft.com/office/drawing/2014/main" id="{D4DDA7DF-E5F6-4757-A37D-CC04F2F16504}"/>
              </a:ext>
            </a:extLst>
          </p:cNvPr>
          <p:cNvSpPr>
            <a:spLocks noGrp="1"/>
          </p:cNvSpPr>
          <p:nvPr>
            <p:ph type="body" idx="1"/>
          </p:nvPr>
        </p:nvSpPr>
        <p:spPr/>
        <p:txBody>
          <a:bodyPr/>
          <a:lstStyle/>
          <a:p>
            <a:endParaRPr lang="zh-CN" altLang="en-US"/>
          </a:p>
        </p:txBody>
      </p:sp>
      <p:sp>
        <p:nvSpPr>
          <p:cNvPr id="4" name="文本框 3">
            <a:extLst>
              <a:ext uri="{FF2B5EF4-FFF2-40B4-BE49-F238E27FC236}">
                <a16:creationId xmlns:a16="http://schemas.microsoft.com/office/drawing/2014/main" id="{1D068322-41AE-44F9-9442-AC86F09E45C0}"/>
              </a:ext>
            </a:extLst>
          </p:cNvPr>
          <p:cNvSpPr txBox="1"/>
          <p:nvPr/>
        </p:nvSpPr>
        <p:spPr>
          <a:xfrm>
            <a:off x="2780907" y="2215297"/>
            <a:ext cx="1414022" cy="1107996"/>
          </a:xfrm>
          <a:prstGeom prst="rect">
            <a:avLst/>
          </a:prstGeom>
          <a:noFill/>
        </p:spPr>
        <p:txBody>
          <a:bodyPr wrap="square" rtlCol="0">
            <a:spAutoFit/>
          </a:bodyPr>
          <a:lstStyle/>
          <a:p>
            <a:pPr algn="ctr"/>
            <a:r>
              <a:rPr lang="en-US" altLang="zh-CN" sz="6600" b="1" dirty="0">
                <a:solidFill>
                  <a:schemeClr val="bg1"/>
                </a:solidFill>
                <a:latin typeface="Times New Roman" panose="02020603050405020304" pitchFamily="18" charset="0"/>
                <a:cs typeface="Times New Roman" panose="02020603050405020304" pitchFamily="18" charset="0"/>
              </a:rPr>
              <a:t>6.1</a:t>
            </a:r>
            <a:endParaRPr lang="zh-CN" altLang="en-US" sz="6600" b="1" dirty="0">
              <a:solidFill>
                <a:schemeClr val="bg1"/>
              </a:solidFill>
              <a:latin typeface="Times New Roman" panose="02020603050405020304" pitchFamily="18" charset="0"/>
              <a:cs typeface="Times New Roman" panose="02020603050405020304" pitchFamily="18" charset="0"/>
            </a:endParaRPr>
          </a:p>
        </p:txBody>
      </p:sp>
    </p:spTree>
    <p:custDataLst>
      <p:tags r:id="rId2"/>
    </p:custDataLst>
    <p:extLst>
      <p:ext uri="{BB962C8B-B14F-4D97-AF65-F5344CB8AC3E}">
        <p14:creationId xmlns:p14="http://schemas.microsoft.com/office/powerpoint/2010/main" val="2371597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轻量级隧道协议</a:t>
            </a:r>
            <a:r>
              <a:rPr lang="en-US" altLang="zh-CN" dirty="0"/>
              <a:t>-GRE</a:t>
            </a:r>
            <a:endParaRPr lang="zh-CN" altLang="en-US" dirty="0"/>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AACF106E-9281-45F6-BA4E-5E38B7F0BD92}"/>
              </a:ext>
            </a:extLst>
          </p:cNvPr>
          <p:cNvSpPr/>
          <p:nvPr/>
        </p:nvSpPr>
        <p:spPr>
          <a:xfrm>
            <a:off x="669925" y="1130300"/>
            <a:ext cx="10934471" cy="1289456"/>
          </a:xfrm>
          <a:prstGeom prst="rect">
            <a:avLst/>
          </a:prstGeom>
        </p:spPr>
        <p:txBody>
          <a:bodyPr wrap="square">
            <a:spAutoFit/>
          </a:bodyPr>
          <a:lstStyle/>
          <a:p>
            <a:pPr indent="457200">
              <a:lnSpc>
                <a:spcPct val="150000"/>
              </a:lnSpc>
            </a:pPr>
            <a:r>
              <a:rPr lang="en-US" altLang="zh-CN" dirty="0">
                <a:latin typeface="+mn-ea"/>
              </a:rPr>
              <a:t>GRE</a:t>
            </a:r>
            <a:r>
              <a:rPr lang="zh-CN" altLang="en-US" dirty="0">
                <a:latin typeface="+mn-ea"/>
              </a:rPr>
              <a:t>（</a:t>
            </a:r>
            <a:r>
              <a:rPr lang="en-US" altLang="zh-CN" dirty="0">
                <a:latin typeface="+mn-ea"/>
              </a:rPr>
              <a:t>Generic Routing Encapsulation</a:t>
            </a:r>
            <a:r>
              <a:rPr lang="zh-CN" altLang="en-US" dirty="0">
                <a:latin typeface="+mn-ea"/>
              </a:rPr>
              <a:t>，通用路由封装）是一种最传统的隧道协议，其根本功能就是要实现隧道功能，通过隧道连接的两个远程网络就如同直连，</a:t>
            </a:r>
            <a:r>
              <a:rPr lang="en-US" altLang="zh-CN" dirty="0">
                <a:latin typeface="+mn-ea"/>
              </a:rPr>
              <a:t>GRE </a:t>
            </a:r>
            <a:r>
              <a:rPr lang="zh-CN" altLang="en-US" dirty="0">
                <a:latin typeface="+mn-ea"/>
              </a:rPr>
              <a:t>在两个远程网络之间模拟出直连链路，从而使网络间达到直连的效果。</a:t>
            </a:r>
          </a:p>
        </p:txBody>
      </p:sp>
      <p:pic>
        <p:nvPicPr>
          <p:cNvPr id="3" name="图片 2">
            <a:extLst>
              <a:ext uri="{FF2B5EF4-FFF2-40B4-BE49-F238E27FC236}">
                <a16:creationId xmlns:a16="http://schemas.microsoft.com/office/drawing/2014/main" id="{80879878-2BD9-446F-8DB7-D37591583473}"/>
              </a:ext>
            </a:extLst>
          </p:cNvPr>
          <p:cNvPicPr>
            <a:picLocks noChangeAspect="1"/>
          </p:cNvPicPr>
          <p:nvPr/>
        </p:nvPicPr>
        <p:blipFill>
          <a:blip r:embed="rId3"/>
          <a:stretch>
            <a:fillRect/>
          </a:stretch>
        </p:blipFill>
        <p:spPr>
          <a:xfrm>
            <a:off x="7477550" y="2246160"/>
            <a:ext cx="3400981" cy="3805387"/>
          </a:xfrm>
          <a:prstGeom prst="rect">
            <a:avLst/>
          </a:prstGeom>
        </p:spPr>
      </p:pic>
      <p:sp>
        <p:nvSpPr>
          <p:cNvPr id="4" name="矩形 3">
            <a:extLst>
              <a:ext uri="{FF2B5EF4-FFF2-40B4-BE49-F238E27FC236}">
                <a16:creationId xmlns:a16="http://schemas.microsoft.com/office/drawing/2014/main" id="{644E8BE7-1236-4489-9D5B-CC6EC87412BB}"/>
              </a:ext>
            </a:extLst>
          </p:cNvPr>
          <p:cNvSpPr/>
          <p:nvPr/>
        </p:nvSpPr>
        <p:spPr>
          <a:xfrm>
            <a:off x="669925" y="2465379"/>
            <a:ext cx="6096000" cy="3366947"/>
          </a:xfrm>
          <a:prstGeom prst="rect">
            <a:avLst/>
          </a:prstGeom>
        </p:spPr>
        <p:txBody>
          <a:bodyPr>
            <a:spAutoFit/>
          </a:bodyPr>
          <a:lstStyle/>
          <a:p>
            <a:pPr indent="457200">
              <a:lnSpc>
                <a:spcPct val="150000"/>
              </a:lnSpc>
            </a:pPr>
            <a:r>
              <a:rPr lang="zh-CN" altLang="en-US" b="1" dirty="0">
                <a:latin typeface="+mn-ea"/>
              </a:rPr>
              <a:t>步骤</a:t>
            </a:r>
            <a:r>
              <a:rPr lang="en-US" altLang="zh-CN" b="1" dirty="0">
                <a:latin typeface="+mn-ea"/>
              </a:rPr>
              <a:t>1</a:t>
            </a:r>
            <a:r>
              <a:rPr lang="zh-CN" altLang="en-US" b="1" dirty="0">
                <a:latin typeface="+mn-ea"/>
              </a:rPr>
              <a:t>：</a:t>
            </a:r>
            <a:r>
              <a:rPr lang="zh-CN" altLang="en-US" dirty="0">
                <a:latin typeface="+mn-ea"/>
              </a:rPr>
              <a:t>接收原始 </a:t>
            </a:r>
            <a:r>
              <a:rPr lang="en-US" altLang="zh-CN" dirty="0">
                <a:latin typeface="+mn-ea"/>
              </a:rPr>
              <a:t>IP </a:t>
            </a:r>
            <a:r>
              <a:rPr lang="zh-CN" altLang="en-US" dirty="0">
                <a:latin typeface="+mn-ea"/>
              </a:rPr>
              <a:t>数据包当作乘客协议，原始 </a:t>
            </a:r>
            <a:r>
              <a:rPr lang="en-US" altLang="zh-CN" dirty="0">
                <a:latin typeface="+mn-ea"/>
              </a:rPr>
              <a:t>IP </a:t>
            </a:r>
            <a:r>
              <a:rPr lang="zh-CN" altLang="en-US" dirty="0">
                <a:latin typeface="+mn-ea"/>
              </a:rPr>
              <a:t>数据包包头的 </a:t>
            </a:r>
            <a:r>
              <a:rPr lang="en-US" altLang="zh-CN" dirty="0">
                <a:latin typeface="+mn-ea"/>
              </a:rPr>
              <a:t>IP </a:t>
            </a:r>
            <a:r>
              <a:rPr lang="zh-CN" altLang="en-US" dirty="0">
                <a:latin typeface="+mn-ea"/>
              </a:rPr>
              <a:t>地址为私有 </a:t>
            </a:r>
            <a:r>
              <a:rPr lang="en-US" altLang="zh-CN" dirty="0">
                <a:latin typeface="+mn-ea"/>
              </a:rPr>
              <a:t>IP </a:t>
            </a:r>
            <a:r>
              <a:rPr lang="zh-CN" altLang="en-US" dirty="0">
                <a:latin typeface="+mn-ea"/>
              </a:rPr>
              <a:t>地址。</a:t>
            </a:r>
          </a:p>
          <a:p>
            <a:pPr indent="457200">
              <a:lnSpc>
                <a:spcPct val="150000"/>
              </a:lnSpc>
            </a:pPr>
            <a:r>
              <a:rPr lang="zh-CN" altLang="en-US" b="1" dirty="0">
                <a:latin typeface="+mn-ea"/>
              </a:rPr>
              <a:t>步骤</a:t>
            </a:r>
            <a:r>
              <a:rPr lang="en-US" altLang="zh-CN" b="1" dirty="0">
                <a:latin typeface="+mn-ea"/>
              </a:rPr>
              <a:t>2</a:t>
            </a:r>
            <a:r>
              <a:rPr lang="zh-CN" altLang="en-US" b="1" dirty="0">
                <a:latin typeface="+mn-ea"/>
              </a:rPr>
              <a:t>：</a:t>
            </a:r>
            <a:r>
              <a:rPr lang="zh-CN" altLang="en-US" dirty="0">
                <a:latin typeface="+mn-ea"/>
              </a:rPr>
              <a:t>将原始 </a:t>
            </a:r>
            <a:r>
              <a:rPr lang="en-US" altLang="zh-CN" dirty="0">
                <a:latin typeface="+mn-ea"/>
              </a:rPr>
              <a:t>IP </a:t>
            </a:r>
            <a:r>
              <a:rPr lang="zh-CN" altLang="en-US" dirty="0">
                <a:latin typeface="+mn-ea"/>
              </a:rPr>
              <a:t>数据包封装进 </a:t>
            </a:r>
            <a:r>
              <a:rPr lang="en-US" altLang="zh-CN" dirty="0">
                <a:latin typeface="+mn-ea"/>
              </a:rPr>
              <a:t>GRE </a:t>
            </a:r>
            <a:r>
              <a:rPr lang="zh-CN" altLang="en-US" dirty="0">
                <a:latin typeface="+mn-ea"/>
              </a:rPr>
              <a:t>协议，</a:t>
            </a:r>
            <a:r>
              <a:rPr lang="en-US" altLang="zh-CN" dirty="0">
                <a:latin typeface="+mn-ea"/>
              </a:rPr>
              <a:t>GRE </a:t>
            </a:r>
            <a:r>
              <a:rPr lang="zh-CN" altLang="en-US" dirty="0">
                <a:latin typeface="+mn-ea"/>
              </a:rPr>
              <a:t>协议称为封装协议（</a:t>
            </a:r>
            <a:r>
              <a:rPr lang="en-US" altLang="zh-CN" dirty="0">
                <a:latin typeface="+mn-ea"/>
              </a:rPr>
              <a:t>Encapsulation Protocol</a:t>
            </a:r>
            <a:r>
              <a:rPr lang="zh-CN" altLang="en-US" dirty="0">
                <a:latin typeface="+mn-ea"/>
              </a:rPr>
              <a:t>），封装的包头 </a:t>
            </a:r>
            <a:r>
              <a:rPr lang="en-US" altLang="zh-CN" dirty="0">
                <a:latin typeface="+mn-ea"/>
              </a:rPr>
              <a:t>IP </a:t>
            </a:r>
            <a:r>
              <a:rPr lang="zh-CN" altLang="en-US" dirty="0">
                <a:latin typeface="+mn-ea"/>
              </a:rPr>
              <a:t>地址为虚拟直连链路两端的 </a:t>
            </a:r>
            <a:r>
              <a:rPr lang="en-US" altLang="zh-CN" dirty="0">
                <a:latin typeface="+mn-ea"/>
              </a:rPr>
              <a:t>IP </a:t>
            </a:r>
            <a:r>
              <a:rPr lang="zh-CN" altLang="en-US" dirty="0">
                <a:latin typeface="+mn-ea"/>
              </a:rPr>
              <a:t>地址。</a:t>
            </a:r>
          </a:p>
          <a:p>
            <a:pPr indent="457200">
              <a:lnSpc>
                <a:spcPct val="150000"/>
              </a:lnSpc>
            </a:pPr>
            <a:r>
              <a:rPr lang="zh-CN" altLang="en-US" b="1" dirty="0">
                <a:latin typeface="+mn-ea"/>
              </a:rPr>
              <a:t>步骤</a:t>
            </a:r>
            <a:r>
              <a:rPr lang="en-US" altLang="zh-CN" b="1" dirty="0">
                <a:latin typeface="+mn-ea"/>
              </a:rPr>
              <a:t>3</a:t>
            </a:r>
            <a:r>
              <a:rPr lang="zh-CN" altLang="en-US" b="1" dirty="0">
                <a:latin typeface="+mn-ea"/>
              </a:rPr>
              <a:t>：</a:t>
            </a:r>
            <a:r>
              <a:rPr lang="zh-CN" altLang="en-US" dirty="0">
                <a:latin typeface="+mn-ea"/>
              </a:rPr>
              <a:t>将整个 </a:t>
            </a:r>
            <a:r>
              <a:rPr lang="en-US" altLang="zh-CN" dirty="0">
                <a:latin typeface="+mn-ea"/>
              </a:rPr>
              <a:t>GRE </a:t>
            </a:r>
            <a:r>
              <a:rPr lang="zh-CN" altLang="en-US" dirty="0">
                <a:latin typeface="+mn-ea"/>
              </a:rPr>
              <a:t>数据包当作数据，在外层封装公网 </a:t>
            </a:r>
            <a:r>
              <a:rPr lang="en-US" altLang="zh-CN" dirty="0">
                <a:latin typeface="+mn-ea"/>
              </a:rPr>
              <a:t>IP </a:t>
            </a:r>
            <a:r>
              <a:rPr lang="zh-CN" altLang="en-US" dirty="0">
                <a:latin typeface="+mn-ea"/>
              </a:rPr>
              <a:t>包头，也就是隧道的起源和终点，从而路由到隧道终点。</a:t>
            </a:r>
          </a:p>
        </p:txBody>
      </p:sp>
    </p:spTree>
    <p:custDataLst>
      <p:tags r:id="rId1"/>
    </p:custDataLst>
    <p:extLst>
      <p:ext uri="{BB962C8B-B14F-4D97-AF65-F5344CB8AC3E}">
        <p14:creationId xmlns:p14="http://schemas.microsoft.com/office/powerpoint/2010/main" val="28552741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GRE</a:t>
            </a:r>
            <a:r>
              <a:rPr lang="zh-CN" altLang="en-US" dirty="0"/>
              <a:t>传输数据过程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41</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365C3B01-DE49-41DD-B428-BCC327A07DC6}"/>
              </a:ext>
            </a:extLst>
          </p:cNvPr>
          <p:cNvSpPr/>
          <p:nvPr/>
        </p:nvSpPr>
        <p:spPr>
          <a:xfrm>
            <a:off x="785567" y="1130300"/>
            <a:ext cx="2325278" cy="2535951"/>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b="1" dirty="0"/>
              <a:t>隧道起点路由查找</a:t>
            </a:r>
          </a:p>
          <a:p>
            <a:pPr marL="285750" indent="-285750">
              <a:lnSpc>
                <a:spcPct val="150000"/>
              </a:lnSpc>
              <a:buFont typeface="Wingdings" panose="05000000000000000000" pitchFamily="2" charset="2"/>
              <a:buChar char="l"/>
            </a:pPr>
            <a:r>
              <a:rPr lang="zh-CN" altLang="en-US" dirty="0"/>
              <a:t>加封装</a:t>
            </a:r>
          </a:p>
          <a:p>
            <a:pPr marL="285750" indent="-285750">
              <a:lnSpc>
                <a:spcPct val="150000"/>
              </a:lnSpc>
              <a:buFont typeface="Wingdings" panose="05000000000000000000" pitchFamily="2" charset="2"/>
              <a:buChar char="l"/>
            </a:pPr>
            <a:r>
              <a:rPr lang="zh-CN" altLang="en-US" dirty="0"/>
              <a:t>承载协议路由转发</a:t>
            </a:r>
          </a:p>
          <a:p>
            <a:pPr marL="285750" indent="-285750">
              <a:lnSpc>
                <a:spcPct val="150000"/>
              </a:lnSpc>
              <a:buFont typeface="Wingdings" panose="05000000000000000000" pitchFamily="2" charset="2"/>
              <a:buChar char="l"/>
            </a:pPr>
            <a:r>
              <a:rPr lang="zh-CN" altLang="en-US" dirty="0"/>
              <a:t>中途转发</a:t>
            </a:r>
          </a:p>
          <a:p>
            <a:pPr marL="285750" indent="-285750">
              <a:lnSpc>
                <a:spcPct val="150000"/>
              </a:lnSpc>
              <a:buFont typeface="Wingdings" panose="05000000000000000000" pitchFamily="2" charset="2"/>
              <a:buChar char="l"/>
            </a:pPr>
            <a:r>
              <a:rPr lang="zh-CN" altLang="en-US" dirty="0"/>
              <a:t>解封装</a:t>
            </a:r>
          </a:p>
          <a:p>
            <a:pPr marL="285750" indent="-285750">
              <a:lnSpc>
                <a:spcPct val="150000"/>
              </a:lnSpc>
              <a:buFont typeface="Wingdings" panose="05000000000000000000" pitchFamily="2" charset="2"/>
              <a:buChar char="l"/>
            </a:pPr>
            <a:r>
              <a:rPr lang="zh-CN" altLang="en-US" dirty="0"/>
              <a:t>隧道终点路由查找</a:t>
            </a:r>
          </a:p>
        </p:txBody>
      </p:sp>
      <p:pic>
        <p:nvPicPr>
          <p:cNvPr id="4" name="图片 3">
            <a:extLst>
              <a:ext uri="{FF2B5EF4-FFF2-40B4-BE49-F238E27FC236}">
                <a16:creationId xmlns:a16="http://schemas.microsoft.com/office/drawing/2014/main" id="{2CA07D40-4A55-47B7-A8F6-227F5189997C}"/>
              </a:ext>
            </a:extLst>
          </p:cNvPr>
          <p:cNvPicPr>
            <a:picLocks noChangeAspect="1"/>
          </p:cNvPicPr>
          <p:nvPr/>
        </p:nvPicPr>
        <p:blipFill>
          <a:blip r:embed="rId3"/>
          <a:stretch>
            <a:fillRect/>
          </a:stretch>
        </p:blipFill>
        <p:spPr>
          <a:xfrm>
            <a:off x="3543597" y="1339887"/>
            <a:ext cx="7862836" cy="4652728"/>
          </a:xfrm>
          <a:prstGeom prst="rect">
            <a:avLst/>
          </a:prstGeom>
        </p:spPr>
      </p:pic>
    </p:spTree>
    <p:custDataLst>
      <p:tags r:id="rId1"/>
    </p:custDataLst>
    <p:extLst>
      <p:ext uri="{BB962C8B-B14F-4D97-AF65-F5344CB8AC3E}">
        <p14:creationId xmlns:p14="http://schemas.microsoft.com/office/powerpoint/2010/main" val="4546347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GRE</a:t>
            </a:r>
            <a:r>
              <a:rPr lang="zh-CN" altLang="en-US" dirty="0"/>
              <a:t>传输数据过程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42</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365C3B01-DE49-41DD-B428-BCC327A07DC6}"/>
              </a:ext>
            </a:extLst>
          </p:cNvPr>
          <p:cNvSpPr/>
          <p:nvPr/>
        </p:nvSpPr>
        <p:spPr>
          <a:xfrm>
            <a:off x="785567" y="1130300"/>
            <a:ext cx="2325278" cy="2535951"/>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隧道起点路由查找</a:t>
            </a:r>
          </a:p>
          <a:p>
            <a:pPr marL="285750" indent="-285750">
              <a:lnSpc>
                <a:spcPct val="150000"/>
              </a:lnSpc>
              <a:buFont typeface="Wingdings" panose="05000000000000000000" pitchFamily="2" charset="2"/>
              <a:buChar char="l"/>
            </a:pPr>
            <a:r>
              <a:rPr lang="zh-CN" altLang="en-US" b="1" dirty="0"/>
              <a:t>加封装</a:t>
            </a:r>
          </a:p>
          <a:p>
            <a:pPr marL="285750" indent="-285750">
              <a:lnSpc>
                <a:spcPct val="150000"/>
              </a:lnSpc>
              <a:buFont typeface="Wingdings" panose="05000000000000000000" pitchFamily="2" charset="2"/>
              <a:buChar char="l"/>
            </a:pPr>
            <a:r>
              <a:rPr lang="zh-CN" altLang="en-US" dirty="0"/>
              <a:t>承载协议路由转发</a:t>
            </a:r>
          </a:p>
          <a:p>
            <a:pPr marL="285750" indent="-285750">
              <a:lnSpc>
                <a:spcPct val="150000"/>
              </a:lnSpc>
              <a:buFont typeface="Wingdings" panose="05000000000000000000" pitchFamily="2" charset="2"/>
              <a:buChar char="l"/>
            </a:pPr>
            <a:r>
              <a:rPr lang="zh-CN" altLang="en-US" dirty="0"/>
              <a:t>中途转发</a:t>
            </a:r>
          </a:p>
          <a:p>
            <a:pPr marL="285750" indent="-285750">
              <a:lnSpc>
                <a:spcPct val="150000"/>
              </a:lnSpc>
              <a:buFont typeface="Wingdings" panose="05000000000000000000" pitchFamily="2" charset="2"/>
              <a:buChar char="l"/>
            </a:pPr>
            <a:r>
              <a:rPr lang="zh-CN" altLang="en-US" dirty="0"/>
              <a:t>解封装</a:t>
            </a:r>
          </a:p>
          <a:p>
            <a:pPr marL="285750" indent="-285750">
              <a:lnSpc>
                <a:spcPct val="150000"/>
              </a:lnSpc>
              <a:buFont typeface="Wingdings" panose="05000000000000000000" pitchFamily="2" charset="2"/>
              <a:buChar char="l"/>
            </a:pPr>
            <a:r>
              <a:rPr lang="zh-CN" altLang="en-US" dirty="0"/>
              <a:t>隧道终点路由查找</a:t>
            </a:r>
          </a:p>
        </p:txBody>
      </p:sp>
      <p:pic>
        <p:nvPicPr>
          <p:cNvPr id="2" name="图片 1">
            <a:extLst>
              <a:ext uri="{FF2B5EF4-FFF2-40B4-BE49-F238E27FC236}">
                <a16:creationId xmlns:a16="http://schemas.microsoft.com/office/drawing/2014/main" id="{DA5BBC62-D455-48DB-A52F-278589DF4E06}"/>
              </a:ext>
            </a:extLst>
          </p:cNvPr>
          <p:cNvPicPr>
            <a:picLocks noChangeAspect="1"/>
          </p:cNvPicPr>
          <p:nvPr/>
        </p:nvPicPr>
        <p:blipFill>
          <a:blip r:embed="rId3"/>
          <a:stretch>
            <a:fillRect/>
          </a:stretch>
        </p:blipFill>
        <p:spPr>
          <a:xfrm>
            <a:off x="3503320" y="1305832"/>
            <a:ext cx="7903113" cy="4720837"/>
          </a:xfrm>
          <a:prstGeom prst="rect">
            <a:avLst/>
          </a:prstGeom>
        </p:spPr>
      </p:pic>
    </p:spTree>
    <p:custDataLst>
      <p:tags r:id="rId1"/>
    </p:custDataLst>
    <p:extLst>
      <p:ext uri="{BB962C8B-B14F-4D97-AF65-F5344CB8AC3E}">
        <p14:creationId xmlns:p14="http://schemas.microsoft.com/office/powerpoint/2010/main" val="21779727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GRE</a:t>
            </a:r>
            <a:r>
              <a:rPr lang="zh-CN" altLang="en-US" dirty="0"/>
              <a:t>传输数据过程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43</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365C3B01-DE49-41DD-B428-BCC327A07DC6}"/>
              </a:ext>
            </a:extLst>
          </p:cNvPr>
          <p:cNvSpPr/>
          <p:nvPr/>
        </p:nvSpPr>
        <p:spPr>
          <a:xfrm>
            <a:off x="785567" y="1130300"/>
            <a:ext cx="2325278" cy="2535951"/>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隧道起点路由查找</a:t>
            </a:r>
          </a:p>
          <a:p>
            <a:pPr marL="285750" indent="-285750">
              <a:lnSpc>
                <a:spcPct val="150000"/>
              </a:lnSpc>
              <a:buFont typeface="Wingdings" panose="05000000000000000000" pitchFamily="2" charset="2"/>
              <a:buChar char="l"/>
            </a:pPr>
            <a:r>
              <a:rPr lang="zh-CN" altLang="en-US" dirty="0"/>
              <a:t>加封装</a:t>
            </a:r>
          </a:p>
          <a:p>
            <a:pPr marL="285750" indent="-285750">
              <a:lnSpc>
                <a:spcPct val="150000"/>
              </a:lnSpc>
              <a:buFont typeface="Wingdings" panose="05000000000000000000" pitchFamily="2" charset="2"/>
              <a:buChar char="l"/>
            </a:pPr>
            <a:r>
              <a:rPr lang="zh-CN" altLang="en-US" b="1" dirty="0"/>
              <a:t>承载协议路由转发</a:t>
            </a:r>
          </a:p>
          <a:p>
            <a:pPr marL="285750" indent="-285750">
              <a:lnSpc>
                <a:spcPct val="150000"/>
              </a:lnSpc>
              <a:buFont typeface="Wingdings" panose="05000000000000000000" pitchFamily="2" charset="2"/>
              <a:buChar char="l"/>
            </a:pPr>
            <a:r>
              <a:rPr lang="zh-CN" altLang="en-US" dirty="0"/>
              <a:t>中途转发</a:t>
            </a:r>
          </a:p>
          <a:p>
            <a:pPr marL="285750" indent="-285750">
              <a:lnSpc>
                <a:spcPct val="150000"/>
              </a:lnSpc>
              <a:buFont typeface="Wingdings" panose="05000000000000000000" pitchFamily="2" charset="2"/>
              <a:buChar char="l"/>
            </a:pPr>
            <a:r>
              <a:rPr lang="zh-CN" altLang="en-US" dirty="0"/>
              <a:t>解封装</a:t>
            </a:r>
          </a:p>
          <a:p>
            <a:pPr marL="285750" indent="-285750">
              <a:lnSpc>
                <a:spcPct val="150000"/>
              </a:lnSpc>
              <a:buFont typeface="Wingdings" panose="05000000000000000000" pitchFamily="2" charset="2"/>
              <a:buChar char="l"/>
            </a:pPr>
            <a:r>
              <a:rPr lang="zh-CN" altLang="en-US" dirty="0"/>
              <a:t>隧道终点路由查找</a:t>
            </a:r>
          </a:p>
        </p:txBody>
      </p:sp>
      <p:pic>
        <p:nvPicPr>
          <p:cNvPr id="4" name="图片 3">
            <a:extLst>
              <a:ext uri="{FF2B5EF4-FFF2-40B4-BE49-F238E27FC236}">
                <a16:creationId xmlns:a16="http://schemas.microsoft.com/office/drawing/2014/main" id="{8C119475-1436-4D4D-9EC5-641A0D1779AC}"/>
              </a:ext>
            </a:extLst>
          </p:cNvPr>
          <p:cNvPicPr>
            <a:picLocks noChangeAspect="1"/>
          </p:cNvPicPr>
          <p:nvPr/>
        </p:nvPicPr>
        <p:blipFill>
          <a:blip r:embed="rId3"/>
          <a:stretch>
            <a:fillRect/>
          </a:stretch>
        </p:blipFill>
        <p:spPr>
          <a:xfrm>
            <a:off x="3238238" y="1228367"/>
            <a:ext cx="8168195" cy="4875767"/>
          </a:xfrm>
          <a:prstGeom prst="rect">
            <a:avLst/>
          </a:prstGeom>
        </p:spPr>
      </p:pic>
    </p:spTree>
    <p:custDataLst>
      <p:tags r:id="rId1"/>
    </p:custDataLst>
    <p:extLst>
      <p:ext uri="{BB962C8B-B14F-4D97-AF65-F5344CB8AC3E}">
        <p14:creationId xmlns:p14="http://schemas.microsoft.com/office/powerpoint/2010/main" val="40084196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GRE</a:t>
            </a:r>
            <a:r>
              <a:rPr lang="zh-CN" altLang="en-US" dirty="0"/>
              <a:t>传输数据过程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44</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365C3B01-DE49-41DD-B428-BCC327A07DC6}"/>
              </a:ext>
            </a:extLst>
          </p:cNvPr>
          <p:cNvSpPr/>
          <p:nvPr/>
        </p:nvSpPr>
        <p:spPr>
          <a:xfrm>
            <a:off x="785567" y="1130300"/>
            <a:ext cx="2325278" cy="2535951"/>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隧道起点路由查找</a:t>
            </a:r>
          </a:p>
          <a:p>
            <a:pPr marL="285750" indent="-285750">
              <a:lnSpc>
                <a:spcPct val="150000"/>
              </a:lnSpc>
              <a:buFont typeface="Wingdings" panose="05000000000000000000" pitchFamily="2" charset="2"/>
              <a:buChar char="l"/>
            </a:pPr>
            <a:r>
              <a:rPr lang="zh-CN" altLang="en-US" dirty="0"/>
              <a:t>加封装</a:t>
            </a:r>
          </a:p>
          <a:p>
            <a:pPr marL="285750" indent="-285750">
              <a:lnSpc>
                <a:spcPct val="150000"/>
              </a:lnSpc>
              <a:buFont typeface="Wingdings" panose="05000000000000000000" pitchFamily="2" charset="2"/>
              <a:buChar char="l"/>
            </a:pPr>
            <a:r>
              <a:rPr lang="zh-CN" altLang="en-US" dirty="0"/>
              <a:t>承载协议路由转发</a:t>
            </a:r>
          </a:p>
          <a:p>
            <a:pPr marL="285750" indent="-285750">
              <a:lnSpc>
                <a:spcPct val="150000"/>
              </a:lnSpc>
              <a:buFont typeface="Wingdings" panose="05000000000000000000" pitchFamily="2" charset="2"/>
              <a:buChar char="l"/>
            </a:pPr>
            <a:r>
              <a:rPr lang="zh-CN" altLang="en-US" b="1" dirty="0"/>
              <a:t>中途转发</a:t>
            </a:r>
          </a:p>
          <a:p>
            <a:pPr marL="285750" indent="-285750">
              <a:lnSpc>
                <a:spcPct val="150000"/>
              </a:lnSpc>
              <a:buFont typeface="Wingdings" panose="05000000000000000000" pitchFamily="2" charset="2"/>
              <a:buChar char="l"/>
            </a:pPr>
            <a:r>
              <a:rPr lang="zh-CN" altLang="en-US" dirty="0"/>
              <a:t>解封装</a:t>
            </a:r>
          </a:p>
          <a:p>
            <a:pPr marL="285750" indent="-285750">
              <a:lnSpc>
                <a:spcPct val="150000"/>
              </a:lnSpc>
              <a:buFont typeface="Wingdings" panose="05000000000000000000" pitchFamily="2" charset="2"/>
              <a:buChar char="l"/>
            </a:pPr>
            <a:r>
              <a:rPr lang="zh-CN" altLang="en-US" dirty="0"/>
              <a:t>隧道终点路由查找</a:t>
            </a:r>
          </a:p>
        </p:txBody>
      </p:sp>
      <p:pic>
        <p:nvPicPr>
          <p:cNvPr id="2" name="图片 1">
            <a:extLst>
              <a:ext uri="{FF2B5EF4-FFF2-40B4-BE49-F238E27FC236}">
                <a16:creationId xmlns:a16="http://schemas.microsoft.com/office/drawing/2014/main" id="{FFA7AC1D-4E50-4AF5-9B25-78287EDFC05E}"/>
              </a:ext>
            </a:extLst>
          </p:cNvPr>
          <p:cNvPicPr>
            <a:picLocks noChangeAspect="1"/>
          </p:cNvPicPr>
          <p:nvPr/>
        </p:nvPicPr>
        <p:blipFill>
          <a:blip r:embed="rId3"/>
          <a:stretch>
            <a:fillRect/>
          </a:stretch>
        </p:blipFill>
        <p:spPr>
          <a:xfrm>
            <a:off x="3455558" y="1272439"/>
            <a:ext cx="7950875" cy="4787624"/>
          </a:xfrm>
          <a:prstGeom prst="rect">
            <a:avLst/>
          </a:prstGeom>
        </p:spPr>
      </p:pic>
    </p:spTree>
    <p:custDataLst>
      <p:tags r:id="rId1"/>
    </p:custDataLst>
    <p:extLst>
      <p:ext uri="{BB962C8B-B14F-4D97-AF65-F5344CB8AC3E}">
        <p14:creationId xmlns:p14="http://schemas.microsoft.com/office/powerpoint/2010/main" val="16512810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GRE</a:t>
            </a:r>
            <a:r>
              <a:rPr lang="zh-CN" altLang="en-US" dirty="0"/>
              <a:t>传输数据过程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365C3B01-DE49-41DD-B428-BCC327A07DC6}"/>
              </a:ext>
            </a:extLst>
          </p:cNvPr>
          <p:cNvSpPr/>
          <p:nvPr/>
        </p:nvSpPr>
        <p:spPr>
          <a:xfrm>
            <a:off x="785567" y="1130300"/>
            <a:ext cx="2325278" cy="2535951"/>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隧道起点路由查找</a:t>
            </a:r>
          </a:p>
          <a:p>
            <a:pPr marL="285750" indent="-285750">
              <a:lnSpc>
                <a:spcPct val="150000"/>
              </a:lnSpc>
              <a:buFont typeface="Wingdings" panose="05000000000000000000" pitchFamily="2" charset="2"/>
              <a:buChar char="l"/>
            </a:pPr>
            <a:r>
              <a:rPr lang="zh-CN" altLang="en-US" dirty="0"/>
              <a:t>加封装</a:t>
            </a:r>
          </a:p>
          <a:p>
            <a:pPr marL="285750" indent="-285750">
              <a:lnSpc>
                <a:spcPct val="150000"/>
              </a:lnSpc>
              <a:buFont typeface="Wingdings" panose="05000000000000000000" pitchFamily="2" charset="2"/>
              <a:buChar char="l"/>
            </a:pPr>
            <a:r>
              <a:rPr lang="zh-CN" altLang="en-US" dirty="0"/>
              <a:t>承载协议路由转发</a:t>
            </a:r>
          </a:p>
          <a:p>
            <a:pPr marL="285750" indent="-285750">
              <a:lnSpc>
                <a:spcPct val="150000"/>
              </a:lnSpc>
              <a:buFont typeface="Wingdings" panose="05000000000000000000" pitchFamily="2" charset="2"/>
              <a:buChar char="l"/>
            </a:pPr>
            <a:r>
              <a:rPr lang="zh-CN" altLang="en-US" dirty="0"/>
              <a:t>中途转发</a:t>
            </a:r>
          </a:p>
          <a:p>
            <a:pPr marL="285750" indent="-285750">
              <a:lnSpc>
                <a:spcPct val="150000"/>
              </a:lnSpc>
              <a:buFont typeface="Wingdings" panose="05000000000000000000" pitchFamily="2" charset="2"/>
              <a:buChar char="l"/>
            </a:pPr>
            <a:r>
              <a:rPr lang="zh-CN" altLang="en-US" b="1" dirty="0"/>
              <a:t>解封装</a:t>
            </a:r>
          </a:p>
          <a:p>
            <a:pPr marL="285750" indent="-285750">
              <a:lnSpc>
                <a:spcPct val="150000"/>
              </a:lnSpc>
              <a:buFont typeface="Wingdings" panose="05000000000000000000" pitchFamily="2" charset="2"/>
              <a:buChar char="l"/>
            </a:pPr>
            <a:r>
              <a:rPr lang="zh-CN" altLang="en-US" dirty="0"/>
              <a:t>隧道终点路由查找</a:t>
            </a:r>
          </a:p>
        </p:txBody>
      </p:sp>
      <p:pic>
        <p:nvPicPr>
          <p:cNvPr id="4" name="图片 3">
            <a:extLst>
              <a:ext uri="{FF2B5EF4-FFF2-40B4-BE49-F238E27FC236}">
                <a16:creationId xmlns:a16="http://schemas.microsoft.com/office/drawing/2014/main" id="{03DEFD45-B711-499C-B2BC-4C2CAB33592E}"/>
              </a:ext>
            </a:extLst>
          </p:cNvPr>
          <p:cNvPicPr>
            <a:picLocks noChangeAspect="1"/>
          </p:cNvPicPr>
          <p:nvPr/>
        </p:nvPicPr>
        <p:blipFill>
          <a:blip r:embed="rId3"/>
          <a:stretch>
            <a:fillRect/>
          </a:stretch>
        </p:blipFill>
        <p:spPr>
          <a:xfrm>
            <a:off x="3300690" y="1243881"/>
            <a:ext cx="8105743" cy="4776092"/>
          </a:xfrm>
          <a:prstGeom prst="rect">
            <a:avLst/>
          </a:prstGeom>
        </p:spPr>
      </p:pic>
    </p:spTree>
    <p:custDataLst>
      <p:tags r:id="rId1"/>
    </p:custDataLst>
    <p:extLst>
      <p:ext uri="{BB962C8B-B14F-4D97-AF65-F5344CB8AC3E}">
        <p14:creationId xmlns:p14="http://schemas.microsoft.com/office/powerpoint/2010/main" val="13716959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GRE</a:t>
            </a:r>
            <a:r>
              <a:rPr lang="zh-CN" altLang="en-US" dirty="0"/>
              <a:t>传输数据过程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46</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365C3B01-DE49-41DD-B428-BCC327A07DC6}"/>
              </a:ext>
            </a:extLst>
          </p:cNvPr>
          <p:cNvSpPr/>
          <p:nvPr/>
        </p:nvSpPr>
        <p:spPr>
          <a:xfrm>
            <a:off x="785567" y="1130300"/>
            <a:ext cx="2325278" cy="2535951"/>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隧道起点路由查找</a:t>
            </a:r>
          </a:p>
          <a:p>
            <a:pPr marL="285750" indent="-285750">
              <a:lnSpc>
                <a:spcPct val="150000"/>
              </a:lnSpc>
              <a:buFont typeface="Wingdings" panose="05000000000000000000" pitchFamily="2" charset="2"/>
              <a:buChar char="l"/>
            </a:pPr>
            <a:r>
              <a:rPr lang="zh-CN" altLang="en-US" dirty="0"/>
              <a:t>加封装</a:t>
            </a:r>
          </a:p>
          <a:p>
            <a:pPr marL="285750" indent="-285750">
              <a:lnSpc>
                <a:spcPct val="150000"/>
              </a:lnSpc>
              <a:buFont typeface="Wingdings" panose="05000000000000000000" pitchFamily="2" charset="2"/>
              <a:buChar char="l"/>
            </a:pPr>
            <a:r>
              <a:rPr lang="zh-CN" altLang="en-US" dirty="0"/>
              <a:t>承载协议路由转发</a:t>
            </a:r>
          </a:p>
          <a:p>
            <a:pPr marL="285750" indent="-285750">
              <a:lnSpc>
                <a:spcPct val="150000"/>
              </a:lnSpc>
              <a:buFont typeface="Wingdings" panose="05000000000000000000" pitchFamily="2" charset="2"/>
              <a:buChar char="l"/>
            </a:pPr>
            <a:r>
              <a:rPr lang="zh-CN" altLang="en-US" dirty="0"/>
              <a:t>中途转发</a:t>
            </a:r>
          </a:p>
          <a:p>
            <a:pPr marL="285750" indent="-285750">
              <a:lnSpc>
                <a:spcPct val="150000"/>
              </a:lnSpc>
              <a:buFont typeface="Wingdings" panose="05000000000000000000" pitchFamily="2" charset="2"/>
              <a:buChar char="l"/>
            </a:pPr>
            <a:r>
              <a:rPr lang="zh-CN" altLang="en-US" dirty="0"/>
              <a:t>解封装</a:t>
            </a:r>
          </a:p>
          <a:p>
            <a:pPr marL="285750" indent="-285750">
              <a:lnSpc>
                <a:spcPct val="150000"/>
              </a:lnSpc>
              <a:buFont typeface="Wingdings" panose="05000000000000000000" pitchFamily="2" charset="2"/>
              <a:buChar char="l"/>
            </a:pPr>
            <a:r>
              <a:rPr lang="zh-CN" altLang="en-US" b="1" dirty="0"/>
              <a:t>隧道终点路由查找</a:t>
            </a:r>
          </a:p>
        </p:txBody>
      </p:sp>
      <p:pic>
        <p:nvPicPr>
          <p:cNvPr id="2" name="图片 1">
            <a:extLst>
              <a:ext uri="{FF2B5EF4-FFF2-40B4-BE49-F238E27FC236}">
                <a16:creationId xmlns:a16="http://schemas.microsoft.com/office/drawing/2014/main" id="{75D21E75-DFC0-4ECE-A388-577CF285AA58}"/>
              </a:ext>
            </a:extLst>
          </p:cNvPr>
          <p:cNvPicPr>
            <a:picLocks noChangeAspect="1"/>
          </p:cNvPicPr>
          <p:nvPr/>
        </p:nvPicPr>
        <p:blipFill>
          <a:blip r:embed="rId3"/>
          <a:stretch>
            <a:fillRect/>
          </a:stretch>
        </p:blipFill>
        <p:spPr>
          <a:xfrm>
            <a:off x="3300790" y="1130300"/>
            <a:ext cx="8105643" cy="4838428"/>
          </a:xfrm>
          <a:prstGeom prst="rect">
            <a:avLst/>
          </a:prstGeom>
        </p:spPr>
      </p:pic>
    </p:spTree>
    <p:custDataLst>
      <p:tags r:id="rId1"/>
    </p:custDataLst>
    <p:extLst>
      <p:ext uri="{BB962C8B-B14F-4D97-AF65-F5344CB8AC3E}">
        <p14:creationId xmlns:p14="http://schemas.microsoft.com/office/powerpoint/2010/main" val="2260949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a:t>
            </a:r>
            <a:r>
              <a:rPr lang="zh-CN" altLang="en-US" dirty="0"/>
              <a:t>协议介绍</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内容占位符 2">
            <a:extLst>
              <a:ext uri="{FF2B5EF4-FFF2-40B4-BE49-F238E27FC236}">
                <a16:creationId xmlns:a16="http://schemas.microsoft.com/office/drawing/2014/main" id="{3FA24192-AB3E-429D-B762-0A4DAD94FC68}"/>
              </a:ext>
            </a:extLst>
          </p:cNvPr>
          <p:cNvSpPr txBox="1">
            <a:spLocks/>
          </p:cNvSpPr>
          <p:nvPr/>
        </p:nvSpPr>
        <p:spPr>
          <a:xfrm>
            <a:off x="669925" y="1130300"/>
            <a:ext cx="10914026" cy="4525963"/>
          </a:xfrm>
          <a:prstGeom prst="rect">
            <a:avLst/>
          </a:prstGeom>
        </p:spPr>
        <p:txBody>
          <a:bodyPr/>
          <a:lstStyle>
            <a:lvl1pPr marL="228600" indent="-228600" algn="l" defTabSz="913765"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Wingdings" panose="05000000000000000000" pitchFamily="2" charset="2"/>
              <a:buChar char="u"/>
            </a:pPr>
            <a:r>
              <a:rPr lang="en-US" altLang="zh-CN" sz="1800" dirty="0"/>
              <a:t>IPSec</a:t>
            </a:r>
            <a:r>
              <a:rPr lang="zh-CN" altLang="en-US" sz="1800" dirty="0"/>
              <a:t>是一种开放标准的框</a:t>
            </a:r>
            <a:r>
              <a:rPr lang="en-US" altLang="zh-CN" sz="1800" dirty="0"/>
              <a:t>IPSec</a:t>
            </a:r>
            <a:r>
              <a:rPr lang="zh-CN" altLang="en-US" sz="1800" dirty="0"/>
              <a:t>特定的通信方之间在</a:t>
            </a:r>
            <a:r>
              <a:rPr lang="en-US" altLang="zh-CN" sz="1800" dirty="0"/>
              <a:t>IP</a:t>
            </a:r>
            <a:r>
              <a:rPr lang="zh-CN" altLang="en-US" sz="1800" dirty="0"/>
              <a:t>层通过加密和数据摘要</a:t>
            </a:r>
            <a:r>
              <a:rPr lang="en-US" altLang="zh-CN" sz="1800" dirty="0"/>
              <a:t>(Hash)</a:t>
            </a:r>
            <a:r>
              <a:rPr lang="zh-CN" altLang="en-US" sz="1800" dirty="0"/>
              <a:t>等手段，来保证数据包在</a:t>
            </a:r>
            <a:r>
              <a:rPr lang="en-US" altLang="zh-CN" sz="1800" dirty="0"/>
              <a:t>Internet </a:t>
            </a:r>
            <a:r>
              <a:rPr lang="zh-CN" altLang="en-US" sz="1800" dirty="0"/>
              <a:t>网上传输时的私密性</a:t>
            </a:r>
            <a:r>
              <a:rPr lang="en-US" altLang="zh-CN" sz="1800" dirty="0"/>
              <a:t>(confidentiality) </a:t>
            </a:r>
            <a:r>
              <a:rPr lang="zh-CN" altLang="en-US" sz="1800" dirty="0"/>
              <a:t>、完整性</a:t>
            </a:r>
            <a:r>
              <a:rPr lang="en-US" altLang="zh-CN" sz="1800" dirty="0"/>
              <a:t>(data integrity)</a:t>
            </a:r>
            <a:r>
              <a:rPr lang="zh-CN" altLang="en-US" sz="1800" dirty="0"/>
              <a:t>和真实性</a:t>
            </a:r>
            <a:r>
              <a:rPr lang="en-US" altLang="zh-CN" sz="1800" dirty="0"/>
              <a:t>(origin authentication)</a:t>
            </a:r>
            <a:r>
              <a:rPr lang="zh-CN" altLang="en-US" sz="1800" dirty="0"/>
              <a:t>。</a:t>
            </a:r>
            <a:endParaRPr lang="en-US" altLang="zh-CN" sz="1800" dirty="0"/>
          </a:p>
          <a:p>
            <a:pPr marL="0" lvl="1" indent="0">
              <a:lnSpc>
                <a:spcPct val="150000"/>
              </a:lnSpc>
              <a:spcBef>
                <a:spcPts val="0"/>
              </a:spcBef>
              <a:buFont typeface="Wingdings" panose="05000000000000000000" pitchFamily="2" charset="2"/>
              <a:buChar char="u"/>
            </a:pPr>
            <a:r>
              <a:rPr lang="en-US" altLang="zh-CN" sz="1800" dirty="0"/>
              <a:t>IPSec</a:t>
            </a:r>
            <a:r>
              <a:rPr lang="zh-CN" altLang="en-US" sz="1800" dirty="0"/>
              <a:t>只能工作在</a:t>
            </a:r>
            <a:r>
              <a:rPr lang="en-US" altLang="zh-CN" sz="1800" dirty="0"/>
              <a:t>IP</a:t>
            </a:r>
            <a:r>
              <a:rPr lang="zh-CN" altLang="en-US" sz="1800" dirty="0"/>
              <a:t>层，为</a:t>
            </a:r>
            <a:r>
              <a:rPr lang="en-US" altLang="zh-CN" sz="1800" dirty="0"/>
              <a:t>IP</a:t>
            </a:r>
            <a:r>
              <a:rPr lang="zh-CN" altLang="en-US" sz="1800" dirty="0"/>
              <a:t>数据流提供安全服务，要求乘客协议和承载协议都是</a:t>
            </a:r>
            <a:r>
              <a:rPr lang="en-US" altLang="zh-CN" sz="1800" dirty="0"/>
              <a:t>IP</a:t>
            </a:r>
            <a:r>
              <a:rPr lang="zh-CN" altLang="en-US" sz="1800" dirty="0"/>
              <a:t>协议</a:t>
            </a:r>
            <a:endParaRPr lang="en-US" altLang="zh-CN" sz="1800" dirty="0"/>
          </a:p>
          <a:p>
            <a:pPr marL="0" lvl="1" indent="0">
              <a:lnSpc>
                <a:spcPct val="150000"/>
              </a:lnSpc>
              <a:spcBef>
                <a:spcPts val="0"/>
              </a:spcBef>
              <a:buFont typeface="Wingdings" panose="05000000000000000000" pitchFamily="2" charset="2"/>
              <a:buChar char="u"/>
            </a:pPr>
            <a:r>
              <a:rPr lang="en-US" altLang="zh-CN" sz="1800" dirty="0" err="1"/>
              <a:t>IPSec</a:t>
            </a:r>
            <a:r>
              <a:rPr lang="zh-CN" altLang="en-US" sz="1800" dirty="0"/>
              <a:t>由</a:t>
            </a:r>
            <a:r>
              <a:rPr lang="en-US" altLang="zh-CN" sz="1800" dirty="0"/>
              <a:t>ESP</a:t>
            </a:r>
            <a:r>
              <a:rPr lang="zh-CN" altLang="en-US" sz="1800" dirty="0"/>
              <a:t>协议（或者</a:t>
            </a:r>
            <a:r>
              <a:rPr lang="en-US" altLang="zh-CN" sz="1800" dirty="0"/>
              <a:t>Ah</a:t>
            </a:r>
            <a:r>
              <a:rPr lang="zh-CN" altLang="en-US" sz="1800" dirty="0"/>
              <a:t>协议）、</a:t>
            </a:r>
            <a:r>
              <a:rPr lang="en-US" altLang="zh-CN" sz="1800" dirty="0"/>
              <a:t>IKE</a:t>
            </a:r>
            <a:r>
              <a:rPr lang="zh-CN" altLang="en-US" sz="1800" dirty="0"/>
              <a:t>协议组成</a:t>
            </a:r>
          </a:p>
        </p:txBody>
      </p:sp>
      <p:pic>
        <p:nvPicPr>
          <p:cNvPr id="2" name="图片 1">
            <a:extLst>
              <a:ext uri="{FF2B5EF4-FFF2-40B4-BE49-F238E27FC236}">
                <a16:creationId xmlns:a16="http://schemas.microsoft.com/office/drawing/2014/main" id="{E581E81B-BF4F-4035-A87B-A57958A4A610}"/>
              </a:ext>
            </a:extLst>
          </p:cNvPr>
          <p:cNvPicPr>
            <a:picLocks noChangeAspect="1"/>
          </p:cNvPicPr>
          <p:nvPr/>
        </p:nvPicPr>
        <p:blipFill>
          <a:blip r:embed="rId3"/>
          <a:stretch>
            <a:fillRect/>
          </a:stretch>
        </p:blipFill>
        <p:spPr>
          <a:xfrm>
            <a:off x="3096508" y="3429000"/>
            <a:ext cx="5998984" cy="1176630"/>
          </a:xfrm>
          <a:prstGeom prst="rect">
            <a:avLst/>
          </a:prstGeom>
        </p:spPr>
      </p:pic>
    </p:spTree>
    <p:custDataLst>
      <p:tags r:id="rId1"/>
    </p:custDataLst>
    <p:extLst>
      <p:ext uri="{BB962C8B-B14F-4D97-AF65-F5344CB8AC3E}">
        <p14:creationId xmlns:p14="http://schemas.microsoft.com/office/powerpoint/2010/main" val="42385948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a:t>
            </a:r>
            <a:r>
              <a:rPr lang="zh-CN" altLang="en-US" dirty="0"/>
              <a:t>封装模式</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60525763-807B-43FF-8B75-5A174CE0D982}"/>
              </a:ext>
            </a:extLst>
          </p:cNvPr>
          <p:cNvSpPr/>
          <p:nvPr/>
        </p:nvSpPr>
        <p:spPr>
          <a:xfrm>
            <a:off x="747859" y="1330028"/>
            <a:ext cx="6096000" cy="4197944"/>
          </a:xfrm>
          <a:prstGeom prst="rect">
            <a:avLst/>
          </a:prstGeom>
        </p:spPr>
        <p:txBody>
          <a:bodyPr>
            <a:spAutoFit/>
          </a:bodyPr>
          <a:lstStyle/>
          <a:p>
            <a:pPr marL="285750" indent="-285750">
              <a:lnSpc>
                <a:spcPct val="150000"/>
              </a:lnSpc>
              <a:buFont typeface="Wingdings" panose="05000000000000000000" pitchFamily="2" charset="2"/>
              <a:buChar char="u"/>
            </a:pPr>
            <a:r>
              <a:rPr lang="zh-CN" altLang="en-US" b="1" dirty="0"/>
              <a:t>传输模式（</a:t>
            </a:r>
            <a:r>
              <a:rPr lang="en-US" altLang="zh-CN" b="1" dirty="0"/>
              <a:t>Transport</a:t>
            </a:r>
            <a:r>
              <a:rPr lang="zh-CN" altLang="en-US" b="1" dirty="0"/>
              <a:t>）</a:t>
            </a:r>
          </a:p>
          <a:p>
            <a:pPr marL="504000" indent="-285750">
              <a:lnSpc>
                <a:spcPct val="150000"/>
              </a:lnSpc>
              <a:buFont typeface="Wingdings" panose="05000000000000000000" pitchFamily="2" charset="2"/>
              <a:buChar char="Ø"/>
            </a:pPr>
            <a:r>
              <a:rPr lang="zh-CN" altLang="en-US" dirty="0"/>
              <a:t>用于主机到主机间的安全连接</a:t>
            </a:r>
          </a:p>
          <a:p>
            <a:pPr marL="504000" indent="-285750">
              <a:lnSpc>
                <a:spcPct val="150000"/>
              </a:lnSpc>
              <a:buFont typeface="Wingdings" panose="05000000000000000000" pitchFamily="2" charset="2"/>
              <a:buChar char="Ø"/>
            </a:pPr>
            <a:r>
              <a:rPr lang="zh-CN" altLang="en-US" dirty="0"/>
              <a:t>保护数据源与目的间的信息安全性</a:t>
            </a:r>
          </a:p>
          <a:p>
            <a:pPr marL="504000" indent="-285750">
              <a:lnSpc>
                <a:spcPct val="150000"/>
              </a:lnSpc>
              <a:buFont typeface="Wingdings" panose="05000000000000000000" pitchFamily="2" charset="2"/>
              <a:buChar char="Ø"/>
            </a:pPr>
            <a:r>
              <a:rPr lang="zh-CN" altLang="en-US" dirty="0"/>
              <a:t>不封装额外的</a:t>
            </a:r>
            <a:r>
              <a:rPr lang="en-US" altLang="zh-CN" dirty="0"/>
              <a:t>IP</a:t>
            </a:r>
            <a:r>
              <a:rPr lang="zh-CN" altLang="en-US" dirty="0"/>
              <a:t>头</a:t>
            </a:r>
          </a:p>
          <a:p>
            <a:pPr marL="504000" indent="-285750">
              <a:lnSpc>
                <a:spcPct val="150000"/>
              </a:lnSpc>
              <a:buFont typeface="Wingdings" panose="05000000000000000000" pitchFamily="2" charset="2"/>
              <a:buChar char="Ø"/>
            </a:pPr>
            <a:r>
              <a:rPr lang="zh-CN" altLang="en-US" dirty="0"/>
              <a:t>对报文的高层信息进行保护</a:t>
            </a:r>
          </a:p>
          <a:p>
            <a:pPr marL="285750" indent="-285750">
              <a:lnSpc>
                <a:spcPct val="150000"/>
              </a:lnSpc>
              <a:buFont typeface="Wingdings" panose="05000000000000000000" pitchFamily="2" charset="2"/>
              <a:buChar char="u"/>
            </a:pPr>
            <a:r>
              <a:rPr lang="zh-CN" altLang="en-US" b="1" dirty="0"/>
              <a:t>隧道模式（</a:t>
            </a:r>
            <a:r>
              <a:rPr lang="en-US" altLang="zh-CN" b="1" dirty="0"/>
              <a:t>Tunnel</a:t>
            </a:r>
            <a:r>
              <a:rPr lang="zh-CN" altLang="en-US" b="1" dirty="0"/>
              <a:t>）</a:t>
            </a:r>
          </a:p>
          <a:p>
            <a:pPr marL="504000" indent="-285750">
              <a:lnSpc>
                <a:spcPct val="150000"/>
              </a:lnSpc>
              <a:buFont typeface="Wingdings" panose="05000000000000000000" pitchFamily="2" charset="2"/>
              <a:buChar char="Ø"/>
            </a:pPr>
            <a:r>
              <a:rPr lang="zh-CN" altLang="en-US" dirty="0"/>
              <a:t>用于网关到网关间的安全连接</a:t>
            </a:r>
          </a:p>
          <a:p>
            <a:pPr marL="504000" indent="-285750">
              <a:lnSpc>
                <a:spcPct val="150000"/>
              </a:lnSpc>
              <a:buFont typeface="Wingdings" panose="05000000000000000000" pitchFamily="2" charset="2"/>
              <a:buChar char="Ø"/>
            </a:pPr>
            <a:r>
              <a:rPr lang="zh-CN" altLang="en-US" dirty="0"/>
              <a:t>数据在传输的过程中被网关封装与解封装</a:t>
            </a:r>
          </a:p>
          <a:p>
            <a:pPr marL="504000" indent="-285750">
              <a:lnSpc>
                <a:spcPct val="150000"/>
              </a:lnSpc>
              <a:buFont typeface="Wingdings" panose="05000000000000000000" pitchFamily="2" charset="2"/>
              <a:buChar char="Ø"/>
            </a:pPr>
            <a:r>
              <a:rPr lang="zh-CN" altLang="en-US" dirty="0"/>
              <a:t>封装额外的</a:t>
            </a:r>
            <a:r>
              <a:rPr lang="en-US" altLang="zh-CN" dirty="0"/>
              <a:t>IP</a:t>
            </a:r>
            <a:r>
              <a:rPr lang="zh-CN" altLang="en-US" dirty="0"/>
              <a:t>头，用于构建</a:t>
            </a:r>
            <a:r>
              <a:rPr lang="en-US" altLang="zh-CN" dirty="0"/>
              <a:t>VPN</a:t>
            </a:r>
          </a:p>
          <a:p>
            <a:pPr marL="504000" indent="-285750">
              <a:lnSpc>
                <a:spcPct val="150000"/>
              </a:lnSpc>
              <a:buFont typeface="Wingdings" panose="05000000000000000000" pitchFamily="2" charset="2"/>
              <a:buChar char="Ø"/>
            </a:pPr>
            <a:r>
              <a:rPr lang="zh-CN" altLang="en-US" dirty="0"/>
              <a:t>对整个原始报文进行保护</a:t>
            </a:r>
          </a:p>
        </p:txBody>
      </p:sp>
    </p:spTree>
    <p:custDataLst>
      <p:tags r:id="rId1"/>
    </p:custDataLst>
    <p:extLst>
      <p:ext uri="{BB962C8B-B14F-4D97-AF65-F5344CB8AC3E}">
        <p14:creationId xmlns:p14="http://schemas.microsoft.com/office/powerpoint/2010/main" val="8930095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ESP</a:t>
            </a:r>
            <a:r>
              <a:rPr lang="zh-CN" altLang="en-US" dirty="0"/>
              <a:t>封装协议</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49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Rectangle 4">
            <a:extLst>
              <a:ext uri="{FF2B5EF4-FFF2-40B4-BE49-F238E27FC236}">
                <a16:creationId xmlns:a16="http://schemas.microsoft.com/office/drawing/2014/main" id="{9EE3376A-533B-43A5-A677-3E26620CEFE3}"/>
              </a:ext>
            </a:extLst>
          </p:cNvPr>
          <p:cNvSpPr/>
          <p:nvPr/>
        </p:nvSpPr>
        <p:spPr>
          <a:xfrm>
            <a:off x="669925" y="1028702"/>
            <a:ext cx="10850562" cy="4801314"/>
          </a:xfrm>
          <a:prstGeom prst="rect">
            <a:avLst/>
          </a:prstGeom>
        </p:spPr>
        <p:txBody>
          <a:bodyPr wrap="square">
            <a:spAutoFit/>
          </a:bodyPr>
          <a:lstStyle/>
          <a:p>
            <a:pPr indent="457200"/>
            <a:r>
              <a:rPr lang="zh-CN" altLang="zh-CN" dirty="0"/>
              <a:t>ESP（</a:t>
            </a:r>
            <a:r>
              <a:rPr lang="en-US" altLang="zh-CN" dirty="0"/>
              <a:t>Encapsulated Security Payload </a:t>
            </a:r>
            <a:r>
              <a:rPr lang="zh-CN" altLang="zh-CN" dirty="0"/>
              <a:t>安全封装载荷，使用较广）：可以同时提供数据完整性确认、数据加密、防重放等安全特性；</a:t>
            </a:r>
            <a:r>
              <a:rPr lang="en-US" altLang="zh-CN" dirty="0"/>
              <a:t>ESP</a:t>
            </a:r>
            <a:r>
              <a:rPr lang="zh-CN" altLang="zh-CN" dirty="0"/>
              <a:t>通常使用</a:t>
            </a:r>
            <a:r>
              <a:rPr lang="en-US" altLang="zh-CN" dirty="0"/>
              <a:t>DES</a:t>
            </a:r>
            <a:r>
              <a:rPr lang="zh-CN" altLang="zh-CN" dirty="0"/>
              <a:t>、</a:t>
            </a:r>
            <a:r>
              <a:rPr lang="en-US" altLang="zh-CN" dirty="0"/>
              <a:t>3DES</a:t>
            </a:r>
            <a:r>
              <a:rPr lang="zh-CN" altLang="zh-CN" dirty="0"/>
              <a:t>、</a:t>
            </a:r>
            <a:r>
              <a:rPr lang="en-US" altLang="zh-CN" dirty="0"/>
              <a:t>AES</a:t>
            </a:r>
            <a:r>
              <a:rPr lang="zh-CN" altLang="zh-CN" dirty="0"/>
              <a:t>等加密算法实现数据加密，使用</a:t>
            </a:r>
            <a:r>
              <a:rPr lang="en-US" altLang="zh-CN" dirty="0"/>
              <a:t>MD5</a:t>
            </a:r>
            <a:r>
              <a:rPr lang="zh-CN" altLang="zh-CN" dirty="0"/>
              <a:t>或</a:t>
            </a:r>
            <a:r>
              <a:rPr lang="en-US" altLang="zh-CN" dirty="0"/>
              <a:t>SHA1</a:t>
            </a:r>
            <a:r>
              <a:rPr lang="zh-CN" altLang="zh-CN" dirty="0"/>
              <a:t>来实现数据完整性。</a:t>
            </a:r>
          </a:p>
          <a:p>
            <a:pPr marL="285750" indent="-285750" fontAlgn="ctr">
              <a:lnSpc>
                <a:spcPct val="150000"/>
              </a:lnSpc>
              <a:buFont typeface="Wingdings" panose="05000000000000000000" pitchFamily="2" charset="2"/>
              <a:buChar char="n"/>
            </a:pPr>
            <a:r>
              <a:rPr lang="en-US" altLang="zh-CN" dirty="0" err="1"/>
              <a:t>提供数据的完整性验证，使用散列算法，验证不包括IP头</a:t>
            </a:r>
            <a:r>
              <a:rPr lang="en-US" altLang="zh-CN" dirty="0"/>
              <a:t>。</a:t>
            </a:r>
          </a:p>
          <a:p>
            <a:pPr marL="285750" indent="-285750" fontAlgn="ctr">
              <a:lnSpc>
                <a:spcPct val="150000"/>
              </a:lnSpc>
              <a:buFont typeface="Wingdings" panose="05000000000000000000" pitchFamily="2" charset="2"/>
              <a:buChar char="n"/>
            </a:pPr>
            <a:r>
              <a:rPr lang="en-US" altLang="zh-CN" dirty="0" err="1"/>
              <a:t>采用加密，提供数据的机密性</a:t>
            </a:r>
            <a:r>
              <a:rPr lang="en-US" altLang="zh-CN" dirty="0"/>
              <a:t>。</a:t>
            </a:r>
          </a:p>
          <a:p>
            <a:pPr marL="285750" indent="-285750" fontAlgn="ctr">
              <a:lnSpc>
                <a:spcPct val="150000"/>
              </a:lnSpc>
              <a:buFont typeface="Wingdings" panose="05000000000000000000" pitchFamily="2" charset="2"/>
              <a:buChar char="n"/>
            </a:pPr>
            <a:r>
              <a:rPr lang="en-US" altLang="zh-CN" dirty="0" err="1"/>
              <a:t>提供反重放保护</a:t>
            </a:r>
            <a:r>
              <a:rPr lang="en-US" altLang="zh-CN" dirty="0"/>
              <a:t>。</a:t>
            </a:r>
          </a:p>
          <a:p>
            <a:pPr marL="285750" indent="-285750" fontAlgn="ctr">
              <a:lnSpc>
                <a:spcPct val="150000"/>
              </a:lnSpc>
              <a:buFont typeface="Wingdings" panose="05000000000000000000" pitchFamily="2" charset="2"/>
              <a:buChar char="n"/>
            </a:pPr>
            <a:r>
              <a:rPr lang="en-US" altLang="zh-CN" dirty="0"/>
              <a:t>使用IP协议号50。</a:t>
            </a:r>
          </a:p>
          <a:p>
            <a:pPr marL="285750" indent="-285750" fontAlgn="ctr">
              <a:buFont typeface="Wingdings" panose="05000000000000000000" pitchFamily="2" charset="2"/>
              <a:buChar char="n"/>
            </a:pPr>
            <a:endParaRPr lang="en-US" altLang="zh-CN" dirty="0"/>
          </a:p>
          <a:p>
            <a:pPr fontAlgn="ctr"/>
            <a:endParaRPr lang="en-US" altLang="zh-CN" dirty="0"/>
          </a:p>
          <a:p>
            <a:pPr marL="285750" indent="-285750" fontAlgn="ctr">
              <a:buFont typeface="Wingdings" panose="05000000000000000000" pitchFamily="2" charset="2"/>
              <a:buChar char="n"/>
            </a:pPr>
            <a:endParaRPr lang="en-US" altLang="zh-CN" dirty="0"/>
          </a:p>
          <a:p>
            <a:pPr fontAlgn="ctr"/>
            <a:endParaRPr lang="en-US" altLang="zh-CN" dirty="0"/>
          </a:p>
          <a:p>
            <a:r>
              <a:rPr lang="en-US" altLang="zh-CN" dirty="0"/>
              <a:t>ESP </a:t>
            </a:r>
            <a:r>
              <a:rPr lang="zh-CN" altLang="zh-CN" dirty="0"/>
              <a:t>头部：</a:t>
            </a:r>
            <a:r>
              <a:rPr lang="en-US" altLang="zh-CN" dirty="0"/>
              <a:t> </a:t>
            </a:r>
            <a:r>
              <a:rPr lang="zh-CN" altLang="zh-CN" dirty="0"/>
              <a:t>主要是包括</a:t>
            </a:r>
            <a:r>
              <a:rPr lang="en-US" altLang="zh-CN" dirty="0"/>
              <a:t>SPI</a:t>
            </a:r>
            <a:r>
              <a:rPr lang="zh-CN" altLang="zh-CN" dirty="0"/>
              <a:t>和</a:t>
            </a:r>
            <a:r>
              <a:rPr lang="en-US" altLang="zh-CN" dirty="0"/>
              <a:t>Seq number</a:t>
            </a:r>
            <a:r>
              <a:rPr lang="zh-CN" altLang="zh-CN" dirty="0"/>
              <a:t>，放在加密数据之前</a:t>
            </a:r>
          </a:p>
          <a:p>
            <a:pPr fontAlgn="ctr"/>
            <a:r>
              <a:rPr lang="en-US" altLang="zh-CN" dirty="0"/>
              <a:t>ESP </a:t>
            </a:r>
            <a:r>
              <a:rPr lang="zh-CN" altLang="zh-CN" dirty="0"/>
              <a:t>尾部：被放置在加密数据之后，包括一个填充区域和填充长度以及一个</a:t>
            </a:r>
            <a:r>
              <a:rPr lang="en-US" altLang="zh-CN" dirty="0"/>
              <a:t>Next Header</a:t>
            </a:r>
            <a:r>
              <a:rPr lang="zh-CN" altLang="zh-CN" dirty="0"/>
              <a:t>，</a:t>
            </a:r>
            <a:r>
              <a:rPr lang="en-US" altLang="zh-CN" dirty="0"/>
              <a:t> </a:t>
            </a:r>
            <a:r>
              <a:rPr lang="zh-CN" altLang="zh-CN" dirty="0"/>
              <a:t>这个地方比较特殊，</a:t>
            </a:r>
            <a:r>
              <a:rPr lang="en-US" altLang="zh-CN" dirty="0"/>
              <a:t>ESP header</a:t>
            </a:r>
            <a:r>
              <a:rPr lang="zh-CN" altLang="zh-CN" dirty="0"/>
              <a:t>中没有</a:t>
            </a:r>
            <a:r>
              <a:rPr lang="en-US" altLang="zh-CN" dirty="0"/>
              <a:t>Next Header</a:t>
            </a:r>
            <a:r>
              <a:rPr lang="zh-CN" altLang="zh-CN" dirty="0"/>
              <a:t>放在</a:t>
            </a:r>
            <a:r>
              <a:rPr lang="en-US" altLang="zh-CN" dirty="0"/>
              <a:t>Trailer</a:t>
            </a:r>
            <a:r>
              <a:rPr lang="zh-CN" altLang="zh-CN" dirty="0"/>
              <a:t>中</a:t>
            </a:r>
            <a:r>
              <a:rPr lang="en-US" altLang="zh-CN" dirty="0"/>
              <a:t>   </a:t>
            </a:r>
            <a:endParaRPr lang="zh-CN" altLang="zh-CN" dirty="0"/>
          </a:p>
          <a:p>
            <a:pPr fontAlgn="ctr"/>
            <a:r>
              <a:rPr lang="en-US" altLang="zh-CN" dirty="0"/>
              <a:t>ESP </a:t>
            </a:r>
            <a:r>
              <a:rPr lang="zh-CN" altLang="zh-CN" dirty="0"/>
              <a:t>认证：必须是</a:t>
            </a:r>
            <a:r>
              <a:rPr lang="en-US" altLang="zh-CN" dirty="0"/>
              <a:t>32bit</a:t>
            </a:r>
            <a:r>
              <a:rPr lang="zh-CN" altLang="zh-CN" dirty="0"/>
              <a:t>的整数倍，是在前面个字段基础上计算的出来的完整性校验值</a:t>
            </a:r>
            <a:r>
              <a:rPr lang="en-US" altLang="zh-CN" dirty="0"/>
              <a:t>ICV</a:t>
            </a:r>
          </a:p>
        </p:txBody>
      </p:sp>
      <p:graphicFrame>
        <p:nvGraphicFramePr>
          <p:cNvPr id="7" name="表格 6">
            <a:extLst>
              <a:ext uri="{FF2B5EF4-FFF2-40B4-BE49-F238E27FC236}">
                <a16:creationId xmlns:a16="http://schemas.microsoft.com/office/drawing/2014/main" id="{E1803961-31E1-40D8-9CC2-4B76EF1CB00B}"/>
              </a:ext>
            </a:extLst>
          </p:cNvPr>
          <p:cNvGraphicFramePr>
            <a:graphicFrameLocks noGrp="1"/>
          </p:cNvGraphicFramePr>
          <p:nvPr>
            <p:extLst>
              <p:ext uri="{D42A27DB-BD31-4B8C-83A1-F6EECF244321}">
                <p14:modId xmlns:p14="http://schemas.microsoft.com/office/powerpoint/2010/main" val="509579308"/>
              </p:ext>
            </p:extLst>
          </p:nvPr>
        </p:nvGraphicFramePr>
        <p:xfrm>
          <a:off x="1937543" y="3706358"/>
          <a:ext cx="8128000" cy="37084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70840">
                <a:tc>
                  <a:txBody>
                    <a:bodyPr/>
                    <a:lstStyle/>
                    <a:p>
                      <a:pPr algn="ctr"/>
                      <a:r>
                        <a:rPr lang="zh-CN" altLang="en-US" dirty="0"/>
                        <a:t>外部</a:t>
                      </a:r>
                      <a:r>
                        <a:rPr lang="en-US" altLang="zh-CN" dirty="0"/>
                        <a:t>IP</a:t>
                      </a:r>
                      <a:r>
                        <a:rPr lang="zh-CN" altLang="en-US" dirty="0"/>
                        <a:t>头部</a:t>
                      </a:r>
                    </a:p>
                  </a:txBody>
                  <a:tcPr/>
                </a:tc>
                <a:tc>
                  <a:txBody>
                    <a:bodyPr/>
                    <a:lstStyle/>
                    <a:p>
                      <a:pPr algn="ctr"/>
                      <a:r>
                        <a:rPr lang="en-US" altLang="zh-CN" dirty="0"/>
                        <a:t>ESP </a:t>
                      </a:r>
                      <a:r>
                        <a:rPr lang="zh-CN" altLang="en-US" dirty="0"/>
                        <a:t>头部</a:t>
                      </a:r>
                    </a:p>
                  </a:txBody>
                  <a:tcPr/>
                </a:tc>
                <a:tc>
                  <a:txBody>
                    <a:bodyPr/>
                    <a:lstStyle/>
                    <a:p>
                      <a:pPr algn="ctr"/>
                      <a:r>
                        <a:rPr lang="zh-CN" altLang="en-US" dirty="0"/>
                        <a:t>密文</a:t>
                      </a:r>
                    </a:p>
                  </a:txBody>
                  <a:tcPr/>
                </a:tc>
                <a:tc>
                  <a:txBody>
                    <a:bodyPr/>
                    <a:lstStyle/>
                    <a:p>
                      <a:pPr algn="ctr"/>
                      <a:r>
                        <a:rPr lang="en-US" altLang="zh-CN" dirty="0"/>
                        <a:t>ESP</a:t>
                      </a:r>
                      <a:r>
                        <a:rPr lang="zh-CN" altLang="en-US" dirty="0"/>
                        <a:t>尾部</a:t>
                      </a:r>
                    </a:p>
                  </a:txBody>
                  <a:tcPr/>
                </a:tc>
                <a:tc>
                  <a:txBody>
                    <a:bodyPr/>
                    <a:lstStyle/>
                    <a:p>
                      <a:pPr algn="ctr"/>
                      <a:r>
                        <a:rPr lang="en-US" altLang="zh-CN" dirty="0"/>
                        <a:t>ESP</a:t>
                      </a:r>
                      <a:r>
                        <a:rPr lang="zh-CN" altLang="en-US" dirty="0"/>
                        <a:t>认证</a:t>
                      </a:r>
                    </a:p>
                  </a:txBody>
                  <a:tcPr/>
                </a:tc>
                <a:extLst>
                  <a:ext uri="{0D108BD9-81ED-4DB2-BD59-A6C34878D82A}">
                    <a16:rowId xmlns:a16="http://schemas.microsoft.com/office/drawing/2014/main" val="10000"/>
                  </a:ext>
                </a:extLst>
              </a:tr>
            </a:tbl>
          </a:graphicData>
        </a:graphic>
      </p:graphicFrame>
      <p:graphicFrame>
        <p:nvGraphicFramePr>
          <p:cNvPr id="8" name="表格 7">
            <a:extLst>
              <a:ext uri="{FF2B5EF4-FFF2-40B4-BE49-F238E27FC236}">
                <a16:creationId xmlns:a16="http://schemas.microsoft.com/office/drawing/2014/main" id="{01C5BEA8-BC72-4957-886C-0DFF9DE43013}"/>
              </a:ext>
            </a:extLst>
          </p:cNvPr>
          <p:cNvGraphicFramePr>
            <a:graphicFrameLocks noGrp="1"/>
          </p:cNvGraphicFramePr>
          <p:nvPr>
            <p:extLst>
              <p:ext uri="{D42A27DB-BD31-4B8C-83A1-F6EECF244321}">
                <p14:modId xmlns:p14="http://schemas.microsoft.com/office/powerpoint/2010/main" val="936434512"/>
              </p:ext>
            </p:extLst>
          </p:nvPr>
        </p:nvGraphicFramePr>
        <p:xfrm>
          <a:off x="1937543" y="4161385"/>
          <a:ext cx="8128000" cy="37084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70840">
                <a:tc>
                  <a:txBody>
                    <a:bodyPr/>
                    <a:lstStyle/>
                    <a:p>
                      <a:pPr algn="ctr"/>
                      <a:r>
                        <a:rPr lang="zh-CN" altLang="en-US" dirty="0"/>
                        <a:t>原</a:t>
                      </a:r>
                      <a:r>
                        <a:rPr lang="en-US" altLang="zh-CN" dirty="0"/>
                        <a:t>IP</a:t>
                      </a:r>
                      <a:r>
                        <a:rPr lang="zh-CN" altLang="en-US" dirty="0"/>
                        <a:t>头部</a:t>
                      </a:r>
                    </a:p>
                  </a:txBody>
                  <a:tcPr/>
                </a:tc>
                <a:tc>
                  <a:txBody>
                    <a:bodyPr/>
                    <a:lstStyle/>
                    <a:p>
                      <a:pPr algn="ctr"/>
                      <a:r>
                        <a:rPr lang="en-US" altLang="zh-CN" dirty="0"/>
                        <a:t>ESP </a:t>
                      </a:r>
                      <a:r>
                        <a:rPr lang="zh-CN" altLang="en-US" dirty="0"/>
                        <a:t>头部</a:t>
                      </a:r>
                    </a:p>
                  </a:txBody>
                  <a:tcPr/>
                </a:tc>
                <a:tc>
                  <a:txBody>
                    <a:bodyPr/>
                    <a:lstStyle/>
                    <a:p>
                      <a:pPr algn="ctr"/>
                      <a:r>
                        <a:rPr lang="zh-CN" altLang="en-US" dirty="0"/>
                        <a:t>密文</a:t>
                      </a:r>
                    </a:p>
                  </a:txBody>
                  <a:tcPr/>
                </a:tc>
                <a:tc>
                  <a:txBody>
                    <a:bodyPr/>
                    <a:lstStyle/>
                    <a:p>
                      <a:pPr algn="ctr"/>
                      <a:r>
                        <a:rPr lang="en-US" altLang="zh-CN" dirty="0"/>
                        <a:t>ESP</a:t>
                      </a:r>
                      <a:r>
                        <a:rPr lang="zh-CN" altLang="en-US" dirty="0"/>
                        <a:t>尾部</a:t>
                      </a:r>
                    </a:p>
                  </a:txBody>
                  <a:tcPr/>
                </a:tc>
                <a:tc>
                  <a:txBody>
                    <a:bodyPr/>
                    <a:lstStyle/>
                    <a:p>
                      <a:pPr algn="ctr"/>
                      <a:r>
                        <a:rPr lang="en-US" altLang="zh-CN" dirty="0"/>
                        <a:t>ESP</a:t>
                      </a:r>
                      <a:r>
                        <a:rPr lang="zh-CN" altLang="en-US" dirty="0"/>
                        <a:t>认证</a:t>
                      </a:r>
                    </a:p>
                  </a:txBody>
                  <a:tcPr/>
                </a:tc>
                <a:extLst>
                  <a:ext uri="{0D108BD9-81ED-4DB2-BD59-A6C34878D82A}">
                    <a16:rowId xmlns:a16="http://schemas.microsoft.com/office/drawing/2014/main" val="10000"/>
                  </a:ext>
                </a:extLst>
              </a:tr>
            </a:tbl>
          </a:graphicData>
        </a:graphic>
      </p:graphicFrame>
    </p:spTree>
    <p:custDataLst>
      <p:tags r:id="rId1"/>
    </p:custDataLst>
    <p:extLst>
      <p:ext uri="{BB962C8B-B14F-4D97-AF65-F5344CB8AC3E}">
        <p14:creationId xmlns:p14="http://schemas.microsoft.com/office/powerpoint/2010/main" val="1940428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什么是访问控制列表？</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E618EFB0-61EA-4F9C-BF8A-62F4ECA13513}"/>
              </a:ext>
            </a:extLst>
          </p:cNvPr>
          <p:cNvSpPr/>
          <p:nvPr/>
        </p:nvSpPr>
        <p:spPr>
          <a:xfrm>
            <a:off x="669925" y="1161034"/>
            <a:ext cx="10783642" cy="2951898"/>
          </a:xfrm>
          <a:prstGeom prst="rect">
            <a:avLst/>
          </a:prstGeom>
        </p:spPr>
        <p:txBody>
          <a:bodyPr wrap="square">
            <a:spAutoFit/>
          </a:bodyPr>
          <a:lstStyle/>
          <a:p>
            <a:pPr indent="457200">
              <a:lnSpc>
                <a:spcPct val="150000"/>
              </a:lnSpc>
            </a:pPr>
            <a:r>
              <a:rPr lang="zh-CN" altLang="en-US" b="1" dirty="0">
                <a:latin typeface="+mn-ea"/>
              </a:rPr>
              <a:t>访问控制列表</a:t>
            </a:r>
            <a:r>
              <a:rPr lang="en-US" altLang="zh-CN" b="1" dirty="0">
                <a:latin typeface="+mn-ea"/>
              </a:rPr>
              <a:t>ACL</a:t>
            </a:r>
            <a:r>
              <a:rPr lang="zh-CN" altLang="en-US" b="1" dirty="0">
                <a:latin typeface="+mn-ea"/>
              </a:rPr>
              <a:t>（</a:t>
            </a:r>
            <a:r>
              <a:rPr lang="en-US" altLang="zh-CN" b="1" dirty="0">
                <a:latin typeface="+mn-ea"/>
              </a:rPr>
              <a:t>Access Control List</a:t>
            </a:r>
            <a:r>
              <a:rPr lang="zh-CN" altLang="en-US" b="1" dirty="0">
                <a:latin typeface="+mn-ea"/>
              </a:rPr>
              <a:t>）</a:t>
            </a:r>
            <a:r>
              <a:rPr lang="zh-CN" altLang="en-US" dirty="0">
                <a:latin typeface="+mn-ea"/>
              </a:rPr>
              <a:t>是由一条或多条规则组成的集合。所谓规则，是指描述报文匹配条件的判断语句，这些条件可以是报文的源地址、目的地址、端口号等。</a:t>
            </a:r>
          </a:p>
          <a:p>
            <a:pPr indent="457200">
              <a:lnSpc>
                <a:spcPct val="150000"/>
              </a:lnSpc>
            </a:pPr>
            <a:r>
              <a:rPr lang="en-US" altLang="zh-CN" dirty="0">
                <a:latin typeface="+mn-ea"/>
              </a:rPr>
              <a:t>ACL</a:t>
            </a:r>
            <a:r>
              <a:rPr lang="zh-CN" altLang="en-US" dirty="0">
                <a:latin typeface="+mn-ea"/>
              </a:rPr>
              <a:t>本质上是一种</a:t>
            </a:r>
            <a:r>
              <a:rPr lang="zh-CN" altLang="en-US" b="1" dirty="0">
                <a:solidFill>
                  <a:srgbClr val="FF0000"/>
                </a:solidFill>
                <a:latin typeface="+mn-ea"/>
              </a:rPr>
              <a:t>报文过滤器</a:t>
            </a:r>
            <a:r>
              <a:rPr lang="zh-CN" altLang="en-US" dirty="0">
                <a:latin typeface="+mn-ea"/>
              </a:rPr>
              <a:t>，规则是过滤器的滤芯。设备基于这些规则进行报文匹配，可以过滤出特定的报文，并根据应用</a:t>
            </a:r>
            <a:r>
              <a:rPr lang="en-US" altLang="zh-CN" dirty="0">
                <a:latin typeface="+mn-ea"/>
              </a:rPr>
              <a:t>ACL</a:t>
            </a:r>
            <a:r>
              <a:rPr lang="zh-CN" altLang="en-US" dirty="0">
                <a:latin typeface="+mn-ea"/>
              </a:rPr>
              <a:t>的业务模块的处理策略来允许或阻止该报文通过。</a:t>
            </a:r>
          </a:p>
          <a:p>
            <a:pPr indent="457200">
              <a:lnSpc>
                <a:spcPct val="150000"/>
              </a:lnSpc>
            </a:pPr>
            <a:r>
              <a:rPr lang="en-US" altLang="zh-CN" dirty="0">
                <a:latin typeface="+mn-ea"/>
              </a:rPr>
              <a:t>ACL</a:t>
            </a:r>
            <a:r>
              <a:rPr lang="zh-CN" altLang="en-US" dirty="0">
                <a:latin typeface="+mn-ea"/>
              </a:rPr>
              <a:t>配置完成后，必须应用在业务模块中才能生效，其中最基本的</a:t>
            </a:r>
            <a:r>
              <a:rPr lang="en-US" altLang="zh-CN" dirty="0">
                <a:latin typeface="+mn-ea"/>
              </a:rPr>
              <a:t>ACL</a:t>
            </a:r>
            <a:r>
              <a:rPr lang="zh-CN" altLang="en-US" dirty="0">
                <a:latin typeface="+mn-ea"/>
              </a:rPr>
              <a:t>应用，就是在简化流策略</a:t>
            </a:r>
            <a:r>
              <a:rPr lang="en-US" altLang="zh-CN" dirty="0">
                <a:latin typeface="+mn-ea"/>
              </a:rPr>
              <a:t>/</a:t>
            </a:r>
            <a:r>
              <a:rPr lang="zh-CN" altLang="en-US" dirty="0">
                <a:latin typeface="+mn-ea"/>
              </a:rPr>
              <a:t>流策略中应用</a:t>
            </a:r>
            <a:r>
              <a:rPr lang="en-US" altLang="zh-CN" dirty="0">
                <a:latin typeface="+mn-ea"/>
              </a:rPr>
              <a:t>ACL</a:t>
            </a:r>
            <a:r>
              <a:rPr lang="zh-CN" altLang="en-US" dirty="0">
                <a:latin typeface="+mn-ea"/>
              </a:rPr>
              <a:t>，使设备能够基于全局、</a:t>
            </a:r>
            <a:r>
              <a:rPr lang="en-US" altLang="zh-CN" dirty="0">
                <a:latin typeface="+mn-ea"/>
              </a:rPr>
              <a:t>VLAN</a:t>
            </a:r>
            <a:r>
              <a:rPr lang="zh-CN" altLang="en-US" dirty="0">
                <a:latin typeface="+mn-ea"/>
              </a:rPr>
              <a:t>或接口下发</a:t>
            </a:r>
            <a:r>
              <a:rPr lang="en-US" altLang="zh-CN" dirty="0">
                <a:latin typeface="+mn-ea"/>
              </a:rPr>
              <a:t>ACL</a:t>
            </a:r>
            <a:r>
              <a:rPr lang="zh-CN" altLang="en-US" dirty="0">
                <a:latin typeface="+mn-ea"/>
              </a:rPr>
              <a:t>，实现对转发报文的过滤。此外，</a:t>
            </a:r>
            <a:r>
              <a:rPr lang="en-US" altLang="zh-CN" dirty="0">
                <a:latin typeface="+mn-ea"/>
              </a:rPr>
              <a:t>ACL</a:t>
            </a:r>
            <a:r>
              <a:rPr lang="zh-CN" altLang="en-US" dirty="0">
                <a:latin typeface="+mn-ea"/>
              </a:rPr>
              <a:t>还可以应用在</a:t>
            </a:r>
            <a:r>
              <a:rPr lang="en-US" altLang="zh-CN" dirty="0">
                <a:latin typeface="+mn-ea"/>
              </a:rPr>
              <a:t>Telnet</a:t>
            </a:r>
            <a:r>
              <a:rPr lang="zh-CN" altLang="en-US" dirty="0">
                <a:latin typeface="+mn-ea"/>
              </a:rPr>
              <a:t>、</a:t>
            </a:r>
            <a:r>
              <a:rPr lang="en-US" altLang="zh-CN" dirty="0">
                <a:latin typeface="+mn-ea"/>
              </a:rPr>
              <a:t>FTP</a:t>
            </a:r>
            <a:r>
              <a:rPr lang="zh-CN" altLang="en-US" dirty="0">
                <a:latin typeface="+mn-ea"/>
              </a:rPr>
              <a:t>、路由等模块。业务模块之间的</a:t>
            </a:r>
            <a:r>
              <a:rPr lang="en-US" altLang="zh-CN" dirty="0">
                <a:latin typeface="+mn-ea"/>
              </a:rPr>
              <a:t>ACL</a:t>
            </a:r>
            <a:r>
              <a:rPr lang="zh-CN" altLang="en-US" dirty="0">
                <a:latin typeface="+mn-ea"/>
              </a:rPr>
              <a:t>默认处理动作和处理机制有所不同。</a:t>
            </a:r>
          </a:p>
        </p:txBody>
      </p:sp>
    </p:spTree>
    <p:custDataLst>
      <p:tags r:id="rId1"/>
    </p:custDataLst>
    <p:extLst>
      <p:ext uri="{BB962C8B-B14F-4D97-AF65-F5344CB8AC3E}">
        <p14:creationId xmlns:p14="http://schemas.microsoft.com/office/powerpoint/2010/main" val="23675323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ESP</a:t>
            </a:r>
            <a:r>
              <a:rPr lang="zh-CN" altLang="en-US" dirty="0"/>
              <a:t>包结构</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4A5E26A3-174C-43CE-919E-8619AF1CCE70}"/>
              </a:ext>
            </a:extLst>
          </p:cNvPr>
          <p:cNvSpPr/>
          <p:nvPr/>
        </p:nvSpPr>
        <p:spPr>
          <a:xfrm>
            <a:off x="0" y="1140413"/>
            <a:ext cx="11825266" cy="1754326"/>
          </a:xfrm>
          <a:prstGeom prst="rect">
            <a:avLst/>
          </a:prstGeom>
        </p:spPr>
        <p:txBody>
          <a:bodyPr wrap="square">
            <a:spAutoFit/>
          </a:bodyPr>
          <a:lstStyle/>
          <a:p>
            <a:pPr marL="971550" marR="0" lvl="0" indent="-285750" defTabSz="914400" eaLnBrk="1" fontAlgn="ctr"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00" b="0" i="0" u="none" strike="noStrike" kern="0" cap="none" spc="0" normalizeH="0" baseline="0" noProof="0" dirty="0" err="1">
                <a:ln>
                  <a:noFill/>
                </a:ln>
                <a:solidFill>
                  <a:srgbClr val="000000"/>
                </a:solidFill>
                <a:effectLst/>
                <a:uLnTx/>
                <a:uFillTx/>
              </a:rPr>
              <a:t>安全参数索引：与</a:t>
            </a:r>
            <a:r>
              <a:rPr kumimoji="0" lang="en-US" altLang="zh-CN" sz="1800" b="0" i="0" u="none" strike="noStrike" kern="0" cap="none" spc="0" normalizeH="0" baseline="0" noProof="0" dirty="0" err="1">
                <a:ln>
                  <a:noFill/>
                </a:ln>
                <a:solidFill>
                  <a:srgbClr val="000000"/>
                </a:solidFill>
                <a:effectLst/>
                <a:uLnTx/>
                <a:uFillTx/>
                <a:ea typeface="Calibri" panose="020F0502020204030204" pitchFamily="34" charset="0"/>
              </a:rPr>
              <a:t>IP</a:t>
            </a:r>
            <a:r>
              <a:rPr kumimoji="0" lang="en-US" altLang="zh-CN" sz="1800" b="0" i="0" u="none" strike="noStrike" kern="0" cap="none" spc="0" normalizeH="0" baseline="0" noProof="0" dirty="0" err="1">
                <a:ln>
                  <a:noFill/>
                </a:ln>
                <a:solidFill>
                  <a:srgbClr val="000000"/>
                </a:solidFill>
                <a:effectLst/>
                <a:uLnTx/>
                <a:uFillTx/>
              </a:rPr>
              <a:t>地址一同用来标识安全</a:t>
            </a:r>
            <a:r>
              <a:rPr kumimoji="0" lang="zh-CN" altLang="zh-CN" sz="1800" b="0" i="0" u="none" strike="noStrike" kern="0" cap="none" spc="0" normalizeH="0" baseline="0" noProof="0" dirty="0">
                <a:ln>
                  <a:noFill/>
                </a:ln>
                <a:solidFill>
                  <a:srgbClr val="000000"/>
                </a:solidFill>
                <a:effectLst/>
                <a:uLnTx/>
                <a:uFillTx/>
              </a:rPr>
              <a:t>关联</a:t>
            </a:r>
            <a:endParaRPr kumimoji="0" lang="zh-CN" altLang="zh-CN" sz="1800" b="0" i="0" u="none" strike="noStrike" kern="0" cap="none" spc="0" normalizeH="0" baseline="0" noProof="0" dirty="0">
              <a:ln>
                <a:noFill/>
              </a:ln>
              <a:solidFill>
                <a:srgbClr val="000000"/>
              </a:solidFill>
              <a:effectLst/>
              <a:uLnTx/>
              <a:uFillTx/>
              <a:ea typeface="Calibri" panose="020F0502020204030204" pitchFamily="34" charset="0"/>
            </a:endParaRPr>
          </a:p>
          <a:p>
            <a:pPr marL="971550" marR="0" lvl="0" indent="-285750" defTabSz="914400" eaLnBrk="1" fontAlgn="ctr"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00" b="0" i="0" u="none" strike="noStrike" kern="0" cap="none" spc="0" normalizeH="0" baseline="0" noProof="0" dirty="0" err="1">
                <a:ln>
                  <a:noFill/>
                </a:ln>
                <a:solidFill>
                  <a:srgbClr val="000000"/>
                </a:solidFill>
                <a:effectLst/>
                <a:uLnTx/>
                <a:uFillTx/>
                <a:latin typeface="Microsoft YaHei" panose="020B0503020204020204" pitchFamily="34" charset="-122"/>
                <a:ea typeface="Calibri" panose="020F0502020204030204" pitchFamily="34" charset="0"/>
              </a:rPr>
              <a:t>串行号：单调递增的数值，用来防止重放攻击</a:t>
            </a:r>
            <a:r>
              <a:rPr kumimoji="0" lang="en-US" altLang="zh-CN" sz="1800" b="0" i="0" u="none" strike="noStrike" kern="0" cap="none" spc="0" normalizeH="0" baseline="0" noProof="0" dirty="0">
                <a:ln>
                  <a:noFill/>
                </a:ln>
                <a:solidFill>
                  <a:srgbClr val="000000"/>
                </a:solidFill>
                <a:effectLst/>
                <a:uLnTx/>
                <a:uFillTx/>
                <a:latin typeface="Microsoft YaHei" panose="020B0503020204020204" pitchFamily="34" charset="-122"/>
                <a:ea typeface="Calibri" panose="020F0502020204030204" pitchFamily="34" charset="0"/>
              </a:rPr>
              <a:t>。</a:t>
            </a:r>
            <a:endParaRPr kumimoji="0" lang="en-US" altLang="zh-CN" sz="1800" b="0" i="0" u="none" strike="noStrike" kern="0" cap="none" spc="0" normalizeH="0" baseline="0" noProof="0" dirty="0">
              <a:ln>
                <a:noFill/>
              </a:ln>
              <a:solidFill>
                <a:srgbClr val="000000"/>
              </a:solidFill>
              <a:effectLst/>
              <a:uLnTx/>
              <a:uFillTx/>
              <a:ea typeface="Calibri" panose="020F0502020204030204" pitchFamily="34" charset="0"/>
            </a:endParaRPr>
          </a:p>
          <a:p>
            <a:pPr marL="971550" marR="0" lvl="0" indent="-285750" defTabSz="914400" eaLnBrk="1" fontAlgn="ctr"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00" b="0" i="0" u="none" strike="noStrike" kern="0" cap="none" spc="0" normalizeH="0" baseline="0" noProof="0" dirty="0" err="1">
                <a:ln>
                  <a:noFill/>
                </a:ln>
                <a:solidFill>
                  <a:srgbClr val="000000"/>
                </a:solidFill>
                <a:effectLst/>
                <a:uLnTx/>
                <a:uFillTx/>
                <a:latin typeface="Microsoft YaHei" panose="020B0503020204020204" pitchFamily="34" charset="-122"/>
                <a:ea typeface="Calibri" panose="020F0502020204030204" pitchFamily="34" charset="0"/>
              </a:rPr>
              <a:t>载荷数据：实际要传输的数据</a:t>
            </a:r>
            <a:r>
              <a:rPr kumimoji="0" lang="en-US" altLang="zh-CN" sz="1800" b="0" i="0" u="none" strike="noStrike" kern="0" cap="none" spc="0" normalizeH="0" baseline="0" noProof="0" dirty="0">
                <a:ln>
                  <a:noFill/>
                </a:ln>
                <a:solidFill>
                  <a:srgbClr val="000000"/>
                </a:solidFill>
                <a:effectLst/>
                <a:uLnTx/>
                <a:uFillTx/>
                <a:latin typeface="Microsoft YaHei" panose="020B0503020204020204" pitchFamily="34" charset="-122"/>
                <a:ea typeface="Calibri" panose="020F0502020204030204" pitchFamily="34" charset="0"/>
              </a:rPr>
              <a:t>。</a:t>
            </a:r>
            <a:endParaRPr kumimoji="0" lang="en-US" altLang="zh-CN" sz="1800" b="0" i="0" u="none" strike="noStrike" kern="0" cap="none" spc="0" normalizeH="0" baseline="0" noProof="0" dirty="0">
              <a:ln>
                <a:noFill/>
              </a:ln>
              <a:solidFill>
                <a:srgbClr val="000000"/>
              </a:solidFill>
              <a:effectLst/>
              <a:uLnTx/>
              <a:uFillTx/>
              <a:ea typeface="Calibri" panose="020F0502020204030204" pitchFamily="34" charset="0"/>
            </a:endParaRPr>
          </a:p>
          <a:p>
            <a:pPr marL="971550" marR="0" lvl="0" indent="-285750" defTabSz="914400" eaLnBrk="1" fontAlgn="ctr"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00" b="0" i="0" u="none" strike="noStrike" kern="0" cap="none" spc="0" normalizeH="0" baseline="0" noProof="0" dirty="0" err="1">
                <a:ln>
                  <a:noFill/>
                </a:ln>
                <a:solidFill>
                  <a:srgbClr val="000000"/>
                </a:solidFill>
                <a:effectLst/>
                <a:uLnTx/>
                <a:uFillTx/>
              </a:rPr>
              <a:t>填充：某些块加密算法用此将数据填充至块的长度。</a:t>
            </a:r>
            <a:r>
              <a:rPr kumimoji="0" lang="en-US" altLang="zh-CN" sz="1800" b="0" i="0" u="none" strike="noStrike" kern="0" cap="none" spc="0" normalizeH="0" baseline="0" noProof="0" dirty="0" err="1">
                <a:ln>
                  <a:noFill/>
                </a:ln>
                <a:solidFill>
                  <a:srgbClr val="000000"/>
                </a:solidFill>
                <a:effectLst/>
                <a:uLnTx/>
                <a:uFillTx/>
                <a:latin typeface="Microsoft YaHei" panose="020B0503020204020204" pitchFamily="34" charset="-122"/>
                <a:ea typeface="Calibri" panose="020F0502020204030204" pitchFamily="34" charset="0"/>
              </a:rPr>
              <a:t>填充长度：以位为单位的填充数据的长度</a:t>
            </a:r>
            <a:r>
              <a:rPr kumimoji="0" lang="en-US" altLang="zh-CN" sz="1800" b="0" i="0" u="none" strike="noStrike" kern="0" cap="none" spc="0" normalizeH="0" baseline="0" noProof="0" dirty="0">
                <a:ln>
                  <a:noFill/>
                </a:ln>
                <a:solidFill>
                  <a:srgbClr val="000000"/>
                </a:solidFill>
                <a:effectLst/>
                <a:uLnTx/>
                <a:uFillTx/>
                <a:latin typeface="Microsoft YaHei" panose="020B0503020204020204" pitchFamily="34" charset="-122"/>
                <a:ea typeface="Calibri" panose="020F0502020204030204" pitchFamily="34" charset="0"/>
              </a:rPr>
              <a:t>。</a:t>
            </a:r>
            <a:endParaRPr kumimoji="0" lang="en-US" altLang="zh-CN" sz="1800" b="0" i="0" u="none" strike="noStrike" kern="0" cap="none" spc="0" normalizeH="0" baseline="0" noProof="0" dirty="0">
              <a:ln>
                <a:noFill/>
              </a:ln>
              <a:solidFill>
                <a:srgbClr val="000000"/>
              </a:solidFill>
              <a:effectLst/>
              <a:uLnTx/>
              <a:uFillTx/>
              <a:ea typeface="Calibri" panose="020F0502020204030204" pitchFamily="34" charset="0"/>
            </a:endParaRPr>
          </a:p>
          <a:p>
            <a:pPr marL="971550" marR="0" lvl="0" indent="-285750" defTabSz="914400" eaLnBrk="1" fontAlgn="ctr"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00" b="0" i="0" u="none" strike="noStrike" kern="0" cap="none" spc="0" normalizeH="0" baseline="0" noProof="0" dirty="0" err="1">
                <a:ln>
                  <a:noFill/>
                </a:ln>
                <a:solidFill>
                  <a:srgbClr val="000000"/>
                </a:solidFill>
                <a:effectLst/>
                <a:uLnTx/>
                <a:uFillTx/>
                <a:latin typeface="Microsoft YaHei" panose="020B0503020204020204" pitchFamily="34" charset="-122"/>
                <a:ea typeface="Calibri" panose="020F0502020204030204" pitchFamily="34" charset="0"/>
              </a:rPr>
              <a:t>下一个头：标识被传送数据所属的协议</a:t>
            </a:r>
            <a:r>
              <a:rPr kumimoji="0" lang="en-US" altLang="zh-CN" sz="1800" b="0" i="0" u="none" strike="noStrike" kern="0" cap="none" spc="0" normalizeH="0" baseline="0" noProof="0" dirty="0">
                <a:ln>
                  <a:noFill/>
                </a:ln>
                <a:solidFill>
                  <a:srgbClr val="000000"/>
                </a:solidFill>
                <a:effectLst/>
                <a:uLnTx/>
                <a:uFillTx/>
                <a:latin typeface="Microsoft YaHei" panose="020B0503020204020204" pitchFamily="34" charset="-122"/>
                <a:ea typeface="Calibri" panose="020F0502020204030204" pitchFamily="34" charset="0"/>
              </a:rPr>
              <a:t>。</a:t>
            </a:r>
            <a:endParaRPr kumimoji="0" lang="en-US" altLang="zh-CN" sz="1800" b="0" i="0" u="none" strike="noStrike" kern="0" cap="none" spc="0" normalizeH="0" baseline="0" noProof="0" dirty="0">
              <a:ln>
                <a:noFill/>
              </a:ln>
              <a:solidFill>
                <a:srgbClr val="000000"/>
              </a:solidFill>
              <a:effectLst/>
              <a:uLnTx/>
              <a:uFillTx/>
              <a:ea typeface="Calibri" panose="020F0502020204030204" pitchFamily="34" charset="0"/>
            </a:endParaRPr>
          </a:p>
          <a:p>
            <a:pPr marL="971550" marR="0" lvl="0" indent="-285750" defTabSz="914400" eaLnBrk="1" fontAlgn="ctr"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00" b="0" i="0" u="none" strike="noStrike" kern="0" cap="none" spc="0" normalizeH="0" baseline="0" noProof="0" dirty="0" err="1">
                <a:ln>
                  <a:noFill/>
                </a:ln>
                <a:solidFill>
                  <a:srgbClr val="000000"/>
                </a:solidFill>
                <a:effectLst/>
                <a:uLnTx/>
                <a:uFillTx/>
                <a:latin typeface="Microsoft YaHei" panose="020B0503020204020204" pitchFamily="34" charset="-122"/>
                <a:ea typeface="Calibri" panose="020F0502020204030204" pitchFamily="34" charset="0"/>
              </a:rPr>
              <a:t>认证数据：包含了认证当前包所必须的数据</a:t>
            </a:r>
            <a:r>
              <a:rPr kumimoji="0" lang="en-US" altLang="zh-CN" sz="1800" b="0" i="0" u="none" strike="noStrike" kern="0" cap="none" spc="0" normalizeH="0" baseline="0" noProof="0" dirty="0">
                <a:ln>
                  <a:noFill/>
                </a:ln>
                <a:solidFill>
                  <a:srgbClr val="000000"/>
                </a:solidFill>
                <a:effectLst/>
                <a:uLnTx/>
                <a:uFillTx/>
                <a:latin typeface="Microsoft YaHei" panose="020B0503020204020204" pitchFamily="34" charset="-122"/>
                <a:ea typeface="Calibri" panose="020F0502020204030204" pitchFamily="34" charset="0"/>
              </a:rPr>
              <a:t>。</a:t>
            </a:r>
            <a:endParaRPr kumimoji="0" lang="en-US" altLang="zh-CN" sz="1800" b="0" i="0" u="none" strike="noStrike" kern="0" cap="none" spc="0" normalizeH="0" baseline="0" noProof="0" dirty="0">
              <a:ln>
                <a:noFill/>
              </a:ln>
              <a:solidFill>
                <a:srgbClr val="000000"/>
              </a:solidFill>
              <a:effectLst/>
              <a:uLnTx/>
              <a:uFillTx/>
              <a:ea typeface="Calibri" panose="020F0502020204030204" pitchFamily="34" charset="0"/>
            </a:endParaRPr>
          </a:p>
        </p:txBody>
      </p:sp>
      <p:pic>
        <p:nvPicPr>
          <p:cNvPr id="9" name="图片 8">
            <a:extLst>
              <a:ext uri="{FF2B5EF4-FFF2-40B4-BE49-F238E27FC236}">
                <a16:creationId xmlns:a16="http://schemas.microsoft.com/office/drawing/2014/main" id="{69D1E0D4-C564-4F2A-A6A4-4E724E51AC99}"/>
              </a:ext>
            </a:extLst>
          </p:cNvPr>
          <p:cNvPicPr>
            <a:picLocks noChangeAspect="1"/>
          </p:cNvPicPr>
          <p:nvPr/>
        </p:nvPicPr>
        <p:blipFill>
          <a:blip r:embed="rId3"/>
          <a:stretch>
            <a:fillRect/>
          </a:stretch>
        </p:blipFill>
        <p:spPr>
          <a:xfrm>
            <a:off x="2890190" y="2943135"/>
            <a:ext cx="6178396" cy="3201760"/>
          </a:xfrm>
          <a:prstGeom prst="rect">
            <a:avLst/>
          </a:prstGeom>
        </p:spPr>
      </p:pic>
    </p:spTree>
    <p:custDataLst>
      <p:tags r:id="rId1"/>
    </p:custDataLst>
    <p:extLst>
      <p:ext uri="{BB962C8B-B14F-4D97-AF65-F5344CB8AC3E}">
        <p14:creationId xmlns:p14="http://schemas.microsoft.com/office/powerpoint/2010/main" val="9825191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不同模式下</a:t>
            </a:r>
            <a:r>
              <a:rPr lang="en-US" altLang="zh-CN" dirty="0"/>
              <a:t>ESP</a:t>
            </a:r>
            <a:r>
              <a:rPr lang="zh-CN" altLang="en-US" dirty="0"/>
              <a:t>数据封装</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51</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02B43AF0-A50F-4216-91FA-8D884894E80B}"/>
              </a:ext>
            </a:extLst>
          </p:cNvPr>
          <p:cNvPicPr>
            <a:picLocks noChangeAspect="1"/>
          </p:cNvPicPr>
          <p:nvPr/>
        </p:nvPicPr>
        <p:blipFill>
          <a:blip r:embed="rId3"/>
          <a:stretch>
            <a:fillRect/>
          </a:stretch>
        </p:blipFill>
        <p:spPr>
          <a:xfrm>
            <a:off x="114675" y="1489252"/>
            <a:ext cx="5667923" cy="4256032"/>
          </a:xfrm>
          <a:prstGeom prst="rect">
            <a:avLst/>
          </a:prstGeom>
        </p:spPr>
      </p:pic>
      <p:pic>
        <p:nvPicPr>
          <p:cNvPr id="7" name="图片 6">
            <a:extLst>
              <a:ext uri="{FF2B5EF4-FFF2-40B4-BE49-F238E27FC236}">
                <a16:creationId xmlns:a16="http://schemas.microsoft.com/office/drawing/2014/main" id="{4975CC5A-9197-419C-9D7C-306837340DE8}"/>
              </a:ext>
            </a:extLst>
          </p:cNvPr>
          <p:cNvPicPr>
            <a:picLocks noChangeAspect="1"/>
          </p:cNvPicPr>
          <p:nvPr/>
        </p:nvPicPr>
        <p:blipFill>
          <a:blip r:embed="rId4"/>
          <a:stretch>
            <a:fillRect/>
          </a:stretch>
        </p:blipFill>
        <p:spPr>
          <a:xfrm>
            <a:off x="6167901" y="1483234"/>
            <a:ext cx="5676987" cy="4256032"/>
          </a:xfrm>
          <a:prstGeom prst="rect">
            <a:avLst/>
          </a:prstGeom>
        </p:spPr>
      </p:pic>
      <p:sp>
        <p:nvSpPr>
          <p:cNvPr id="2" name="文本框 1">
            <a:extLst>
              <a:ext uri="{FF2B5EF4-FFF2-40B4-BE49-F238E27FC236}">
                <a16:creationId xmlns:a16="http://schemas.microsoft.com/office/drawing/2014/main" id="{E229D858-32EE-4C50-BF78-9237CC79ADE9}"/>
              </a:ext>
            </a:extLst>
          </p:cNvPr>
          <p:cNvSpPr txBox="1"/>
          <p:nvPr/>
        </p:nvSpPr>
        <p:spPr>
          <a:xfrm>
            <a:off x="2394638" y="5745284"/>
            <a:ext cx="1107996" cy="369332"/>
          </a:xfrm>
          <a:prstGeom prst="rect">
            <a:avLst/>
          </a:prstGeom>
          <a:noFill/>
        </p:spPr>
        <p:txBody>
          <a:bodyPr wrap="none" rtlCol="0">
            <a:spAutoFit/>
          </a:bodyPr>
          <a:lstStyle/>
          <a:p>
            <a:r>
              <a:rPr lang="zh-CN" altLang="en-US" b="1" dirty="0"/>
              <a:t>传输模式</a:t>
            </a:r>
          </a:p>
        </p:txBody>
      </p:sp>
      <p:sp>
        <p:nvSpPr>
          <p:cNvPr id="9" name="文本框 8">
            <a:extLst>
              <a:ext uri="{FF2B5EF4-FFF2-40B4-BE49-F238E27FC236}">
                <a16:creationId xmlns:a16="http://schemas.microsoft.com/office/drawing/2014/main" id="{818AA3BF-3D11-4ECD-899C-2394CE73C72C}"/>
              </a:ext>
            </a:extLst>
          </p:cNvPr>
          <p:cNvSpPr txBox="1"/>
          <p:nvPr/>
        </p:nvSpPr>
        <p:spPr>
          <a:xfrm>
            <a:off x="8610599" y="5739266"/>
            <a:ext cx="1107996" cy="369332"/>
          </a:xfrm>
          <a:prstGeom prst="rect">
            <a:avLst/>
          </a:prstGeom>
          <a:noFill/>
        </p:spPr>
        <p:txBody>
          <a:bodyPr wrap="none" rtlCol="0">
            <a:spAutoFit/>
          </a:bodyPr>
          <a:lstStyle/>
          <a:p>
            <a:r>
              <a:rPr lang="zh-CN" altLang="en-US" b="1" dirty="0"/>
              <a:t>隧道模式</a:t>
            </a:r>
          </a:p>
        </p:txBody>
      </p:sp>
    </p:spTree>
    <p:custDataLst>
      <p:tags r:id="rId1"/>
    </p:custDataLst>
    <p:extLst>
      <p:ext uri="{BB962C8B-B14F-4D97-AF65-F5344CB8AC3E}">
        <p14:creationId xmlns:p14="http://schemas.microsoft.com/office/powerpoint/2010/main" val="36486349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AH</a:t>
            </a:r>
            <a:r>
              <a:rPr lang="zh-CN" altLang="en-US" dirty="0"/>
              <a:t>协议</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52</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347277DA-6E6A-40A7-AF17-7CB8CFA311E6}"/>
              </a:ext>
            </a:extLst>
          </p:cNvPr>
          <p:cNvSpPr/>
          <p:nvPr/>
        </p:nvSpPr>
        <p:spPr>
          <a:xfrm>
            <a:off x="669924" y="1263268"/>
            <a:ext cx="10850563" cy="2535951"/>
          </a:xfrm>
          <a:prstGeom prst="rect">
            <a:avLst/>
          </a:prstGeom>
        </p:spPr>
        <p:txBody>
          <a:bodyPr wrap="square">
            <a:spAutoFit/>
          </a:bodyPr>
          <a:lstStyle/>
          <a:p>
            <a:pPr>
              <a:lnSpc>
                <a:spcPct val="150000"/>
              </a:lnSpc>
            </a:pPr>
            <a:r>
              <a:rPr lang="en-US" altLang="zh-CN" dirty="0"/>
              <a:t>AH</a:t>
            </a:r>
            <a:r>
              <a:rPr lang="zh-CN" altLang="en-US" dirty="0"/>
              <a:t>协议（</a:t>
            </a:r>
            <a:r>
              <a:rPr lang="en-US" altLang="zh-CN" dirty="0"/>
              <a:t>Authentication Header</a:t>
            </a:r>
            <a:r>
              <a:rPr lang="zh-CN" altLang="en-US" dirty="0"/>
              <a:t>，使用较少）：可以同时提供数据完整性确认、数据来源确认、防重放等安全特性；</a:t>
            </a:r>
            <a:r>
              <a:rPr lang="en-US" altLang="zh-CN" dirty="0"/>
              <a:t>AH</a:t>
            </a:r>
            <a:r>
              <a:rPr lang="zh-CN" altLang="en-US" dirty="0"/>
              <a:t>常用摘要算法（单向</a:t>
            </a:r>
            <a:r>
              <a:rPr lang="en-US" altLang="zh-CN" dirty="0"/>
              <a:t>Hash</a:t>
            </a:r>
            <a:r>
              <a:rPr lang="zh-CN" altLang="en-US" dirty="0"/>
              <a:t>函数）</a:t>
            </a:r>
            <a:r>
              <a:rPr lang="en-US" altLang="zh-CN" dirty="0"/>
              <a:t>MD5</a:t>
            </a:r>
            <a:r>
              <a:rPr lang="zh-CN" altLang="en-US" dirty="0"/>
              <a:t>和</a:t>
            </a:r>
            <a:r>
              <a:rPr lang="en-US" altLang="zh-CN" dirty="0"/>
              <a:t>SHA1</a:t>
            </a:r>
            <a:r>
              <a:rPr lang="zh-CN" altLang="en-US" dirty="0"/>
              <a:t>实现该特性。提供数据的完整性验证，使用散列算法验证整个报文。</a:t>
            </a:r>
          </a:p>
          <a:p>
            <a:pPr marL="285750" indent="-285750">
              <a:lnSpc>
                <a:spcPct val="150000"/>
              </a:lnSpc>
              <a:buFont typeface="Wingdings" panose="05000000000000000000" pitchFamily="2" charset="2"/>
              <a:buChar char="u"/>
            </a:pPr>
            <a:r>
              <a:rPr lang="zh-CN" altLang="en-US" dirty="0"/>
              <a:t>不加密数据，不提供数据的机密性。</a:t>
            </a:r>
          </a:p>
          <a:p>
            <a:pPr marL="285750" indent="-285750">
              <a:lnSpc>
                <a:spcPct val="150000"/>
              </a:lnSpc>
              <a:buFont typeface="Wingdings" panose="05000000000000000000" pitchFamily="2" charset="2"/>
              <a:buChar char="u"/>
            </a:pPr>
            <a:r>
              <a:rPr lang="zh-CN" altLang="en-US" dirty="0"/>
              <a:t>提供反重放保护。</a:t>
            </a:r>
          </a:p>
          <a:p>
            <a:pPr marL="285750" indent="-285750">
              <a:lnSpc>
                <a:spcPct val="150000"/>
              </a:lnSpc>
              <a:buFont typeface="Wingdings" panose="05000000000000000000" pitchFamily="2" charset="2"/>
              <a:buChar char="u"/>
            </a:pPr>
            <a:r>
              <a:rPr lang="zh-CN" altLang="en-US" dirty="0"/>
              <a:t>使用</a:t>
            </a:r>
            <a:r>
              <a:rPr lang="en-US" altLang="zh-CN" dirty="0"/>
              <a:t>IP</a:t>
            </a:r>
            <a:r>
              <a:rPr lang="zh-CN" altLang="en-US" dirty="0"/>
              <a:t>协议号</a:t>
            </a:r>
            <a:r>
              <a:rPr lang="en-US" altLang="zh-CN" dirty="0"/>
              <a:t>51</a:t>
            </a:r>
            <a:r>
              <a:rPr lang="zh-CN" altLang="en-US" dirty="0"/>
              <a:t>。</a:t>
            </a:r>
          </a:p>
        </p:txBody>
      </p:sp>
      <p:graphicFrame>
        <p:nvGraphicFramePr>
          <p:cNvPr id="7" name="表格 6">
            <a:extLst>
              <a:ext uri="{FF2B5EF4-FFF2-40B4-BE49-F238E27FC236}">
                <a16:creationId xmlns:a16="http://schemas.microsoft.com/office/drawing/2014/main" id="{A2F5F802-FE8D-4BFA-9A13-A907AE4C3389}"/>
              </a:ext>
            </a:extLst>
          </p:cNvPr>
          <p:cNvGraphicFramePr>
            <a:graphicFrameLocks noGrp="1"/>
          </p:cNvGraphicFramePr>
          <p:nvPr>
            <p:extLst>
              <p:ext uri="{D42A27DB-BD31-4B8C-83A1-F6EECF244321}">
                <p14:modId xmlns:p14="http://schemas.microsoft.com/office/powerpoint/2010/main" val="1487370623"/>
              </p:ext>
            </p:extLst>
          </p:nvPr>
        </p:nvGraphicFramePr>
        <p:xfrm>
          <a:off x="2021382" y="4180952"/>
          <a:ext cx="6502400" cy="3657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tblGrid>
              <a:tr h="0">
                <a:tc>
                  <a:txBody>
                    <a:bodyPr/>
                    <a:lstStyle/>
                    <a:p>
                      <a:pPr algn="ctr"/>
                      <a:r>
                        <a:rPr lang="en-US" altLang="zh-CN" dirty="0"/>
                        <a:t>IP</a:t>
                      </a:r>
                      <a:r>
                        <a:rPr lang="zh-CN" altLang="en-US" dirty="0"/>
                        <a:t>头部</a:t>
                      </a:r>
                    </a:p>
                  </a:txBody>
                  <a:tcPr/>
                </a:tc>
                <a:tc>
                  <a:txBody>
                    <a:bodyPr/>
                    <a:lstStyle/>
                    <a:p>
                      <a:pPr algn="ctr"/>
                      <a:r>
                        <a:rPr lang="en-US" altLang="zh-CN" dirty="0"/>
                        <a:t>AH </a:t>
                      </a:r>
                      <a:r>
                        <a:rPr lang="zh-CN" altLang="en-US" dirty="0"/>
                        <a:t>头部</a:t>
                      </a:r>
                    </a:p>
                  </a:txBody>
                  <a:tcPr/>
                </a:tc>
                <a:tc>
                  <a:txBody>
                    <a:bodyPr/>
                    <a:lstStyle/>
                    <a:p>
                      <a:pPr algn="ctr"/>
                      <a:r>
                        <a:rPr lang="en-US" altLang="zh-CN" dirty="0"/>
                        <a:t>TCP </a:t>
                      </a:r>
                      <a:r>
                        <a:rPr lang="zh-CN" altLang="en-US" dirty="0"/>
                        <a:t>头部</a:t>
                      </a:r>
                    </a:p>
                  </a:txBody>
                  <a:tcPr/>
                </a:tc>
                <a:tc>
                  <a:txBody>
                    <a:bodyPr/>
                    <a:lstStyle/>
                    <a:p>
                      <a:pPr algn="ctr"/>
                      <a:r>
                        <a:rPr lang="zh-CN" altLang="en-US" dirty="0"/>
                        <a:t>数据</a:t>
                      </a:r>
                    </a:p>
                  </a:txBody>
                  <a:tcPr/>
                </a:tc>
                <a:extLst>
                  <a:ext uri="{0D108BD9-81ED-4DB2-BD59-A6C34878D82A}">
                    <a16:rowId xmlns:a16="http://schemas.microsoft.com/office/drawing/2014/main" val="10000"/>
                  </a:ext>
                </a:extLst>
              </a:tr>
            </a:tbl>
          </a:graphicData>
        </a:graphic>
      </p:graphicFrame>
      <p:graphicFrame>
        <p:nvGraphicFramePr>
          <p:cNvPr id="8" name="表格 7">
            <a:extLst>
              <a:ext uri="{FF2B5EF4-FFF2-40B4-BE49-F238E27FC236}">
                <a16:creationId xmlns:a16="http://schemas.microsoft.com/office/drawing/2014/main" id="{390C5388-1571-44BC-98B9-07A9D1416A37}"/>
              </a:ext>
            </a:extLst>
          </p:cNvPr>
          <p:cNvGraphicFramePr>
            <a:graphicFrameLocks noGrp="1"/>
          </p:cNvGraphicFramePr>
          <p:nvPr>
            <p:extLst>
              <p:ext uri="{D42A27DB-BD31-4B8C-83A1-F6EECF244321}">
                <p14:modId xmlns:p14="http://schemas.microsoft.com/office/powerpoint/2010/main" val="1525686964"/>
              </p:ext>
            </p:extLst>
          </p:nvPr>
        </p:nvGraphicFramePr>
        <p:xfrm>
          <a:off x="2025502" y="5036088"/>
          <a:ext cx="8128000" cy="3657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36743">
                <a:tc>
                  <a:txBody>
                    <a:bodyPr/>
                    <a:lstStyle/>
                    <a:p>
                      <a:pPr algn="ctr"/>
                      <a:r>
                        <a:rPr lang="zh-CN" altLang="en-US" dirty="0"/>
                        <a:t>新</a:t>
                      </a:r>
                      <a:r>
                        <a:rPr lang="en-US" altLang="zh-CN" dirty="0"/>
                        <a:t>IP</a:t>
                      </a:r>
                      <a:r>
                        <a:rPr lang="zh-CN" altLang="en-US" dirty="0"/>
                        <a:t>头部</a:t>
                      </a:r>
                    </a:p>
                  </a:txBody>
                  <a:tcPr/>
                </a:tc>
                <a:tc>
                  <a:txBody>
                    <a:bodyPr/>
                    <a:lstStyle/>
                    <a:p>
                      <a:pPr algn="ctr"/>
                      <a:r>
                        <a:rPr lang="en-US" altLang="zh-CN" dirty="0"/>
                        <a:t>AH </a:t>
                      </a:r>
                      <a:r>
                        <a:rPr lang="zh-CN" altLang="en-US" dirty="0"/>
                        <a:t>头部</a:t>
                      </a:r>
                    </a:p>
                  </a:txBody>
                  <a:tcPr/>
                </a:tc>
                <a:tc>
                  <a:txBody>
                    <a:bodyPr/>
                    <a:lstStyle/>
                    <a:p>
                      <a:pPr algn="ctr"/>
                      <a:r>
                        <a:rPr lang="zh-CN" altLang="en-US" dirty="0"/>
                        <a:t>原</a:t>
                      </a:r>
                      <a:r>
                        <a:rPr lang="en-US" altLang="zh-CN" dirty="0"/>
                        <a:t>IP</a:t>
                      </a:r>
                      <a:r>
                        <a:rPr lang="zh-CN" altLang="en-US" baseline="0" dirty="0"/>
                        <a:t>头部</a:t>
                      </a:r>
                      <a:endParaRPr lang="zh-CN" altLang="en-US" dirty="0"/>
                    </a:p>
                  </a:txBody>
                  <a:tcPr/>
                </a:tc>
                <a:tc>
                  <a:txBody>
                    <a:bodyPr/>
                    <a:lstStyle/>
                    <a:p>
                      <a:pPr algn="ctr"/>
                      <a:r>
                        <a:rPr lang="en-US" altLang="zh-CN" dirty="0"/>
                        <a:t>TCP</a:t>
                      </a:r>
                      <a:r>
                        <a:rPr lang="zh-CN" altLang="en-US" dirty="0"/>
                        <a:t>头部</a:t>
                      </a:r>
                    </a:p>
                  </a:txBody>
                  <a:tcPr/>
                </a:tc>
                <a:tc>
                  <a:txBody>
                    <a:bodyPr/>
                    <a:lstStyle/>
                    <a:p>
                      <a:pPr algn="ctr"/>
                      <a:r>
                        <a:rPr lang="zh-CN" altLang="en-US" dirty="0"/>
                        <a:t>数据</a:t>
                      </a:r>
                    </a:p>
                  </a:txBody>
                  <a:tcPr/>
                </a:tc>
                <a:extLst>
                  <a:ext uri="{0D108BD9-81ED-4DB2-BD59-A6C34878D82A}">
                    <a16:rowId xmlns:a16="http://schemas.microsoft.com/office/drawing/2014/main" val="10000"/>
                  </a:ext>
                </a:extLst>
              </a:tr>
            </a:tbl>
          </a:graphicData>
        </a:graphic>
      </p:graphicFrame>
    </p:spTree>
    <p:custDataLst>
      <p:tags r:id="rId1"/>
    </p:custDataLst>
    <p:extLst>
      <p:ext uri="{BB962C8B-B14F-4D97-AF65-F5344CB8AC3E}">
        <p14:creationId xmlns:p14="http://schemas.microsoft.com/office/powerpoint/2010/main" val="30521868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AH</a:t>
            </a:r>
            <a:r>
              <a:rPr lang="zh-CN" altLang="en-US" dirty="0"/>
              <a:t>包结构</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53</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7A59276D-E2FD-4284-A86C-F518D7AC079B}"/>
              </a:ext>
            </a:extLst>
          </p:cNvPr>
          <p:cNvSpPr/>
          <p:nvPr/>
        </p:nvSpPr>
        <p:spPr>
          <a:xfrm>
            <a:off x="515955" y="1432691"/>
            <a:ext cx="5580045" cy="4197944"/>
          </a:xfrm>
          <a:prstGeom prst="rect">
            <a:avLst/>
          </a:prstGeom>
        </p:spPr>
        <p:txBody>
          <a:bodyPr wrap="square">
            <a:spAutoFit/>
          </a:bodyPr>
          <a:lstStyle/>
          <a:p>
            <a:pPr marL="285750" indent="-285750">
              <a:lnSpc>
                <a:spcPct val="150000"/>
              </a:lnSpc>
              <a:buFont typeface="Wingdings" panose="05000000000000000000" pitchFamily="2" charset="2"/>
              <a:buChar char="u"/>
            </a:pPr>
            <a:r>
              <a:rPr lang="en-US" altLang="zh-CN" b="1" dirty="0"/>
              <a:t>Next Header </a:t>
            </a:r>
            <a:r>
              <a:rPr lang="zh-CN" altLang="en-US" b="1" dirty="0"/>
              <a:t>： </a:t>
            </a:r>
            <a:r>
              <a:rPr lang="en-US" altLang="zh-CN" dirty="0"/>
              <a:t>AH header</a:t>
            </a:r>
            <a:r>
              <a:rPr lang="zh-CN" altLang="en-US" dirty="0"/>
              <a:t>的下一个头部的协议号</a:t>
            </a:r>
          </a:p>
          <a:p>
            <a:pPr marL="285750" indent="-285750">
              <a:lnSpc>
                <a:spcPct val="150000"/>
              </a:lnSpc>
              <a:buFont typeface="Wingdings" panose="05000000000000000000" pitchFamily="2" charset="2"/>
              <a:buChar char="u"/>
            </a:pPr>
            <a:r>
              <a:rPr lang="en-US" altLang="zh-CN" b="1" dirty="0"/>
              <a:t>Payload Length</a:t>
            </a:r>
            <a:r>
              <a:rPr lang="zh-CN" altLang="en-US" b="1" dirty="0"/>
              <a:t>：</a:t>
            </a:r>
            <a:r>
              <a:rPr lang="en-US" altLang="zh-CN" dirty="0"/>
              <a:t>AH header</a:t>
            </a:r>
            <a:r>
              <a:rPr lang="zh-CN" altLang="en-US" dirty="0"/>
              <a:t>的长度</a:t>
            </a:r>
          </a:p>
          <a:p>
            <a:pPr marL="285750" indent="-285750">
              <a:lnSpc>
                <a:spcPct val="150000"/>
              </a:lnSpc>
              <a:buFont typeface="Wingdings" panose="05000000000000000000" pitchFamily="2" charset="2"/>
              <a:buChar char="u"/>
            </a:pPr>
            <a:r>
              <a:rPr lang="en-US" altLang="zh-CN" b="1" dirty="0" err="1"/>
              <a:t>Reserverd</a:t>
            </a:r>
            <a:r>
              <a:rPr lang="zh-CN" altLang="en-US" b="1" dirty="0"/>
              <a:t>： </a:t>
            </a:r>
            <a:r>
              <a:rPr lang="zh-CN" altLang="en-US" dirty="0"/>
              <a:t>保留</a:t>
            </a:r>
          </a:p>
          <a:p>
            <a:pPr marL="285750" indent="-285750">
              <a:lnSpc>
                <a:spcPct val="150000"/>
              </a:lnSpc>
              <a:buFont typeface="Wingdings" panose="05000000000000000000" pitchFamily="2" charset="2"/>
              <a:buChar char="u"/>
            </a:pPr>
            <a:r>
              <a:rPr lang="en-US" altLang="zh-CN" b="1" dirty="0"/>
              <a:t>SPI : </a:t>
            </a:r>
            <a:r>
              <a:rPr lang="zh-CN" altLang="en-US" dirty="0"/>
              <a:t>安全的参数，目的地址和安全协议类型的组合，用于识别对这个包进行验证的安全联盟</a:t>
            </a:r>
          </a:p>
          <a:p>
            <a:pPr marL="285750" indent="-285750">
              <a:lnSpc>
                <a:spcPct val="150000"/>
              </a:lnSpc>
              <a:buFont typeface="Wingdings" panose="05000000000000000000" pitchFamily="2" charset="2"/>
              <a:buChar char="u"/>
            </a:pPr>
            <a:r>
              <a:rPr lang="en-US" altLang="zh-CN" b="1" dirty="0"/>
              <a:t>Sequence Number:  </a:t>
            </a:r>
            <a:r>
              <a:rPr lang="zh-CN" altLang="en-US" dirty="0"/>
              <a:t>单调增加的</a:t>
            </a:r>
            <a:r>
              <a:rPr lang="en-US" altLang="zh-CN" dirty="0"/>
              <a:t>32</a:t>
            </a:r>
            <a:r>
              <a:rPr lang="zh-CN" altLang="en-US" dirty="0"/>
              <a:t>位无符号整数，利用该域抵抗重发攻击（</a:t>
            </a:r>
            <a:r>
              <a:rPr lang="en-US" altLang="zh-CN" dirty="0"/>
              <a:t>Replay Attack</a:t>
            </a:r>
            <a:r>
              <a:rPr lang="zh-CN" altLang="en-US" dirty="0"/>
              <a:t>）</a:t>
            </a:r>
          </a:p>
          <a:p>
            <a:pPr marL="285750" indent="-285750">
              <a:lnSpc>
                <a:spcPct val="150000"/>
              </a:lnSpc>
              <a:buFont typeface="Wingdings" panose="05000000000000000000" pitchFamily="2" charset="2"/>
              <a:buChar char="u"/>
            </a:pPr>
            <a:r>
              <a:rPr lang="en-US" altLang="zh-CN" b="1" dirty="0"/>
              <a:t>Authentication Data: </a:t>
            </a:r>
            <a:r>
              <a:rPr lang="zh-CN" altLang="en-US" dirty="0"/>
              <a:t>是一个长度可变的域，长度为</a:t>
            </a:r>
            <a:r>
              <a:rPr lang="en-US" altLang="zh-CN" dirty="0"/>
              <a:t>32</a:t>
            </a:r>
            <a:r>
              <a:rPr lang="zh-CN" altLang="en-US" dirty="0"/>
              <a:t>比特的整数倍。具体格式因认证算法而异 。该认证数据也被称为数据报的完整性校验值（</a:t>
            </a:r>
            <a:r>
              <a:rPr lang="en-US" altLang="zh-CN" dirty="0"/>
              <a:t>ICV</a:t>
            </a:r>
            <a:r>
              <a:rPr lang="zh-CN" altLang="en-US" dirty="0"/>
              <a:t>）</a:t>
            </a:r>
          </a:p>
        </p:txBody>
      </p:sp>
      <p:pic>
        <p:nvPicPr>
          <p:cNvPr id="7" name="图片 6">
            <a:extLst>
              <a:ext uri="{FF2B5EF4-FFF2-40B4-BE49-F238E27FC236}">
                <a16:creationId xmlns:a16="http://schemas.microsoft.com/office/drawing/2014/main" id="{DD3EC511-EDCB-47A5-BC69-812875491CA9}"/>
              </a:ext>
            </a:extLst>
          </p:cNvPr>
          <p:cNvPicPr>
            <a:picLocks noChangeAspect="1"/>
          </p:cNvPicPr>
          <p:nvPr/>
        </p:nvPicPr>
        <p:blipFill>
          <a:blip r:embed="rId3"/>
          <a:stretch>
            <a:fillRect/>
          </a:stretch>
        </p:blipFill>
        <p:spPr>
          <a:xfrm>
            <a:off x="6096000" y="1997839"/>
            <a:ext cx="5753095" cy="2862322"/>
          </a:xfrm>
          <a:prstGeom prst="rect">
            <a:avLst/>
          </a:prstGeom>
        </p:spPr>
      </p:pic>
    </p:spTree>
    <p:custDataLst>
      <p:tags r:id="rId1"/>
    </p:custDataLst>
    <p:extLst>
      <p:ext uri="{BB962C8B-B14F-4D97-AF65-F5344CB8AC3E}">
        <p14:creationId xmlns:p14="http://schemas.microsoft.com/office/powerpoint/2010/main" val="40260583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B143A57-C621-4D76-B490-7C0DA789586E}"/>
              </a:ext>
            </a:extLst>
          </p:cNvPr>
          <p:cNvPicPr>
            <a:picLocks noChangeAspect="1"/>
          </p:cNvPicPr>
          <p:nvPr/>
        </p:nvPicPr>
        <p:blipFill>
          <a:blip r:embed="rId3"/>
          <a:stretch>
            <a:fillRect/>
          </a:stretch>
        </p:blipFill>
        <p:spPr>
          <a:xfrm>
            <a:off x="7070103" y="924791"/>
            <a:ext cx="4450384" cy="5125098"/>
          </a:xfrm>
          <a:prstGeom prst="rect">
            <a:avLst/>
          </a:prstGeom>
        </p:spPr>
      </p:pic>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不同模式下</a:t>
            </a:r>
            <a:r>
              <a:rPr lang="en-US" altLang="zh-CN" dirty="0"/>
              <a:t>AH</a:t>
            </a:r>
            <a:r>
              <a:rPr lang="zh-CN" altLang="en-US" dirty="0"/>
              <a:t>数据封装</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54</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8C170FE2-C63C-4C39-8E60-7E71A8DEB8F6}"/>
              </a:ext>
            </a:extLst>
          </p:cNvPr>
          <p:cNvSpPr txBox="1"/>
          <p:nvPr/>
        </p:nvSpPr>
        <p:spPr>
          <a:xfrm>
            <a:off x="2394638" y="5745284"/>
            <a:ext cx="1107996" cy="369332"/>
          </a:xfrm>
          <a:prstGeom prst="rect">
            <a:avLst/>
          </a:prstGeom>
          <a:noFill/>
        </p:spPr>
        <p:txBody>
          <a:bodyPr wrap="none" rtlCol="0">
            <a:spAutoFit/>
          </a:bodyPr>
          <a:lstStyle/>
          <a:p>
            <a:r>
              <a:rPr lang="zh-CN" altLang="en-US" b="1" dirty="0"/>
              <a:t>传输模式</a:t>
            </a:r>
          </a:p>
        </p:txBody>
      </p:sp>
      <p:sp>
        <p:nvSpPr>
          <p:cNvPr id="7" name="文本框 6">
            <a:extLst>
              <a:ext uri="{FF2B5EF4-FFF2-40B4-BE49-F238E27FC236}">
                <a16:creationId xmlns:a16="http://schemas.microsoft.com/office/drawing/2014/main" id="{10C5FAAC-8DA2-4280-A4E0-167778BB5263}"/>
              </a:ext>
            </a:extLst>
          </p:cNvPr>
          <p:cNvSpPr txBox="1"/>
          <p:nvPr/>
        </p:nvSpPr>
        <p:spPr>
          <a:xfrm>
            <a:off x="8374929" y="5694344"/>
            <a:ext cx="1107996" cy="369332"/>
          </a:xfrm>
          <a:prstGeom prst="rect">
            <a:avLst/>
          </a:prstGeom>
          <a:noFill/>
        </p:spPr>
        <p:txBody>
          <a:bodyPr wrap="none" rtlCol="0">
            <a:spAutoFit/>
          </a:bodyPr>
          <a:lstStyle/>
          <a:p>
            <a:r>
              <a:rPr lang="zh-CN" altLang="en-US" b="1" dirty="0"/>
              <a:t>隧道模式</a:t>
            </a:r>
          </a:p>
        </p:txBody>
      </p:sp>
      <p:pic>
        <p:nvPicPr>
          <p:cNvPr id="8" name="图片 7">
            <a:extLst>
              <a:ext uri="{FF2B5EF4-FFF2-40B4-BE49-F238E27FC236}">
                <a16:creationId xmlns:a16="http://schemas.microsoft.com/office/drawing/2014/main" id="{1B641699-5275-4CBD-AD8F-FB5254AD7DF2}"/>
              </a:ext>
            </a:extLst>
          </p:cNvPr>
          <p:cNvPicPr>
            <a:picLocks noChangeAspect="1"/>
          </p:cNvPicPr>
          <p:nvPr/>
        </p:nvPicPr>
        <p:blipFill>
          <a:blip r:embed="rId4"/>
          <a:stretch>
            <a:fillRect/>
          </a:stretch>
        </p:blipFill>
        <p:spPr>
          <a:xfrm>
            <a:off x="669925" y="1188069"/>
            <a:ext cx="5061572" cy="4568913"/>
          </a:xfrm>
          <a:prstGeom prst="rect">
            <a:avLst/>
          </a:prstGeom>
        </p:spPr>
      </p:pic>
    </p:spTree>
    <p:custDataLst>
      <p:tags r:id="rId1"/>
    </p:custDataLst>
    <p:extLst>
      <p:ext uri="{BB962C8B-B14F-4D97-AF65-F5344CB8AC3E}">
        <p14:creationId xmlns:p14="http://schemas.microsoft.com/office/powerpoint/2010/main" val="12371065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a:t>
            </a:r>
            <a:r>
              <a:rPr lang="zh-CN" altLang="en-US" dirty="0"/>
              <a:t>的两个数据库</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BC0171D6-83AF-4EA4-8D87-48C608625916}"/>
              </a:ext>
            </a:extLst>
          </p:cNvPr>
          <p:cNvSpPr/>
          <p:nvPr/>
        </p:nvSpPr>
        <p:spPr>
          <a:xfrm>
            <a:off x="669925" y="1207437"/>
            <a:ext cx="10850562" cy="4613442"/>
          </a:xfrm>
          <a:prstGeom prst="rect">
            <a:avLst/>
          </a:prstGeom>
        </p:spPr>
        <p:txBody>
          <a:bodyPr wrap="square">
            <a:spAutoFit/>
          </a:bodyPr>
          <a:lstStyle/>
          <a:p>
            <a:pPr>
              <a:lnSpc>
                <a:spcPct val="150000"/>
              </a:lnSpc>
            </a:pPr>
            <a:r>
              <a:rPr lang="en-US" altLang="zh-CN" dirty="0"/>
              <a:t>SPD(</a:t>
            </a:r>
            <a:r>
              <a:rPr lang="zh-CN" altLang="en-US" dirty="0"/>
              <a:t>安全策略数据库</a:t>
            </a:r>
            <a:r>
              <a:rPr lang="en-US" altLang="zh-CN" dirty="0"/>
              <a:t>)</a:t>
            </a:r>
            <a:r>
              <a:rPr lang="zh-CN" altLang="en-US" dirty="0"/>
              <a:t>：</a:t>
            </a:r>
            <a:r>
              <a:rPr lang="en-US" altLang="zh-CN" dirty="0"/>
              <a:t>SPD</a:t>
            </a:r>
            <a:r>
              <a:rPr lang="zh-CN" altLang="en-US" dirty="0"/>
              <a:t>决定了什么流量将接受</a:t>
            </a:r>
            <a:r>
              <a:rPr lang="en-US" altLang="zh-CN" dirty="0"/>
              <a:t>IPSec</a:t>
            </a:r>
            <a:r>
              <a:rPr lang="zh-CN" altLang="en-US" dirty="0"/>
              <a:t>处理</a:t>
            </a:r>
            <a:br>
              <a:rPr lang="zh-CN" altLang="en-US" dirty="0"/>
            </a:br>
            <a:r>
              <a:rPr lang="en-US" altLang="zh-CN" dirty="0"/>
              <a:t>SADB</a:t>
            </a:r>
            <a:r>
              <a:rPr lang="zh-CN" altLang="en-US" dirty="0"/>
              <a:t>（安全关联数据库）：</a:t>
            </a:r>
            <a:r>
              <a:rPr lang="en-US" altLang="zh-CN" dirty="0"/>
              <a:t>SADB</a:t>
            </a:r>
            <a:r>
              <a:rPr lang="zh-CN" altLang="en-US" dirty="0"/>
              <a:t>维护每一个</a:t>
            </a:r>
            <a:r>
              <a:rPr lang="en-US" altLang="zh-CN" dirty="0"/>
              <a:t>SA</a:t>
            </a:r>
            <a:r>
              <a:rPr lang="zh-CN" altLang="en-US" dirty="0"/>
              <a:t>（安全关联）包含的参数</a:t>
            </a:r>
          </a:p>
          <a:p>
            <a:pPr marL="285750" indent="-285750">
              <a:lnSpc>
                <a:spcPct val="150000"/>
              </a:lnSpc>
              <a:buFont typeface="Wingdings" panose="05000000000000000000" pitchFamily="2" charset="2"/>
              <a:buChar char="u"/>
            </a:pPr>
            <a:r>
              <a:rPr lang="en-US" altLang="zh-CN" b="1" dirty="0"/>
              <a:t>SPD</a:t>
            </a:r>
            <a:r>
              <a:rPr lang="zh-CN" altLang="en-US" b="1" dirty="0"/>
              <a:t>（安全策略数据库）</a:t>
            </a:r>
            <a:br>
              <a:rPr lang="zh-CN" altLang="en-US" dirty="0"/>
            </a:br>
            <a:r>
              <a:rPr lang="zh-CN" altLang="en-US" dirty="0"/>
              <a:t>选择器选择感兴趣流加密，可以通过源</a:t>
            </a:r>
            <a:r>
              <a:rPr lang="en-US" altLang="zh-CN" dirty="0"/>
              <a:t>IP</a:t>
            </a:r>
            <a:r>
              <a:rPr lang="zh-CN" altLang="en-US" dirty="0"/>
              <a:t>，目的</a:t>
            </a:r>
            <a:r>
              <a:rPr lang="en-US" altLang="zh-CN" dirty="0"/>
              <a:t>IP</a:t>
            </a:r>
            <a:r>
              <a:rPr lang="zh-CN" altLang="en-US" dirty="0"/>
              <a:t>，名字，传输层协议，源目端口号来进行选择</a:t>
            </a:r>
            <a:br>
              <a:rPr lang="zh-CN" altLang="en-US" dirty="0"/>
            </a:br>
            <a:r>
              <a:rPr lang="zh-CN" altLang="en-US" dirty="0"/>
              <a:t>选择流量后有三种处理方式：旁路、丢弃和</a:t>
            </a:r>
            <a:r>
              <a:rPr lang="en-US" altLang="zh-CN" dirty="0"/>
              <a:t>IPSec</a:t>
            </a:r>
            <a:r>
              <a:rPr lang="zh-CN" altLang="en-US" dirty="0"/>
              <a:t>加密。</a:t>
            </a:r>
            <a:br>
              <a:rPr lang="zh-CN" altLang="en-US" dirty="0"/>
            </a:br>
            <a:r>
              <a:rPr lang="en-US" altLang="zh-CN" dirty="0"/>
              <a:t>SPD</a:t>
            </a:r>
            <a:r>
              <a:rPr lang="zh-CN" altLang="en-US" dirty="0"/>
              <a:t>中每一个条目都与</a:t>
            </a:r>
            <a:r>
              <a:rPr lang="en-US" altLang="zh-CN" dirty="0"/>
              <a:t>SA</a:t>
            </a:r>
            <a:r>
              <a:rPr lang="zh-CN" altLang="en-US" dirty="0"/>
              <a:t>关联</a:t>
            </a:r>
          </a:p>
          <a:p>
            <a:pPr marL="285750" indent="-285750">
              <a:lnSpc>
                <a:spcPct val="150000"/>
              </a:lnSpc>
              <a:buFont typeface="Wingdings" panose="05000000000000000000" pitchFamily="2" charset="2"/>
              <a:buChar char="u"/>
            </a:pPr>
            <a:r>
              <a:rPr lang="en-US" altLang="zh-CN" b="1" dirty="0"/>
              <a:t>SADB</a:t>
            </a:r>
            <a:r>
              <a:rPr lang="zh-CN" altLang="en-US" b="1" dirty="0"/>
              <a:t>（安全关联数据库）</a:t>
            </a:r>
            <a:br>
              <a:rPr lang="zh-CN" altLang="en-US" dirty="0"/>
            </a:br>
            <a:r>
              <a:rPr lang="zh-CN" altLang="en-US" dirty="0"/>
              <a:t>在</a:t>
            </a:r>
            <a:r>
              <a:rPr lang="en-US" altLang="zh-CN" dirty="0"/>
              <a:t>SADB</a:t>
            </a:r>
            <a:r>
              <a:rPr lang="zh-CN" altLang="en-US" dirty="0"/>
              <a:t>里面的每一个条目决定了一个特定</a:t>
            </a:r>
            <a:r>
              <a:rPr lang="en-US" altLang="zh-CN" dirty="0"/>
              <a:t>SA</a:t>
            </a:r>
            <a:r>
              <a:rPr lang="zh-CN" altLang="en-US" dirty="0"/>
              <a:t>的参数，当一个</a:t>
            </a:r>
            <a:r>
              <a:rPr lang="en-US" altLang="zh-CN" dirty="0"/>
              <a:t>IPSec SA</a:t>
            </a:r>
            <a:r>
              <a:rPr lang="zh-CN" altLang="en-US" dirty="0"/>
              <a:t>被创建，</a:t>
            </a:r>
            <a:r>
              <a:rPr lang="en-US" altLang="zh-CN" dirty="0"/>
              <a:t>SADB</a:t>
            </a:r>
            <a:r>
              <a:rPr lang="zh-CN" altLang="en-US" dirty="0"/>
              <a:t>更新所有关于这个</a:t>
            </a:r>
            <a:r>
              <a:rPr lang="en-US" altLang="zh-CN" dirty="0"/>
              <a:t>SA</a:t>
            </a:r>
            <a:r>
              <a:rPr lang="zh-CN" altLang="en-US" dirty="0"/>
              <a:t>的参数。当一个</a:t>
            </a:r>
            <a:r>
              <a:rPr lang="en-US" altLang="zh-CN" dirty="0"/>
              <a:t>inbound IPSec</a:t>
            </a:r>
            <a:r>
              <a:rPr lang="zh-CN" altLang="en-US" dirty="0"/>
              <a:t>数据包抵达，</a:t>
            </a:r>
            <a:r>
              <a:rPr lang="en-US" altLang="zh-CN" dirty="0"/>
              <a:t>SADB</a:t>
            </a:r>
            <a:r>
              <a:rPr lang="zh-CN" altLang="en-US" dirty="0"/>
              <a:t>基于外层</a:t>
            </a:r>
            <a:r>
              <a:rPr lang="en-US" altLang="zh-CN" dirty="0"/>
              <a:t>IP</a:t>
            </a:r>
            <a:r>
              <a:rPr lang="zh-CN" altLang="en-US" dirty="0"/>
              <a:t>头部的目的</a:t>
            </a:r>
            <a:r>
              <a:rPr lang="en-US" altLang="zh-CN" dirty="0"/>
              <a:t>IP</a:t>
            </a:r>
            <a:r>
              <a:rPr lang="zh-CN" altLang="en-US" dirty="0"/>
              <a:t>地址，</a:t>
            </a:r>
            <a:r>
              <a:rPr lang="en-US" altLang="zh-CN" dirty="0"/>
              <a:t>SPI</a:t>
            </a:r>
            <a:r>
              <a:rPr lang="zh-CN" altLang="en-US" dirty="0"/>
              <a:t>和</a:t>
            </a:r>
            <a:r>
              <a:rPr lang="en-US" altLang="zh-CN" dirty="0"/>
              <a:t>IPSec</a:t>
            </a:r>
            <a:r>
              <a:rPr lang="zh-CN" altLang="en-US" dirty="0"/>
              <a:t>封装协议（</a:t>
            </a:r>
            <a:r>
              <a:rPr lang="en-US" altLang="zh-CN" dirty="0"/>
              <a:t>ESP/AH</a:t>
            </a:r>
            <a:r>
              <a:rPr lang="zh-CN" altLang="en-US" dirty="0"/>
              <a:t>）检索数据库以获得相应的</a:t>
            </a:r>
            <a:r>
              <a:rPr lang="en-US" altLang="zh-CN" dirty="0"/>
              <a:t>SA</a:t>
            </a:r>
            <a:r>
              <a:rPr lang="zh-CN" altLang="en-US" dirty="0"/>
              <a:t>，然后用这个</a:t>
            </a:r>
            <a:r>
              <a:rPr lang="en-US" altLang="zh-CN" dirty="0"/>
              <a:t>SA</a:t>
            </a:r>
            <a:r>
              <a:rPr lang="zh-CN" altLang="en-US" dirty="0"/>
              <a:t>的相关参数处理这个</a:t>
            </a:r>
            <a:r>
              <a:rPr lang="en-US" altLang="zh-CN" dirty="0"/>
              <a:t>inbound IPSec</a:t>
            </a:r>
            <a:r>
              <a:rPr lang="zh-CN" altLang="en-US" dirty="0"/>
              <a:t>数据包。对于</a:t>
            </a:r>
            <a:r>
              <a:rPr lang="en-US" altLang="zh-CN" dirty="0"/>
              <a:t>outbound IPSec</a:t>
            </a:r>
            <a:r>
              <a:rPr lang="zh-CN" altLang="en-US" dirty="0"/>
              <a:t>数据包处理的相关参数，是由</a:t>
            </a:r>
            <a:r>
              <a:rPr lang="en-US" altLang="zh-CN" dirty="0"/>
              <a:t>SPD</a:t>
            </a:r>
            <a:r>
              <a:rPr lang="zh-CN" altLang="en-US" dirty="0"/>
              <a:t>相关联的</a:t>
            </a:r>
            <a:r>
              <a:rPr lang="en-US" altLang="zh-CN" dirty="0"/>
              <a:t>SA</a:t>
            </a:r>
            <a:r>
              <a:rPr lang="zh-CN" altLang="en-US" dirty="0"/>
              <a:t>来获取的。</a:t>
            </a:r>
          </a:p>
        </p:txBody>
      </p:sp>
    </p:spTree>
    <p:custDataLst>
      <p:tags r:id="rId1"/>
    </p:custDataLst>
    <p:extLst>
      <p:ext uri="{BB962C8B-B14F-4D97-AF65-F5344CB8AC3E}">
        <p14:creationId xmlns:p14="http://schemas.microsoft.com/office/powerpoint/2010/main" val="38968349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IKE</a:t>
            </a:r>
            <a:r>
              <a:rPr lang="zh-CN" altLang="en-US" dirty="0"/>
              <a:t>的简介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56</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BD67A2EB-1103-4909-BFEC-1DF21124AC10}"/>
              </a:ext>
            </a:extLst>
          </p:cNvPr>
          <p:cNvSpPr/>
          <p:nvPr/>
        </p:nvSpPr>
        <p:spPr>
          <a:xfrm>
            <a:off x="669925" y="1130300"/>
            <a:ext cx="10708228" cy="1704954"/>
          </a:xfrm>
          <a:prstGeom prst="rect">
            <a:avLst/>
          </a:prstGeom>
        </p:spPr>
        <p:txBody>
          <a:bodyPr wrap="square">
            <a:spAutoFit/>
          </a:bodyPr>
          <a:lstStyle/>
          <a:p>
            <a:pPr>
              <a:lnSpc>
                <a:spcPct val="150000"/>
              </a:lnSpc>
            </a:pPr>
            <a:r>
              <a:rPr lang="en-US" altLang="zh-CN" dirty="0"/>
              <a:t>IKE</a:t>
            </a:r>
            <a:r>
              <a:rPr lang="zh-CN" altLang="en-US" dirty="0"/>
              <a:t>（网络密钥交换协议），主要负责建立和维护</a:t>
            </a:r>
            <a:r>
              <a:rPr lang="en-US" altLang="zh-CN" dirty="0"/>
              <a:t>IKE SAs</a:t>
            </a:r>
            <a:r>
              <a:rPr lang="zh-CN" altLang="en-US" dirty="0"/>
              <a:t>与</a:t>
            </a:r>
            <a:r>
              <a:rPr lang="en-US" altLang="zh-CN" dirty="0"/>
              <a:t>IPsec SAs</a:t>
            </a:r>
            <a:r>
              <a:rPr lang="zh-CN" altLang="en-US" dirty="0"/>
              <a:t>。功能主要体现在如下几个方面：</a:t>
            </a:r>
          </a:p>
          <a:p>
            <a:pPr marL="285750" indent="-285750">
              <a:lnSpc>
                <a:spcPct val="150000"/>
              </a:lnSpc>
              <a:buFont typeface="Wingdings" panose="05000000000000000000" pitchFamily="2" charset="2"/>
              <a:buChar char="u"/>
            </a:pPr>
            <a:r>
              <a:rPr lang="zh-CN" altLang="en-US" dirty="0"/>
              <a:t>对双方进行认证</a:t>
            </a:r>
          </a:p>
          <a:p>
            <a:pPr marL="285750" indent="-285750">
              <a:lnSpc>
                <a:spcPct val="150000"/>
              </a:lnSpc>
              <a:buFont typeface="Wingdings" panose="05000000000000000000" pitchFamily="2" charset="2"/>
              <a:buChar char="u"/>
            </a:pPr>
            <a:r>
              <a:rPr lang="zh-CN" altLang="en-US" dirty="0"/>
              <a:t>交换公共密钥，产生密钥资源，管理密钥</a:t>
            </a:r>
          </a:p>
          <a:p>
            <a:pPr marL="285750" indent="-285750">
              <a:lnSpc>
                <a:spcPct val="150000"/>
              </a:lnSpc>
              <a:buFont typeface="Wingdings" panose="05000000000000000000" pitchFamily="2" charset="2"/>
              <a:buChar char="u"/>
            </a:pPr>
            <a:r>
              <a:rPr lang="zh-CN" altLang="en-US" dirty="0"/>
              <a:t>协商协议参数（封装、加密、验证）</a:t>
            </a:r>
          </a:p>
        </p:txBody>
      </p:sp>
      <p:pic>
        <p:nvPicPr>
          <p:cNvPr id="3" name="图片 2">
            <a:extLst>
              <a:ext uri="{FF2B5EF4-FFF2-40B4-BE49-F238E27FC236}">
                <a16:creationId xmlns:a16="http://schemas.microsoft.com/office/drawing/2014/main" id="{A1A7A6E1-E102-473E-8D4F-411491277341}"/>
              </a:ext>
            </a:extLst>
          </p:cNvPr>
          <p:cNvPicPr>
            <a:picLocks noChangeAspect="1"/>
          </p:cNvPicPr>
          <p:nvPr/>
        </p:nvPicPr>
        <p:blipFill>
          <a:blip r:embed="rId3"/>
          <a:stretch>
            <a:fillRect/>
          </a:stretch>
        </p:blipFill>
        <p:spPr>
          <a:xfrm>
            <a:off x="1978131" y="3015476"/>
            <a:ext cx="8461981" cy="3036071"/>
          </a:xfrm>
          <a:prstGeom prst="rect">
            <a:avLst/>
          </a:prstGeom>
        </p:spPr>
      </p:pic>
    </p:spTree>
    <p:custDataLst>
      <p:tags r:id="rId1"/>
    </p:custDataLst>
    <p:extLst>
      <p:ext uri="{BB962C8B-B14F-4D97-AF65-F5344CB8AC3E}">
        <p14:creationId xmlns:p14="http://schemas.microsoft.com/office/powerpoint/2010/main" val="2871894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a:t>
            </a:r>
            <a:r>
              <a:rPr lang="zh-CN" altLang="en-US" dirty="0"/>
              <a:t>框架</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78866094-C4B0-4BA1-A334-99D9EEC5E2E1}"/>
              </a:ext>
            </a:extLst>
          </p:cNvPr>
          <p:cNvPicPr>
            <a:picLocks noChangeAspect="1"/>
          </p:cNvPicPr>
          <p:nvPr/>
        </p:nvPicPr>
        <p:blipFill>
          <a:blip r:embed="rId3"/>
          <a:stretch>
            <a:fillRect/>
          </a:stretch>
        </p:blipFill>
        <p:spPr>
          <a:xfrm>
            <a:off x="3001435" y="1213418"/>
            <a:ext cx="6595052" cy="4923857"/>
          </a:xfrm>
          <a:prstGeom prst="rect">
            <a:avLst/>
          </a:prstGeom>
        </p:spPr>
      </p:pic>
    </p:spTree>
    <p:custDataLst>
      <p:tags r:id="rId1"/>
    </p:custDataLst>
    <p:extLst>
      <p:ext uri="{BB962C8B-B14F-4D97-AF65-F5344CB8AC3E}">
        <p14:creationId xmlns:p14="http://schemas.microsoft.com/office/powerpoint/2010/main" val="33449710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IKE</a:t>
            </a:r>
            <a:r>
              <a:rPr lang="zh-CN" altLang="en-US" dirty="0"/>
              <a:t>与</a:t>
            </a:r>
            <a:r>
              <a:rPr lang="en-US" altLang="zh-CN" dirty="0"/>
              <a:t>ISAKMP</a:t>
            </a:r>
            <a:r>
              <a:rPr lang="zh-CN" altLang="en-US" dirty="0"/>
              <a:t>以及</a:t>
            </a:r>
            <a:r>
              <a:rPr lang="en-US" altLang="zh-CN" dirty="0"/>
              <a:t>IKE</a:t>
            </a:r>
            <a:r>
              <a:rPr lang="zh-CN" altLang="en-US" dirty="0"/>
              <a:t>的三个模式</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21F6A213-B1BF-4087-955B-16A8F684C569}"/>
              </a:ext>
            </a:extLst>
          </p:cNvPr>
          <p:cNvSpPr/>
          <p:nvPr/>
        </p:nvSpPr>
        <p:spPr>
          <a:xfrm>
            <a:off x="669924" y="1130300"/>
            <a:ext cx="10850563" cy="1704954"/>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t>我们经常互换</a:t>
            </a:r>
            <a:r>
              <a:rPr lang="en-US" altLang="zh-CN" dirty="0"/>
              <a:t>IKE</a:t>
            </a:r>
            <a:r>
              <a:rPr lang="zh-CN" altLang="en-US" dirty="0"/>
              <a:t>与</a:t>
            </a:r>
            <a:r>
              <a:rPr lang="en-US" altLang="zh-CN" dirty="0"/>
              <a:t>ISAKMP</a:t>
            </a:r>
            <a:r>
              <a:rPr lang="zh-CN" altLang="en-US" dirty="0"/>
              <a:t>，例如</a:t>
            </a:r>
            <a:r>
              <a:rPr lang="en-US" altLang="zh-CN" dirty="0"/>
              <a:t>IKE SAs</a:t>
            </a:r>
            <a:r>
              <a:rPr lang="zh-CN" altLang="en-US" dirty="0"/>
              <a:t>也称为</a:t>
            </a:r>
            <a:r>
              <a:rPr lang="en-US" altLang="zh-CN" dirty="0"/>
              <a:t>ISAKMP SAs</a:t>
            </a:r>
          </a:p>
          <a:p>
            <a:pPr marL="285750" indent="-285750">
              <a:lnSpc>
                <a:spcPct val="150000"/>
              </a:lnSpc>
              <a:buFont typeface="Wingdings" panose="05000000000000000000" pitchFamily="2" charset="2"/>
              <a:buChar char="u"/>
            </a:pPr>
            <a:r>
              <a:rPr lang="zh-CN" altLang="en-US" dirty="0"/>
              <a:t>我们配置</a:t>
            </a:r>
            <a:r>
              <a:rPr lang="en-US" altLang="zh-CN" dirty="0"/>
              <a:t>IPsec VPN</a:t>
            </a:r>
            <a:r>
              <a:rPr lang="zh-CN" altLang="en-US" dirty="0"/>
              <a:t>的时候主要配置的也是</a:t>
            </a:r>
            <a:r>
              <a:rPr lang="en-US" altLang="zh-CN" dirty="0"/>
              <a:t>ISAKMP</a:t>
            </a:r>
            <a:r>
              <a:rPr lang="zh-CN" altLang="en-US" dirty="0"/>
              <a:t>，所以常常认为</a:t>
            </a:r>
            <a:r>
              <a:rPr lang="en-US" altLang="zh-CN" dirty="0"/>
              <a:t>IKE</a:t>
            </a:r>
            <a:r>
              <a:rPr lang="zh-CN" altLang="en-US" dirty="0"/>
              <a:t>和</a:t>
            </a:r>
            <a:r>
              <a:rPr lang="en-US" altLang="zh-CN" dirty="0"/>
              <a:t>ISAKMP</a:t>
            </a:r>
            <a:r>
              <a:rPr lang="zh-CN" altLang="en-US" dirty="0"/>
              <a:t>是一样的。</a:t>
            </a:r>
          </a:p>
          <a:p>
            <a:pPr marL="285750" indent="-285750">
              <a:lnSpc>
                <a:spcPct val="150000"/>
              </a:lnSpc>
              <a:buFont typeface="Wingdings" panose="05000000000000000000" pitchFamily="2" charset="2"/>
              <a:buChar char="u"/>
            </a:pPr>
            <a:r>
              <a:rPr lang="zh-CN" altLang="en-US" dirty="0"/>
              <a:t>由于</a:t>
            </a:r>
            <a:r>
              <a:rPr lang="en-US" altLang="zh-CN" dirty="0"/>
              <a:t>SKEME</a:t>
            </a:r>
            <a:r>
              <a:rPr lang="zh-CN" altLang="en-US" dirty="0"/>
              <a:t>的存在</a:t>
            </a:r>
            <a:r>
              <a:rPr lang="en-US" altLang="zh-CN" dirty="0"/>
              <a:t>IKE</a:t>
            </a:r>
            <a:r>
              <a:rPr lang="zh-CN" altLang="en-US" dirty="0"/>
              <a:t>能够决定密钥交换的方式，但</a:t>
            </a:r>
            <a:r>
              <a:rPr lang="en-US" altLang="zh-CN" dirty="0"/>
              <a:t>ISAKMP</a:t>
            </a:r>
            <a:r>
              <a:rPr lang="zh-CN" altLang="en-US" dirty="0"/>
              <a:t>只能够为密钥交换交换信息，但不能决定密钥交换如何实现</a:t>
            </a:r>
          </a:p>
        </p:txBody>
      </p:sp>
      <p:pic>
        <p:nvPicPr>
          <p:cNvPr id="3" name="图片 2">
            <a:extLst>
              <a:ext uri="{FF2B5EF4-FFF2-40B4-BE49-F238E27FC236}">
                <a16:creationId xmlns:a16="http://schemas.microsoft.com/office/drawing/2014/main" id="{5EDD247A-A023-491A-A1DC-A9862CEA7E22}"/>
              </a:ext>
            </a:extLst>
          </p:cNvPr>
          <p:cNvPicPr>
            <a:picLocks noChangeAspect="1"/>
          </p:cNvPicPr>
          <p:nvPr/>
        </p:nvPicPr>
        <p:blipFill>
          <a:blip r:embed="rId3"/>
          <a:stretch>
            <a:fillRect/>
          </a:stretch>
        </p:blipFill>
        <p:spPr>
          <a:xfrm>
            <a:off x="3284602" y="2548070"/>
            <a:ext cx="5325997" cy="3692393"/>
          </a:xfrm>
          <a:prstGeom prst="rect">
            <a:avLst/>
          </a:prstGeom>
        </p:spPr>
      </p:pic>
    </p:spTree>
    <p:custDataLst>
      <p:tags r:id="rId1"/>
    </p:custDataLst>
    <p:extLst>
      <p:ext uri="{BB962C8B-B14F-4D97-AF65-F5344CB8AC3E}">
        <p14:creationId xmlns:p14="http://schemas.microsoft.com/office/powerpoint/2010/main" val="25118900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主模式的工作过程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59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6EE0A4A8-D8FD-41EE-8461-012DFFF62367}"/>
              </a:ext>
            </a:extLst>
          </p:cNvPr>
          <p:cNvSpPr/>
          <p:nvPr/>
        </p:nvSpPr>
        <p:spPr>
          <a:xfrm>
            <a:off x="669925" y="1040400"/>
            <a:ext cx="10755362" cy="1289456"/>
          </a:xfrm>
          <a:prstGeom prst="rect">
            <a:avLst/>
          </a:prstGeom>
        </p:spPr>
        <p:txBody>
          <a:bodyPr wrap="square">
            <a:spAutoFit/>
          </a:bodyPr>
          <a:lstStyle/>
          <a:p>
            <a:pPr>
              <a:lnSpc>
                <a:spcPct val="150000"/>
              </a:lnSpc>
            </a:pPr>
            <a:r>
              <a:rPr lang="zh-CN" altLang="en-US" b="1" dirty="0"/>
              <a:t>第</a:t>
            </a:r>
            <a:r>
              <a:rPr lang="en-US" altLang="zh-CN" b="1" dirty="0"/>
              <a:t>1-2</a:t>
            </a:r>
            <a:r>
              <a:rPr lang="zh-CN" altLang="en-US" b="1" dirty="0"/>
              <a:t>数据包的交互：</a:t>
            </a:r>
          </a:p>
          <a:p>
            <a:pPr>
              <a:lnSpc>
                <a:spcPct val="150000"/>
              </a:lnSpc>
            </a:pPr>
            <a:r>
              <a:rPr lang="zh-CN" altLang="en-US" dirty="0"/>
              <a:t>数据包</a:t>
            </a:r>
            <a:r>
              <a:rPr lang="en-US" altLang="zh-CN" dirty="0"/>
              <a:t>1</a:t>
            </a:r>
            <a:r>
              <a:rPr lang="zh-CN" altLang="en-US" dirty="0"/>
              <a:t>：发起方提供</a:t>
            </a:r>
            <a:r>
              <a:rPr lang="en-US" altLang="zh-CN" dirty="0"/>
              <a:t>IP</a:t>
            </a:r>
            <a:r>
              <a:rPr lang="zh-CN" altLang="en-US" dirty="0"/>
              <a:t>地址和提案，信息被封装在</a:t>
            </a:r>
            <a:r>
              <a:rPr lang="en-US" altLang="zh-CN" dirty="0"/>
              <a:t>UDP</a:t>
            </a:r>
            <a:r>
              <a:rPr lang="zh-CN" altLang="en-US" dirty="0"/>
              <a:t>包中，目的端口为</a:t>
            </a:r>
            <a:r>
              <a:rPr lang="en-US" altLang="zh-CN" dirty="0"/>
              <a:t>UDP 500</a:t>
            </a:r>
          </a:p>
          <a:p>
            <a:pPr>
              <a:lnSpc>
                <a:spcPct val="150000"/>
              </a:lnSpc>
            </a:pPr>
            <a:r>
              <a:rPr lang="zh-CN" altLang="en-US" dirty="0"/>
              <a:t>数据包</a:t>
            </a:r>
            <a:r>
              <a:rPr lang="en-US" altLang="zh-CN" dirty="0"/>
              <a:t>2</a:t>
            </a:r>
            <a:r>
              <a:rPr lang="zh-CN" altLang="en-US" dirty="0"/>
              <a:t>：响应方选择其中一个提案作为回应。</a:t>
            </a:r>
          </a:p>
        </p:txBody>
      </p:sp>
      <p:pic>
        <p:nvPicPr>
          <p:cNvPr id="3" name="图片 2">
            <a:extLst>
              <a:ext uri="{FF2B5EF4-FFF2-40B4-BE49-F238E27FC236}">
                <a16:creationId xmlns:a16="http://schemas.microsoft.com/office/drawing/2014/main" id="{81DB231D-F8E2-4E7C-9D3B-D6B1AD344D21}"/>
              </a:ext>
            </a:extLst>
          </p:cNvPr>
          <p:cNvPicPr>
            <a:picLocks noChangeAspect="1"/>
          </p:cNvPicPr>
          <p:nvPr/>
        </p:nvPicPr>
        <p:blipFill>
          <a:blip r:embed="rId3"/>
          <a:stretch>
            <a:fillRect/>
          </a:stretch>
        </p:blipFill>
        <p:spPr>
          <a:xfrm>
            <a:off x="1479570" y="2467963"/>
            <a:ext cx="7758697" cy="3669312"/>
          </a:xfrm>
          <a:prstGeom prst="rect">
            <a:avLst/>
          </a:prstGeom>
        </p:spPr>
      </p:pic>
    </p:spTree>
    <p:custDataLst>
      <p:tags r:id="rId1"/>
    </p:custDataLst>
    <p:extLst>
      <p:ext uri="{BB962C8B-B14F-4D97-AF65-F5344CB8AC3E}">
        <p14:creationId xmlns:p14="http://schemas.microsoft.com/office/powerpoint/2010/main" val="850977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访问控制列表的工作原理</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B4169240-7EED-40E1-AB3D-EAE9CF7F92AB}"/>
              </a:ext>
            </a:extLst>
          </p:cNvPr>
          <p:cNvSpPr/>
          <p:nvPr/>
        </p:nvSpPr>
        <p:spPr>
          <a:xfrm>
            <a:off x="1056424" y="2124518"/>
            <a:ext cx="3554178" cy="461665"/>
          </a:xfrm>
          <a:prstGeom prst="rect">
            <a:avLst/>
          </a:prstGeom>
        </p:spPr>
        <p:txBody>
          <a:bodyPr wrap="none">
            <a:spAutoFit/>
          </a:bodyPr>
          <a:lstStyle/>
          <a:p>
            <a:r>
              <a:rPr lang="zh-CN" altLang="en-US" sz="2400" dirty="0">
                <a:solidFill>
                  <a:srgbClr val="FF0000"/>
                </a:solidFill>
              </a:rPr>
              <a:t>一条</a:t>
            </a:r>
            <a:r>
              <a:rPr lang="en-US" altLang="zh-CN" sz="2400" dirty="0">
                <a:solidFill>
                  <a:srgbClr val="FF0000"/>
                </a:solidFill>
              </a:rPr>
              <a:t>ACL</a:t>
            </a:r>
            <a:r>
              <a:rPr lang="zh-CN" altLang="en-US" sz="2400" dirty="0">
                <a:solidFill>
                  <a:srgbClr val="FF0000"/>
                </a:solidFill>
              </a:rPr>
              <a:t>策略的结构组成</a:t>
            </a:r>
          </a:p>
        </p:txBody>
      </p:sp>
      <p:pic>
        <p:nvPicPr>
          <p:cNvPr id="7" name="图片 6">
            <a:extLst>
              <a:ext uri="{FF2B5EF4-FFF2-40B4-BE49-F238E27FC236}">
                <a16:creationId xmlns:a16="http://schemas.microsoft.com/office/drawing/2014/main" id="{9E263779-BDC2-4389-866C-B7E9622A8625}"/>
              </a:ext>
            </a:extLst>
          </p:cNvPr>
          <p:cNvPicPr/>
          <p:nvPr/>
        </p:nvPicPr>
        <p:blipFill>
          <a:blip r:embed="rId3"/>
          <a:stretch>
            <a:fillRect/>
          </a:stretch>
        </p:blipFill>
        <p:spPr>
          <a:xfrm>
            <a:off x="4770586" y="1181293"/>
            <a:ext cx="6584403" cy="2348117"/>
          </a:xfrm>
          <a:prstGeom prst="rect">
            <a:avLst/>
          </a:prstGeom>
          <a:noFill/>
          <a:ln>
            <a:noFill/>
          </a:ln>
        </p:spPr>
      </p:pic>
      <p:sp>
        <p:nvSpPr>
          <p:cNvPr id="3" name="矩形 2">
            <a:extLst>
              <a:ext uri="{FF2B5EF4-FFF2-40B4-BE49-F238E27FC236}">
                <a16:creationId xmlns:a16="http://schemas.microsoft.com/office/drawing/2014/main" id="{F228DB7D-5F7C-4268-9971-851CAD055994}"/>
              </a:ext>
            </a:extLst>
          </p:cNvPr>
          <p:cNvSpPr/>
          <p:nvPr/>
        </p:nvSpPr>
        <p:spPr>
          <a:xfrm>
            <a:off x="670718" y="3618304"/>
            <a:ext cx="10850563" cy="2536400"/>
          </a:xfrm>
          <a:prstGeom prst="rect">
            <a:avLst/>
          </a:prstGeom>
        </p:spPr>
        <p:txBody>
          <a:bodyPr wrap="square">
            <a:spAutoFit/>
          </a:bodyPr>
          <a:lstStyle/>
          <a:p>
            <a:pPr indent="457200">
              <a:lnSpc>
                <a:spcPct val="150000"/>
              </a:lnSpc>
            </a:pPr>
            <a:r>
              <a:rPr lang="en-US" altLang="zh-CN" b="1" dirty="0">
                <a:latin typeface="+mn-ea"/>
              </a:rPr>
              <a:t>ACL</a:t>
            </a:r>
            <a:r>
              <a:rPr lang="zh-CN" altLang="en-US" b="1" dirty="0">
                <a:latin typeface="+mn-ea"/>
              </a:rPr>
              <a:t>名称：</a:t>
            </a:r>
            <a:r>
              <a:rPr lang="zh-CN" altLang="en-US" dirty="0">
                <a:latin typeface="+mn-ea"/>
              </a:rPr>
              <a:t>通过名称来标识</a:t>
            </a:r>
            <a:r>
              <a:rPr lang="en-US" altLang="zh-CN" dirty="0">
                <a:latin typeface="+mn-ea"/>
              </a:rPr>
              <a:t>ACL</a:t>
            </a:r>
            <a:r>
              <a:rPr lang="zh-CN" altLang="en-US" dirty="0">
                <a:latin typeface="+mn-ea"/>
              </a:rPr>
              <a:t>，就像用域名代替</a:t>
            </a:r>
            <a:r>
              <a:rPr lang="en-US" altLang="zh-CN" dirty="0">
                <a:latin typeface="+mn-ea"/>
              </a:rPr>
              <a:t>IP</a:t>
            </a:r>
            <a:r>
              <a:rPr lang="zh-CN" altLang="en-US" dirty="0">
                <a:latin typeface="+mn-ea"/>
              </a:rPr>
              <a:t>地址一样，更加方便记忆。这种</a:t>
            </a:r>
            <a:r>
              <a:rPr lang="en-US" altLang="zh-CN" dirty="0">
                <a:latin typeface="+mn-ea"/>
              </a:rPr>
              <a:t>ACL</a:t>
            </a:r>
            <a:r>
              <a:rPr lang="zh-CN" altLang="en-US" dirty="0">
                <a:latin typeface="+mn-ea"/>
              </a:rPr>
              <a:t>，称为命名型</a:t>
            </a:r>
            <a:r>
              <a:rPr lang="en-US" altLang="zh-CN" dirty="0">
                <a:latin typeface="+mn-ea"/>
              </a:rPr>
              <a:t>ACL</a:t>
            </a:r>
            <a:r>
              <a:rPr lang="zh-CN" altLang="en-US" dirty="0">
                <a:latin typeface="+mn-ea"/>
              </a:rPr>
              <a:t>。命名型</a:t>
            </a:r>
            <a:r>
              <a:rPr lang="en-US" altLang="zh-CN" dirty="0">
                <a:latin typeface="+mn-ea"/>
              </a:rPr>
              <a:t>ACL</a:t>
            </a:r>
            <a:r>
              <a:rPr lang="zh-CN" altLang="en-US" dirty="0">
                <a:latin typeface="+mn-ea"/>
              </a:rPr>
              <a:t>一旦创建成功，便不允许用户再修改其名称。命名型</a:t>
            </a:r>
            <a:r>
              <a:rPr lang="en-US" altLang="zh-CN" dirty="0">
                <a:latin typeface="+mn-ea"/>
              </a:rPr>
              <a:t>ACL</a:t>
            </a:r>
            <a:r>
              <a:rPr lang="zh-CN" altLang="en-US" dirty="0">
                <a:latin typeface="+mn-ea"/>
              </a:rPr>
              <a:t>实际上是“名字</a:t>
            </a:r>
            <a:r>
              <a:rPr lang="en-US" altLang="zh-CN" dirty="0">
                <a:latin typeface="+mn-ea"/>
              </a:rPr>
              <a:t>+</a:t>
            </a:r>
            <a:r>
              <a:rPr lang="zh-CN" altLang="en-US" dirty="0">
                <a:latin typeface="+mn-ea"/>
              </a:rPr>
              <a:t>数字”的形式，可以在定义命名型</a:t>
            </a:r>
            <a:r>
              <a:rPr lang="en-US" altLang="zh-CN" dirty="0">
                <a:latin typeface="+mn-ea"/>
              </a:rPr>
              <a:t>ACL</a:t>
            </a:r>
            <a:r>
              <a:rPr lang="zh-CN" altLang="en-US" dirty="0">
                <a:latin typeface="+mn-ea"/>
              </a:rPr>
              <a:t>时同时指定</a:t>
            </a:r>
            <a:r>
              <a:rPr lang="en-US" altLang="zh-CN" dirty="0">
                <a:latin typeface="+mn-ea"/>
              </a:rPr>
              <a:t>ACL</a:t>
            </a:r>
            <a:r>
              <a:rPr lang="zh-CN" altLang="en-US" dirty="0">
                <a:latin typeface="+mn-ea"/>
              </a:rPr>
              <a:t>编号。如果不指定编号，则由系统自动分配，设备为其分配的编号是该类型</a:t>
            </a:r>
            <a:r>
              <a:rPr lang="en-US" altLang="zh-CN" dirty="0">
                <a:latin typeface="+mn-ea"/>
              </a:rPr>
              <a:t>ACL</a:t>
            </a:r>
            <a:r>
              <a:rPr lang="zh-CN" altLang="en-US" dirty="0">
                <a:latin typeface="+mn-ea"/>
              </a:rPr>
              <a:t>可用编号中取值范围内的最大值。</a:t>
            </a:r>
          </a:p>
          <a:p>
            <a:pPr indent="457200">
              <a:lnSpc>
                <a:spcPct val="150000"/>
              </a:lnSpc>
            </a:pPr>
            <a:r>
              <a:rPr lang="en-US" altLang="zh-CN" b="1" dirty="0">
                <a:latin typeface="+mn-ea"/>
              </a:rPr>
              <a:t>ACL</a:t>
            </a:r>
            <a:r>
              <a:rPr lang="zh-CN" altLang="en-US" b="1" dirty="0">
                <a:latin typeface="+mn-ea"/>
              </a:rPr>
              <a:t>编号：</a:t>
            </a:r>
            <a:r>
              <a:rPr lang="zh-CN" altLang="en-US" dirty="0">
                <a:latin typeface="+mn-ea"/>
              </a:rPr>
              <a:t>用于标识</a:t>
            </a:r>
            <a:r>
              <a:rPr lang="en-US" altLang="zh-CN" dirty="0">
                <a:latin typeface="+mn-ea"/>
              </a:rPr>
              <a:t>ACL</a:t>
            </a:r>
            <a:r>
              <a:rPr lang="zh-CN" altLang="en-US" dirty="0">
                <a:latin typeface="+mn-ea"/>
              </a:rPr>
              <a:t>，也可以单独使用</a:t>
            </a:r>
            <a:r>
              <a:rPr lang="en-US" altLang="zh-CN" dirty="0">
                <a:latin typeface="+mn-ea"/>
              </a:rPr>
              <a:t>ACL</a:t>
            </a:r>
            <a:r>
              <a:rPr lang="zh-CN" altLang="en-US" dirty="0">
                <a:latin typeface="+mn-ea"/>
              </a:rPr>
              <a:t>编号，表明该</a:t>
            </a:r>
            <a:r>
              <a:rPr lang="en-US" altLang="zh-CN" dirty="0">
                <a:latin typeface="+mn-ea"/>
              </a:rPr>
              <a:t>ACL</a:t>
            </a:r>
            <a:r>
              <a:rPr lang="zh-CN" altLang="en-US" dirty="0">
                <a:latin typeface="+mn-ea"/>
              </a:rPr>
              <a:t>是数字型。不同的</a:t>
            </a:r>
            <a:r>
              <a:rPr lang="en-US" altLang="zh-CN" dirty="0">
                <a:latin typeface="+mn-ea"/>
              </a:rPr>
              <a:t>ACL</a:t>
            </a:r>
            <a:r>
              <a:rPr lang="zh-CN" altLang="en-US" dirty="0">
                <a:latin typeface="+mn-ea"/>
              </a:rPr>
              <a:t>类型使用不同的</a:t>
            </a:r>
            <a:r>
              <a:rPr lang="en-US" altLang="zh-CN" dirty="0">
                <a:latin typeface="+mn-ea"/>
              </a:rPr>
              <a:t>ACL</a:t>
            </a:r>
            <a:r>
              <a:rPr lang="zh-CN" altLang="en-US" dirty="0">
                <a:latin typeface="+mn-ea"/>
              </a:rPr>
              <a:t>编号取值标识。</a:t>
            </a:r>
          </a:p>
        </p:txBody>
      </p:sp>
    </p:spTree>
    <p:custDataLst>
      <p:tags r:id="rId1"/>
    </p:custDataLst>
    <p:extLst>
      <p:ext uri="{BB962C8B-B14F-4D97-AF65-F5344CB8AC3E}">
        <p14:creationId xmlns:p14="http://schemas.microsoft.com/office/powerpoint/2010/main" val="28457565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主模式的工作过程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59E40996-DA41-42C6-B249-F9751F05B59B}"/>
              </a:ext>
            </a:extLst>
          </p:cNvPr>
          <p:cNvSpPr/>
          <p:nvPr/>
        </p:nvSpPr>
        <p:spPr>
          <a:xfrm>
            <a:off x="669925" y="1140413"/>
            <a:ext cx="10850562" cy="2120452"/>
          </a:xfrm>
          <a:prstGeom prst="rect">
            <a:avLst/>
          </a:prstGeom>
        </p:spPr>
        <p:txBody>
          <a:bodyPr wrap="square">
            <a:spAutoFit/>
          </a:bodyPr>
          <a:lstStyle/>
          <a:p>
            <a:pPr>
              <a:lnSpc>
                <a:spcPct val="150000"/>
              </a:lnSpc>
            </a:pPr>
            <a:r>
              <a:rPr lang="zh-CN" altLang="en-US" b="1" dirty="0"/>
              <a:t>第</a:t>
            </a:r>
            <a:r>
              <a:rPr lang="en-US" altLang="zh-CN" b="1" dirty="0"/>
              <a:t>3-4</a:t>
            </a:r>
            <a:r>
              <a:rPr lang="zh-CN" altLang="en-US" b="1" dirty="0"/>
              <a:t>数据包执行</a:t>
            </a:r>
            <a:r>
              <a:rPr lang="en-US" altLang="zh-CN" b="1" dirty="0"/>
              <a:t>DH</a:t>
            </a:r>
            <a:r>
              <a:rPr lang="zh-CN" altLang="en-US" b="1" dirty="0"/>
              <a:t>交换，包含</a:t>
            </a:r>
            <a:r>
              <a:rPr lang="en-US" altLang="zh-CN" b="1" dirty="0"/>
              <a:t>DH</a:t>
            </a:r>
            <a:r>
              <a:rPr lang="zh-CN" altLang="en-US" b="1" dirty="0"/>
              <a:t>公共值和随机数，并不真正传递密钥，只是交互用于生产密钥的关键参数，交互的结果将生成</a:t>
            </a:r>
            <a:r>
              <a:rPr lang="en-US" altLang="zh-CN" b="1" dirty="0"/>
              <a:t>3</a:t>
            </a:r>
            <a:r>
              <a:rPr lang="zh-CN" altLang="en-US" b="1" dirty="0"/>
              <a:t>个密钥分别是：</a:t>
            </a:r>
          </a:p>
          <a:p>
            <a:pPr>
              <a:lnSpc>
                <a:spcPct val="150000"/>
              </a:lnSpc>
            </a:pPr>
            <a:r>
              <a:rPr lang="en-US" altLang="zh-CN" dirty="0" err="1"/>
              <a:t>SKEYID_d</a:t>
            </a:r>
            <a:r>
              <a:rPr lang="en-US" altLang="zh-CN" dirty="0"/>
              <a:t> = </a:t>
            </a:r>
            <a:r>
              <a:rPr lang="zh-CN" altLang="en-US" dirty="0"/>
              <a:t>用于计算后续的</a:t>
            </a:r>
            <a:r>
              <a:rPr lang="en-US" altLang="zh-CN" dirty="0"/>
              <a:t>IPSEC</a:t>
            </a:r>
            <a:r>
              <a:rPr lang="zh-CN" altLang="en-US" dirty="0"/>
              <a:t>密钥资源</a:t>
            </a:r>
          </a:p>
          <a:p>
            <a:pPr>
              <a:lnSpc>
                <a:spcPct val="150000"/>
              </a:lnSpc>
            </a:pPr>
            <a:r>
              <a:rPr lang="en-US" altLang="zh-CN" dirty="0" err="1"/>
              <a:t>SKEYID_a</a:t>
            </a:r>
            <a:r>
              <a:rPr lang="en-US" altLang="zh-CN" dirty="0"/>
              <a:t> = </a:t>
            </a:r>
            <a:r>
              <a:rPr lang="zh-CN" altLang="en-US" dirty="0"/>
              <a:t>用于提供</a:t>
            </a:r>
            <a:r>
              <a:rPr lang="en-US" altLang="zh-CN" dirty="0"/>
              <a:t>IKE</a:t>
            </a:r>
            <a:r>
              <a:rPr lang="zh-CN" altLang="en-US" dirty="0"/>
              <a:t>消息的数据完整性和认证</a:t>
            </a:r>
          </a:p>
          <a:p>
            <a:pPr>
              <a:lnSpc>
                <a:spcPct val="150000"/>
              </a:lnSpc>
            </a:pPr>
            <a:r>
              <a:rPr lang="en-US" altLang="zh-CN" dirty="0" err="1"/>
              <a:t>SKEYID_e</a:t>
            </a:r>
            <a:r>
              <a:rPr lang="en-US" altLang="zh-CN" dirty="0"/>
              <a:t> = </a:t>
            </a:r>
            <a:r>
              <a:rPr lang="zh-CN" altLang="en-US" dirty="0"/>
              <a:t>用于加密</a:t>
            </a:r>
            <a:r>
              <a:rPr lang="en-US" altLang="zh-CN" dirty="0"/>
              <a:t>IKE</a:t>
            </a:r>
            <a:r>
              <a:rPr lang="zh-CN" altLang="en-US" dirty="0"/>
              <a:t>消息</a:t>
            </a:r>
          </a:p>
        </p:txBody>
      </p:sp>
      <p:pic>
        <p:nvPicPr>
          <p:cNvPr id="7" name="Picture 4">
            <a:extLst>
              <a:ext uri="{FF2B5EF4-FFF2-40B4-BE49-F238E27FC236}">
                <a16:creationId xmlns:a16="http://schemas.microsoft.com/office/drawing/2014/main" id="{DF742A43-19DA-49F8-B9A9-4D2C9A4886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611" y="3001647"/>
            <a:ext cx="5240144" cy="3039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5969994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主模式的工作过程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61</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86BF5A5B-6B27-4024-B6DB-766904CD387A}"/>
              </a:ext>
            </a:extLst>
          </p:cNvPr>
          <p:cNvSpPr/>
          <p:nvPr/>
        </p:nvSpPr>
        <p:spPr>
          <a:xfrm>
            <a:off x="785567" y="1170891"/>
            <a:ext cx="10620866" cy="1704954"/>
          </a:xfrm>
          <a:prstGeom prst="rect">
            <a:avLst/>
          </a:prstGeom>
        </p:spPr>
        <p:txBody>
          <a:bodyPr wrap="square">
            <a:spAutoFit/>
          </a:bodyPr>
          <a:lstStyle/>
          <a:p>
            <a:pPr>
              <a:lnSpc>
                <a:spcPct val="150000"/>
              </a:lnSpc>
            </a:pPr>
            <a:r>
              <a:rPr lang="zh-CN" altLang="en-US" b="1" dirty="0"/>
              <a:t>第</a:t>
            </a:r>
            <a:r>
              <a:rPr lang="en-US" altLang="zh-CN" b="1" dirty="0"/>
              <a:t>5-6</a:t>
            </a:r>
            <a:r>
              <a:rPr lang="zh-CN" altLang="en-US" b="1" dirty="0"/>
              <a:t>数据包验证双方身份，提供两种身份验证方法（</a:t>
            </a:r>
            <a:r>
              <a:rPr lang="en-US" altLang="zh-CN" b="1" dirty="0"/>
              <a:t>1.PSK 2.</a:t>
            </a:r>
            <a:r>
              <a:rPr lang="zh-CN" altLang="en-US" b="1" dirty="0"/>
              <a:t>证书）</a:t>
            </a:r>
          </a:p>
          <a:p>
            <a:pPr>
              <a:lnSpc>
                <a:spcPct val="150000"/>
              </a:lnSpc>
            </a:pPr>
            <a:r>
              <a:rPr lang="zh-CN" altLang="en-US" dirty="0"/>
              <a:t>身份信息验证过程加密</a:t>
            </a:r>
          </a:p>
          <a:p>
            <a:pPr>
              <a:lnSpc>
                <a:spcPct val="150000"/>
              </a:lnSpc>
            </a:pPr>
            <a:r>
              <a:rPr lang="zh-CN" altLang="en-US" dirty="0"/>
              <a:t>前面的</a:t>
            </a:r>
            <a:r>
              <a:rPr lang="en-US" altLang="zh-CN" dirty="0"/>
              <a:t>1-2</a:t>
            </a:r>
            <a:r>
              <a:rPr lang="zh-CN" altLang="en-US" dirty="0"/>
              <a:t>和</a:t>
            </a:r>
            <a:r>
              <a:rPr lang="en-US" altLang="zh-CN" dirty="0"/>
              <a:t>3-4</a:t>
            </a:r>
            <a:r>
              <a:rPr lang="zh-CN" altLang="en-US" dirty="0"/>
              <a:t>数据包的交互是为</a:t>
            </a:r>
            <a:r>
              <a:rPr lang="en-US" altLang="zh-CN" dirty="0"/>
              <a:t>5-6</a:t>
            </a:r>
            <a:r>
              <a:rPr lang="zh-CN" altLang="en-US" dirty="0"/>
              <a:t>数据包的交互提供服务</a:t>
            </a:r>
          </a:p>
          <a:p>
            <a:pPr>
              <a:lnSpc>
                <a:spcPct val="150000"/>
              </a:lnSpc>
            </a:pPr>
            <a:r>
              <a:rPr lang="zh-CN" altLang="en-US" dirty="0"/>
              <a:t>建立起一个双向</a:t>
            </a:r>
            <a:r>
              <a:rPr lang="en-US" altLang="zh-CN" dirty="0"/>
              <a:t>ISAKMP SA</a:t>
            </a:r>
          </a:p>
        </p:txBody>
      </p:sp>
      <p:pic>
        <p:nvPicPr>
          <p:cNvPr id="7" name="Picture 3">
            <a:extLst>
              <a:ext uri="{FF2B5EF4-FFF2-40B4-BE49-F238E27FC236}">
                <a16:creationId xmlns:a16="http://schemas.microsoft.com/office/drawing/2014/main" id="{FE54E654-3BFD-413C-8288-3D8423F486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1122" y="3029732"/>
            <a:ext cx="9508992" cy="3135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4749637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快速模式的工作过程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62</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7C4F372D-1472-4754-B280-AF660DCCB0F3}"/>
              </a:ext>
            </a:extLst>
          </p:cNvPr>
          <p:cNvSpPr/>
          <p:nvPr/>
        </p:nvSpPr>
        <p:spPr>
          <a:xfrm>
            <a:off x="669925" y="1200182"/>
            <a:ext cx="10991032" cy="2120452"/>
          </a:xfrm>
          <a:prstGeom prst="rect">
            <a:avLst/>
          </a:prstGeom>
        </p:spPr>
        <p:txBody>
          <a:bodyPr wrap="square">
            <a:spAutoFit/>
          </a:bodyPr>
          <a:lstStyle/>
          <a:p>
            <a:pPr>
              <a:lnSpc>
                <a:spcPct val="150000"/>
              </a:lnSpc>
            </a:pPr>
            <a:r>
              <a:rPr lang="zh-CN" altLang="en-US" b="1" dirty="0"/>
              <a:t>协商</a:t>
            </a:r>
            <a:r>
              <a:rPr lang="en-US" altLang="zh-CN" b="1" dirty="0"/>
              <a:t>IPSec SA</a:t>
            </a:r>
            <a:r>
              <a:rPr lang="zh-CN" altLang="en-US" b="1" dirty="0"/>
              <a:t>（协商</a:t>
            </a:r>
            <a:r>
              <a:rPr lang="en-US" altLang="zh-CN" b="1" dirty="0"/>
              <a:t>IPsec</a:t>
            </a:r>
            <a:r>
              <a:rPr lang="zh-CN" altLang="en-US" b="1" dirty="0"/>
              <a:t>转换集、可选的密钥交换、协商保护的子网）。</a:t>
            </a:r>
          </a:p>
          <a:p>
            <a:pPr>
              <a:lnSpc>
                <a:spcPct val="150000"/>
              </a:lnSpc>
            </a:pPr>
            <a:r>
              <a:rPr lang="zh-CN" altLang="en-US" dirty="0"/>
              <a:t>第</a:t>
            </a:r>
            <a:r>
              <a:rPr lang="en-US" altLang="zh-CN" dirty="0"/>
              <a:t>1</a:t>
            </a:r>
            <a:r>
              <a:rPr lang="zh-CN" altLang="en-US" dirty="0"/>
              <a:t>个数据包发起方发起，包含</a:t>
            </a:r>
            <a:r>
              <a:rPr lang="en-US" altLang="zh-CN" dirty="0"/>
              <a:t>HASH</a:t>
            </a:r>
            <a:r>
              <a:rPr lang="zh-CN" altLang="en-US" dirty="0"/>
              <a:t>值、感兴趣流、</a:t>
            </a:r>
            <a:r>
              <a:rPr lang="en-US" altLang="zh-CN" dirty="0"/>
              <a:t>SA</a:t>
            </a:r>
            <a:r>
              <a:rPr lang="zh-CN" altLang="en-US" dirty="0"/>
              <a:t>提案、转换集、密钥材料等</a:t>
            </a:r>
          </a:p>
          <a:p>
            <a:pPr>
              <a:lnSpc>
                <a:spcPct val="150000"/>
              </a:lnSpc>
            </a:pPr>
            <a:r>
              <a:rPr lang="zh-CN" altLang="en-US" dirty="0"/>
              <a:t>第</a:t>
            </a:r>
            <a:r>
              <a:rPr lang="en-US" altLang="zh-CN" dirty="0"/>
              <a:t>2</a:t>
            </a:r>
            <a:r>
              <a:rPr lang="zh-CN" altLang="en-US" dirty="0"/>
              <a:t>个数据包响应方发起，包含</a:t>
            </a:r>
            <a:r>
              <a:rPr lang="en-US" altLang="zh-CN" dirty="0"/>
              <a:t>HASH</a:t>
            </a:r>
            <a:r>
              <a:rPr lang="zh-CN" altLang="en-US" dirty="0"/>
              <a:t>值、接受的</a:t>
            </a:r>
            <a:r>
              <a:rPr lang="en-US" altLang="zh-CN" dirty="0"/>
              <a:t>SA</a:t>
            </a:r>
            <a:r>
              <a:rPr lang="zh-CN" altLang="en-US" dirty="0"/>
              <a:t>提案，响应方的</a:t>
            </a:r>
            <a:r>
              <a:rPr lang="en-US" altLang="zh-CN" dirty="0"/>
              <a:t>SPI</a:t>
            </a:r>
            <a:r>
              <a:rPr lang="zh-CN" altLang="en-US" dirty="0"/>
              <a:t>，密钥</a:t>
            </a:r>
          </a:p>
          <a:p>
            <a:pPr>
              <a:lnSpc>
                <a:spcPct val="150000"/>
              </a:lnSpc>
            </a:pPr>
            <a:r>
              <a:rPr lang="zh-CN" altLang="en-US" dirty="0"/>
              <a:t>第</a:t>
            </a:r>
            <a:r>
              <a:rPr lang="en-US" altLang="zh-CN" dirty="0"/>
              <a:t>3</a:t>
            </a:r>
            <a:r>
              <a:rPr lang="zh-CN" altLang="en-US" dirty="0"/>
              <a:t>个数据包</a:t>
            </a:r>
            <a:r>
              <a:rPr lang="en-US" altLang="zh-CN" dirty="0"/>
              <a:t>HASH</a:t>
            </a:r>
            <a:r>
              <a:rPr lang="zh-CN" altLang="en-US" dirty="0"/>
              <a:t>用于确认隧道建立</a:t>
            </a:r>
          </a:p>
          <a:p>
            <a:pPr>
              <a:lnSpc>
                <a:spcPct val="150000"/>
              </a:lnSpc>
            </a:pPr>
            <a:r>
              <a:rPr lang="zh-CN" altLang="en-US" b="1" dirty="0"/>
              <a:t>受</a:t>
            </a:r>
            <a:r>
              <a:rPr lang="en-US" altLang="zh-CN" b="1" dirty="0"/>
              <a:t>ISAKMP SA</a:t>
            </a:r>
            <a:r>
              <a:rPr lang="zh-CN" altLang="en-US" b="1" dirty="0"/>
              <a:t>保护。</a:t>
            </a:r>
          </a:p>
        </p:txBody>
      </p:sp>
      <p:pic>
        <p:nvPicPr>
          <p:cNvPr id="7" name="Picture 2">
            <a:extLst>
              <a:ext uri="{FF2B5EF4-FFF2-40B4-BE49-F238E27FC236}">
                <a16:creationId xmlns:a16="http://schemas.microsoft.com/office/drawing/2014/main" id="{0067A6BB-630C-4595-852D-4CA3BF84AB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925" y="3537367"/>
            <a:ext cx="6351209" cy="212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9543188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a:t>
            </a:r>
            <a:r>
              <a:rPr lang="zh-CN" altLang="en-US" dirty="0"/>
              <a:t>策略介绍</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63</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2E5CDBBE-B96E-4F88-89DB-F61DBD9BA136}"/>
              </a:ext>
            </a:extLst>
          </p:cNvPr>
          <p:cNvSpPr/>
          <p:nvPr/>
        </p:nvSpPr>
        <p:spPr>
          <a:xfrm>
            <a:off x="669925" y="1225561"/>
            <a:ext cx="10576252" cy="2535951"/>
          </a:xfrm>
          <a:prstGeom prst="rect">
            <a:avLst/>
          </a:prstGeom>
        </p:spPr>
        <p:txBody>
          <a:bodyPr wrap="square">
            <a:spAutoFit/>
          </a:bodyPr>
          <a:lstStyle/>
          <a:p>
            <a:pPr marL="285750" indent="-285750">
              <a:lnSpc>
                <a:spcPct val="150000"/>
              </a:lnSpc>
              <a:buFont typeface="Wingdings" panose="05000000000000000000" pitchFamily="2" charset="2"/>
              <a:buChar char="u"/>
            </a:pPr>
            <a:r>
              <a:rPr lang="en-US" altLang="zh-CN" dirty="0"/>
              <a:t>QM</a:t>
            </a:r>
            <a:r>
              <a:rPr lang="zh-CN" altLang="en-US" dirty="0"/>
              <a:t>模式协商策略决定了</a:t>
            </a:r>
            <a:r>
              <a:rPr lang="en-US" altLang="zh-CN" dirty="0"/>
              <a:t>IPSEC VPN</a:t>
            </a:r>
            <a:r>
              <a:rPr lang="zh-CN" altLang="en-US" dirty="0"/>
              <a:t>对具体流量的处理</a:t>
            </a:r>
          </a:p>
          <a:p>
            <a:pPr marL="285750" indent="-285750">
              <a:lnSpc>
                <a:spcPct val="150000"/>
              </a:lnSpc>
              <a:buFont typeface="Wingdings" panose="05000000000000000000" pitchFamily="2" charset="2"/>
              <a:buChar char="u"/>
            </a:pPr>
            <a:r>
              <a:rPr lang="zh-CN" altLang="en-US" dirty="0"/>
              <a:t>感兴趣流是策略的纲要（</a:t>
            </a:r>
            <a:r>
              <a:rPr lang="en-US" altLang="zh-CN" dirty="0"/>
              <a:t>SPD</a:t>
            </a:r>
            <a:r>
              <a:rPr lang="zh-CN" altLang="en-US" dirty="0"/>
              <a:t>）</a:t>
            </a:r>
          </a:p>
          <a:p>
            <a:pPr marL="285750" indent="-285750">
              <a:lnSpc>
                <a:spcPct val="150000"/>
              </a:lnSpc>
              <a:buFont typeface="Wingdings" panose="05000000000000000000" pitchFamily="2" charset="2"/>
              <a:buChar char="u"/>
            </a:pPr>
            <a:r>
              <a:rPr lang="zh-CN" altLang="en-US" dirty="0"/>
              <a:t>加密策略（</a:t>
            </a:r>
            <a:r>
              <a:rPr lang="en-US" altLang="zh-CN" dirty="0"/>
              <a:t>DES</a:t>
            </a:r>
            <a:r>
              <a:rPr lang="zh-CN" altLang="en-US" dirty="0"/>
              <a:t>和</a:t>
            </a:r>
            <a:r>
              <a:rPr lang="en-US" altLang="zh-CN" dirty="0"/>
              <a:t>AES</a:t>
            </a:r>
            <a:r>
              <a:rPr lang="zh-CN" altLang="en-US" dirty="0"/>
              <a:t>）：加密</a:t>
            </a:r>
            <a:r>
              <a:rPr lang="en-US" altLang="zh-CN" dirty="0"/>
              <a:t>A</a:t>
            </a:r>
            <a:r>
              <a:rPr lang="zh-CN" altLang="en-US" dirty="0"/>
              <a:t>到</a:t>
            </a:r>
            <a:r>
              <a:rPr lang="en-US" altLang="zh-CN" dirty="0"/>
              <a:t>B</a:t>
            </a:r>
            <a:r>
              <a:rPr lang="zh-CN" altLang="en-US" dirty="0"/>
              <a:t>流程的策略</a:t>
            </a:r>
          </a:p>
          <a:p>
            <a:pPr marL="285750" indent="-285750">
              <a:lnSpc>
                <a:spcPct val="150000"/>
              </a:lnSpc>
              <a:buFont typeface="Wingdings" panose="05000000000000000000" pitchFamily="2" charset="2"/>
              <a:buChar char="u"/>
            </a:pPr>
            <a:r>
              <a:rPr lang="zh-CN" altLang="en-US" dirty="0"/>
              <a:t>散列策略（</a:t>
            </a:r>
            <a:r>
              <a:rPr lang="en-US" altLang="zh-CN" dirty="0"/>
              <a:t>MD5</a:t>
            </a:r>
            <a:r>
              <a:rPr lang="zh-CN" altLang="en-US" dirty="0"/>
              <a:t>和</a:t>
            </a:r>
            <a:r>
              <a:rPr lang="en-US" altLang="zh-CN" dirty="0"/>
              <a:t>SHA-1</a:t>
            </a:r>
            <a:r>
              <a:rPr lang="zh-CN" altLang="en-US" dirty="0"/>
              <a:t>）：验证（</a:t>
            </a:r>
            <a:r>
              <a:rPr lang="en-US" altLang="zh-CN" dirty="0"/>
              <a:t>HMAC</a:t>
            </a:r>
            <a:r>
              <a:rPr lang="zh-CN" altLang="en-US" dirty="0"/>
              <a:t>）</a:t>
            </a:r>
            <a:r>
              <a:rPr lang="en-US" altLang="zh-CN" dirty="0"/>
              <a:t>A</a:t>
            </a:r>
            <a:r>
              <a:rPr lang="zh-CN" altLang="en-US" dirty="0"/>
              <a:t>到</a:t>
            </a:r>
            <a:r>
              <a:rPr lang="en-US" altLang="zh-CN" dirty="0"/>
              <a:t>B</a:t>
            </a:r>
            <a:r>
              <a:rPr lang="zh-CN" altLang="en-US" dirty="0"/>
              <a:t>流量的策略</a:t>
            </a:r>
          </a:p>
          <a:p>
            <a:pPr marL="285750" indent="-285750">
              <a:lnSpc>
                <a:spcPct val="150000"/>
              </a:lnSpc>
              <a:buFont typeface="Wingdings" panose="05000000000000000000" pitchFamily="2" charset="2"/>
              <a:buChar char="u"/>
            </a:pPr>
            <a:r>
              <a:rPr lang="zh-CN" altLang="en-US" dirty="0"/>
              <a:t>模式（</a:t>
            </a:r>
            <a:r>
              <a:rPr lang="en-US" altLang="zh-CN" dirty="0"/>
              <a:t>Tunnel</a:t>
            </a:r>
            <a:r>
              <a:rPr lang="zh-CN" altLang="en-US" dirty="0"/>
              <a:t>和</a:t>
            </a:r>
            <a:r>
              <a:rPr lang="en-US" altLang="zh-CN" dirty="0"/>
              <a:t>Transport</a:t>
            </a:r>
            <a:r>
              <a:rPr lang="zh-CN" altLang="en-US" dirty="0"/>
              <a:t>）：</a:t>
            </a:r>
            <a:r>
              <a:rPr lang="en-US" altLang="zh-CN" dirty="0"/>
              <a:t>IPSEC</a:t>
            </a:r>
            <a:r>
              <a:rPr lang="zh-CN" altLang="en-US" dirty="0"/>
              <a:t>工作模式</a:t>
            </a:r>
          </a:p>
          <a:p>
            <a:pPr marL="285750" indent="-285750">
              <a:lnSpc>
                <a:spcPct val="150000"/>
              </a:lnSpc>
              <a:buFont typeface="Wingdings" panose="05000000000000000000" pitchFamily="2" charset="2"/>
              <a:buChar char="u"/>
            </a:pPr>
            <a:r>
              <a:rPr lang="zh-CN" altLang="en-US" dirty="0"/>
              <a:t>封装（</a:t>
            </a:r>
            <a:r>
              <a:rPr lang="en-US" altLang="zh-CN" dirty="0"/>
              <a:t>AH</a:t>
            </a:r>
            <a:r>
              <a:rPr lang="zh-CN" altLang="en-US" dirty="0"/>
              <a:t>或者</a:t>
            </a:r>
            <a:r>
              <a:rPr lang="en-US" altLang="zh-CN" dirty="0"/>
              <a:t>ESP</a:t>
            </a:r>
            <a:r>
              <a:rPr lang="zh-CN" altLang="en-US" dirty="0"/>
              <a:t>）：封装</a:t>
            </a:r>
            <a:r>
              <a:rPr lang="en-US" altLang="zh-CN" dirty="0"/>
              <a:t>A</a:t>
            </a:r>
            <a:r>
              <a:rPr lang="zh-CN" altLang="en-US" dirty="0"/>
              <a:t>到</a:t>
            </a:r>
            <a:r>
              <a:rPr lang="en-US" altLang="zh-CN" dirty="0"/>
              <a:t>B</a:t>
            </a:r>
            <a:r>
              <a:rPr lang="zh-CN" altLang="en-US" dirty="0"/>
              <a:t>流量的协议</a:t>
            </a:r>
          </a:p>
        </p:txBody>
      </p:sp>
    </p:spTree>
    <p:custDataLst>
      <p:tags r:id="rId1"/>
    </p:custDataLst>
    <p:extLst>
      <p:ext uri="{BB962C8B-B14F-4D97-AF65-F5344CB8AC3E}">
        <p14:creationId xmlns:p14="http://schemas.microsoft.com/office/powerpoint/2010/main" val="16292279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 VPN</a:t>
            </a:r>
            <a:r>
              <a:rPr lang="zh-CN" altLang="en-US" dirty="0"/>
              <a:t>工作原理</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64</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C45B29A4-6A90-4E83-8195-F0B059BEF748}"/>
              </a:ext>
            </a:extLst>
          </p:cNvPr>
          <p:cNvPicPr>
            <a:picLocks noChangeAspect="1"/>
          </p:cNvPicPr>
          <p:nvPr/>
        </p:nvPicPr>
        <p:blipFill>
          <a:blip r:embed="rId3"/>
          <a:stretch>
            <a:fillRect/>
          </a:stretch>
        </p:blipFill>
        <p:spPr>
          <a:xfrm>
            <a:off x="2303959" y="2000853"/>
            <a:ext cx="7584081" cy="1121761"/>
          </a:xfrm>
          <a:prstGeom prst="rect">
            <a:avLst/>
          </a:prstGeom>
        </p:spPr>
      </p:pic>
      <p:sp>
        <p:nvSpPr>
          <p:cNvPr id="66" name="Rectangle 3">
            <a:extLst>
              <a:ext uri="{FF2B5EF4-FFF2-40B4-BE49-F238E27FC236}">
                <a16:creationId xmlns:a16="http://schemas.microsoft.com/office/drawing/2014/main" id="{83F46CBE-D92C-4DF9-AA99-61B5DA8CA50C}"/>
              </a:ext>
            </a:extLst>
          </p:cNvPr>
          <p:cNvSpPr>
            <a:spLocks noChangeArrowheads="1"/>
          </p:cNvSpPr>
          <p:nvPr/>
        </p:nvSpPr>
        <p:spPr bwMode="auto">
          <a:xfrm>
            <a:off x="695721" y="3284539"/>
            <a:ext cx="10800556" cy="306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342900" indent="-342900" defTabSz="814388">
              <a:lnSpc>
                <a:spcPct val="120000"/>
              </a:lnSpc>
              <a:spcBef>
                <a:spcPct val="35000"/>
              </a:spcBef>
              <a:buFont typeface="Wingdings" pitchFamily="2" charset="2"/>
              <a:buChar char="ü"/>
            </a:pPr>
            <a:r>
              <a:rPr lang="zh-CN" altLang="en-US" dirty="0">
                <a:latin typeface="微软雅黑" pitchFamily="34" charset="-122"/>
                <a:ea typeface="微软雅黑" pitchFamily="34" charset="-122"/>
              </a:rPr>
              <a:t>主机</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向主机</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发送感兴趣的数据流。 </a:t>
            </a:r>
          </a:p>
          <a:p>
            <a:pPr marL="342900" indent="-342900" defTabSz="814388">
              <a:lnSpc>
                <a:spcPct val="120000"/>
              </a:lnSpc>
              <a:spcBef>
                <a:spcPct val="35000"/>
              </a:spcBef>
              <a:buFont typeface="Wingdings" pitchFamily="2" charset="2"/>
              <a:buChar char="ü"/>
            </a:pPr>
            <a:r>
              <a:rPr lang="zh-CN" altLang="en-US" dirty="0">
                <a:latin typeface="微软雅黑" pitchFamily="34" charset="-122"/>
                <a:ea typeface="微软雅黑" pitchFamily="34" charset="-122"/>
              </a:rPr>
              <a:t>路由器</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与路由器</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之间协商</a:t>
            </a:r>
            <a:r>
              <a:rPr lang="en-US" altLang="zh-CN" u="sng" dirty="0">
                <a:latin typeface="微软雅黑" pitchFamily="34" charset="-122"/>
                <a:ea typeface="微软雅黑" pitchFamily="34" charset="-122"/>
              </a:rPr>
              <a:t>IKE Phase1</a:t>
            </a:r>
            <a:r>
              <a:rPr lang="zh-CN" altLang="en-US" dirty="0">
                <a:latin typeface="微软雅黑" pitchFamily="34" charset="-122"/>
                <a:ea typeface="微软雅黑" pitchFamily="34" charset="-122"/>
              </a:rPr>
              <a:t>的会话。（验证</a:t>
            </a:r>
            <a:r>
              <a:rPr lang="en-US" altLang="zh-CN" dirty="0">
                <a:latin typeface="微软雅黑" pitchFamily="34" charset="-122"/>
                <a:ea typeface="微软雅黑" pitchFamily="34" charset="-122"/>
              </a:rPr>
              <a:t>IPSec</a:t>
            </a:r>
            <a:r>
              <a:rPr lang="zh-CN" altLang="en-US" dirty="0">
                <a:latin typeface="微软雅黑" pitchFamily="34" charset="-122"/>
                <a:ea typeface="微软雅黑" pitchFamily="34" charset="-122"/>
              </a:rPr>
              <a:t>对等体的身份，并协商</a:t>
            </a:r>
            <a:r>
              <a:rPr lang="en-US" altLang="zh-CN" dirty="0">
                <a:latin typeface="微软雅黑" pitchFamily="34" charset="-122"/>
                <a:ea typeface="微软雅黑" pitchFamily="34" charset="-122"/>
              </a:rPr>
              <a:t>IKE SA</a:t>
            </a:r>
            <a:r>
              <a:rPr lang="zh-CN" altLang="en-US" dirty="0">
                <a:latin typeface="微软雅黑" pitchFamily="34" charset="-122"/>
                <a:ea typeface="微软雅黑" pitchFamily="34" charset="-122"/>
              </a:rPr>
              <a:t>，建立一条安全通信通道，为</a:t>
            </a:r>
            <a:r>
              <a:rPr lang="en-US" altLang="zh-CN" dirty="0">
                <a:latin typeface="微软雅黑" pitchFamily="34" charset="-122"/>
                <a:ea typeface="微软雅黑" pitchFamily="34" charset="-122"/>
              </a:rPr>
              <a:t>IKE Phase2</a:t>
            </a:r>
            <a:r>
              <a:rPr lang="zh-CN" altLang="en-US" dirty="0">
                <a:latin typeface="微软雅黑" pitchFamily="34" charset="-122"/>
                <a:ea typeface="微软雅黑" pitchFamily="34" charset="-122"/>
              </a:rPr>
              <a:t>使用）</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为了建立通信通道而进行的安全关联*</a:t>
            </a:r>
            <a:r>
              <a:rPr lang="en-US" altLang="zh-CN" dirty="0">
                <a:solidFill>
                  <a:srgbClr val="FF0000"/>
                </a:solidFill>
                <a:latin typeface="微软雅黑" pitchFamily="34" charset="-122"/>
                <a:ea typeface="微软雅黑" pitchFamily="34" charset="-122"/>
              </a:rPr>
              <a:t>)</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defTabSz="814388">
              <a:lnSpc>
                <a:spcPct val="120000"/>
              </a:lnSpc>
              <a:spcBef>
                <a:spcPct val="35000"/>
              </a:spcBef>
              <a:buFont typeface="Wingdings" pitchFamily="2" charset="2"/>
              <a:buChar char="ü"/>
            </a:pPr>
            <a:r>
              <a:rPr lang="zh-CN" altLang="en-US" dirty="0">
                <a:latin typeface="微软雅黑" pitchFamily="34" charset="-122"/>
                <a:ea typeface="微软雅黑" pitchFamily="34" charset="-122"/>
              </a:rPr>
              <a:t>路由器</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与路由器</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之间协商</a:t>
            </a:r>
            <a:r>
              <a:rPr lang="en-US" altLang="zh-CN" u="sng" dirty="0">
                <a:latin typeface="微软雅黑" pitchFamily="34" charset="-122"/>
                <a:ea typeface="微软雅黑" pitchFamily="34" charset="-122"/>
              </a:rPr>
              <a:t>IKE Phase 2</a:t>
            </a:r>
            <a:r>
              <a:rPr lang="zh-CN" altLang="en-US" dirty="0">
                <a:latin typeface="微软雅黑" pitchFamily="34" charset="-122"/>
                <a:ea typeface="微软雅黑" pitchFamily="34" charset="-122"/>
              </a:rPr>
              <a:t>：协商</a:t>
            </a:r>
            <a:r>
              <a:rPr lang="en-US" altLang="zh-CN" dirty="0">
                <a:latin typeface="微软雅黑" pitchFamily="34" charset="-122"/>
                <a:ea typeface="微软雅黑" pitchFamily="34" charset="-122"/>
              </a:rPr>
              <a:t>IPSec SA</a:t>
            </a:r>
            <a:r>
              <a:rPr lang="zh-CN" altLang="en-US" dirty="0">
                <a:latin typeface="微软雅黑" pitchFamily="34" charset="-122"/>
                <a:ea typeface="微软雅黑" pitchFamily="34" charset="-122"/>
              </a:rPr>
              <a:t>参数，并建立匹配的</a:t>
            </a:r>
            <a:r>
              <a:rPr lang="en-US" altLang="zh-CN" dirty="0">
                <a:latin typeface="微软雅黑" pitchFamily="34" charset="-122"/>
                <a:ea typeface="微软雅黑" pitchFamily="34" charset="-122"/>
              </a:rPr>
              <a:t>IKE SA</a:t>
            </a:r>
            <a:r>
              <a:rPr lang="zh-CN" altLang="en-US" dirty="0">
                <a:latin typeface="微软雅黑" pitchFamily="34" charset="-122"/>
                <a:ea typeface="微软雅黑" pitchFamily="34" charset="-122"/>
              </a:rPr>
              <a:t>，用于保护端点之间交换的数据和消息</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为了数据传输而建立的安全关联*</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 </a:t>
            </a:r>
            <a:r>
              <a:rPr lang="zh-CN" altLang="en-US" dirty="0">
                <a:latin typeface="微软雅黑" pitchFamily="34" charset="-122"/>
                <a:ea typeface="微软雅黑" pitchFamily="34" charset="-122"/>
              </a:rPr>
              <a:t>。</a:t>
            </a:r>
          </a:p>
          <a:p>
            <a:pPr marL="342900" indent="-342900" defTabSz="814388">
              <a:lnSpc>
                <a:spcPct val="120000"/>
              </a:lnSpc>
              <a:spcBef>
                <a:spcPct val="35000"/>
              </a:spcBef>
              <a:buFont typeface="Wingdings" pitchFamily="2" charset="2"/>
              <a:buChar char="ü"/>
            </a:pPr>
            <a:r>
              <a:rPr lang="zh-CN" altLang="en-US" dirty="0">
                <a:latin typeface="微软雅黑" pitchFamily="34" charset="-122"/>
                <a:ea typeface="微软雅黑" pitchFamily="34" charset="-122"/>
              </a:rPr>
              <a:t>传输数据：使用</a:t>
            </a:r>
            <a:r>
              <a:rPr lang="en-US" altLang="zh-CN" dirty="0">
                <a:latin typeface="微软雅黑" pitchFamily="34" charset="-122"/>
                <a:ea typeface="微软雅黑" pitchFamily="34" charset="-122"/>
              </a:rPr>
              <a:t>IPSec</a:t>
            </a:r>
            <a:r>
              <a:rPr lang="zh-CN" altLang="en-US" dirty="0">
                <a:latin typeface="微软雅黑" pitchFamily="34" charset="-122"/>
                <a:ea typeface="微软雅黑" pitchFamily="34" charset="-122"/>
              </a:rPr>
              <a:t>参数和存储在</a:t>
            </a:r>
            <a:r>
              <a:rPr lang="en-US" altLang="zh-CN" dirty="0">
                <a:latin typeface="微软雅黑" pitchFamily="34" charset="-122"/>
                <a:ea typeface="微软雅黑" pitchFamily="34" charset="-122"/>
              </a:rPr>
              <a:t>SA</a:t>
            </a:r>
            <a:r>
              <a:rPr lang="zh-CN" altLang="en-US" dirty="0">
                <a:latin typeface="微软雅黑" pitchFamily="34" charset="-122"/>
                <a:ea typeface="微软雅黑" pitchFamily="34" charset="-122"/>
              </a:rPr>
              <a:t>数据库中的密钥来传输数据。</a:t>
            </a:r>
          </a:p>
          <a:p>
            <a:pPr marL="342900" indent="-342900" defTabSz="814388">
              <a:lnSpc>
                <a:spcPct val="120000"/>
              </a:lnSpc>
              <a:spcBef>
                <a:spcPct val="35000"/>
              </a:spcBef>
              <a:buFont typeface="Wingdings" pitchFamily="2" charset="2"/>
              <a:buChar char="ü"/>
            </a:pPr>
            <a:r>
              <a:rPr lang="zh-CN" altLang="en-US" dirty="0">
                <a:latin typeface="微软雅黑" pitchFamily="34" charset="-122"/>
                <a:ea typeface="微软雅黑" pitchFamily="34" charset="-122"/>
              </a:rPr>
              <a:t>拆除隧道：无数据传输或超时拆除。 </a:t>
            </a:r>
          </a:p>
        </p:txBody>
      </p:sp>
      <p:sp>
        <p:nvSpPr>
          <p:cNvPr id="3" name="矩形 2">
            <a:extLst>
              <a:ext uri="{FF2B5EF4-FFF2-40B4-BE49-F238E27FC236}">
                <a16:creationId xmlns:a16="http://schemas.microsoft.com/office/drawing/2014/main" id="{2E7AB1CB-D81D-439A-AF2C-931A09FFB4B3}"/>
              </a:ext>
            </a:extLst>
          </p:cNvPr>
          <p:cNvSpPr/>
          <p:nvPr/>
        </p:nvSpPr>
        <p:spPr>
          <a:xfrm>
            <a:off x="695721" y="1171949"/>
            <a:ext cx="3534942" cy="400110"/>
          </a:xfrm>
          <a:prstGeom prst="rect">
            <a:avLst/>
          </a:prstGeom>
        </p:spPr>
        <p:txBody>
          <a:bodyPr wrap="none">
            <a:spAutoFit/>
          </a:bodyPr>
          <a:lstStyle/>
          <a:p>
            <a:r>
              <a:rPr lang="zh-CN" altLang="en-US" sz="2000" b="1" dirty="0">
                <a:solidFill>
                  <a:srgbClr val="FF0000"/>
                </a:solidFill>
              </a:rPr>
              <a:t>端到端</a:t>
            </a:r>
            <a:r>
              <a:rPr lang="en-US" altLang="zh-CN" sz="2000" b="1" dirty="0">
                <a:solidFill>
                  <a:srgbClr val="FF0000"/>
                </a:solidFill>
              </a:rPr>
              <a:t>IPSec VPN</a:t>
            </a:r>
            <a:r>
              <a:rPr lang="zh-CN" altLang="en-US" sz="2000" b="1" dirty="0">
                <a:solidFill>
                  <a:srgbClr val="FF0000"/>
                </a:solidFill>
              </a:rPr>
              <a:t>的工作原理</a:t>
            </a:r>
          </a:p>
        </p:txBody>
      </p:sp>
    </p:spTree>
    <p:custDataLst>
      <p:tags r:id="rId1"/>
    </p:custDataLst>
    <p:extLst>
      <p:ext uri="{BB962C8B-B14F-4D97-AF65-F5344CB8AC3E}">
        <p14:creationId xmlns:p14="http://schemas.microsoft.com/office/powerpoint/2010/main" val="1118097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 VPN</a:t>
            </a:r>
            <a:r>
              <a:rPr lang="zh-CN" altLang="en-US" dirty="0"/>
              <a:t>端到端的配置实例</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65</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549CDB06-AB1E-4563-8DAD-16ED58E6EFFF}"/>
              </a:ext>
            </a:extLst>
          </p:cNvPr>
          <p:cNvPicPr>
            <a:picLocks noChangeAspect="1"/>
          </p:cNvPicPr>
          <p:nvPr/>
        </p:nvPicPr>
        <p:blipFill>
          <a:blip r:embed="rId3"/>
          <a:stretch>
            <a:fillRect/>
          </a:stretch>
        </p:blipFill>
        <p:spPr>
          <a:xfrm>
            <a:off x="1297804" y="1438455"/>
            <a:ext cx="9784928" cy="1737511"/>
          </a:xfrm>
          <a:prstGeom prst="rect">
            <a:avLst/>
          </a:prstGeom>
        </p:spPr>
      </p:pic>
      <p:pic>
        <p:nvPicPr>
          <p:cNvPr id="3" name="图片 2">
            <a:extLst>
              <a:ext uri="{FF2B5EF4-FFF2-40B4-BE49-F238E27FC236}">
                <a16:creationId xmlns:a16="http://schemas.microsoft.com/office/drawing/2014/main" id="{21C918B3-58D7-4B2C-81C2-00A8A6C51869}"/>
              </a:ext>
            </a:extLst>
          </p:cNvPr>
          <p:cNvPicPr>
            <a:picLocks noChangeAspect="1"/>
          </p:cNvPicPr>
          <p:nvPr/>
        </p:nvPicPr>
        <p:blipFill>
          <a:blip r:embed="rId4"/>
          <a:stretch>
            <a:fillRect/>
          </a:stretch>
        </p:blipFill>
        <p:spPr>
          <a:xfrm>
            <a:off x="848821" y="3429000"/>
            <a:ext cx="9400847" cy="2432515"/>
          </a:xfrm>
          <a:prstGeom prst="rect">
            <a:avLst/>
          </a:prstGeom>
        </p:spPr>
      </p:pic>
    </p:spTree>
    <p:custDataLst>
      <p:tags r:id="rId1"/>
    </p:custDataLst>
    <p:extLst>
      <p:ext uri="{BB962C8B-B14F-4D97-AF65-F5344CB8AC3E}">
        <p14:creationId xmlns:p14="http://schemas.microsoft.com/office/powerpoint/2010/main" val="32066915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路由配置</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66</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A6C92C0B-A872-4157-A40B-FC0A027B40C0}"/>
              </a:ext>
            </a:extLst>
          </p:cNvPr>
          <p:cNvPicPr>
            <a:picLocks noChangeAspect="1"/>
          </p:cNvPicPr>
          <p:nvPr/>
        </p:nvPicPr>
        <p:blipFill>
          <a:blip r:embed="rId3"/>
          <a:stretch>
            <a:fillRect/>
          </a:stretch>
        </p:blipFill>
        <p:spPr>
          <a:xfrm>
            <a:off x="1676101" y="1368844"/>
            <a:ext cx="8839797" cy="4682703"/>
          </a:xfrm>
          <a:prstGeom prst="rect">
            <a:avLst/>
          </a:prstGeom>
        </p:spPr>
      </p:pic>
    </p:spTree>
    <p:custDataLst>
      <p:tags r:id="rId1"/>
    </p:custDataLst>
    <p:extLst>
      <p:ext uri="{BB962C8B-B14F-4D97-AF65-F5344CB8AC3E}">
        <p14:creationId xmlns:p14="http://schemas.microsoft.com/office/powerpoint/2010/main" val="12075134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a:xfrm>
            <a:off x="2346327" y="0"/>
            <a:ext cx="9174161" cy="1028699"/>
          </a:xfrm>
        </p:spPr>
        <p:txBody>
          <a:bodyPr/>
          <a:lstStyle/>
          <a:p>
            <a:r>
              <a:rPr lang="zh-CN" altLang="en-US" dirty="0"/>
              <a:t>路由配置</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TextBox 4">
            <a:extLst>
              <a:ext uri="{FF2B5EF4-FFF2-40B4-BE49-F238E27FC236}">
                <a16:creationId xmlns:a16="http://schemas.microsoft.com/office/drawing/2014/main" id="{1556BE08-FEBD-475A-875C-88320469AA6A}"/>
              </a:ext>
            </a:extLst>
          </p:cNvPr>
          <p:cNvSpPr txBox="1"/>
          <p:nvPr/>
        </p:nvSpPr>
        <p:spPr>
          <a:xfrm>
            <a:off x="669925" y="1130300"/>
            <a:ext cx="10790050" cy="5027017"/>
          </a:xfrm>
          <a:prstGeom prst="rect">
            <a:avLst/>
          </a:prstGeom>
          <a:noFill/>
        </p:spPr>
        <p:txBody>
          <a:bodyPr wrap="square" rtlCol="0">
            <a:spAutoFit/>
          </a:bodyPr>
          <a:lstStyle/>
          <a:p>
            <a:pPr>
              <a:lnSpc>
                <a:spcPct val="150000"/>
              </a:lnSpc>
            </a:pPr>
            <a:r>
              <a:rPr lang="en-US" altLang="zh-CN" sz="1600" dirty="0"/>
              <a:t>[PC1]  </a:t>
            </a:r>
            <a:r>
              <a:rPr lang="en-US" altLang="zh-CN" sz="1600" dirty="0" err="1"/>
              <a:t>ip</a:t>
            </a:r>
            <a:r>
              <a:rPr lang="en-US" altLang="zh-CN" sz="1600" dirty="0"/>
              <a:t> route-static 192.168.2.0 255.255.255.0 192.168.1.254</a:t>
            </a:r>
          </a:p>
          <a:p>
            <a:pPr>
              <a:lnSpc>
                <a:spcPct val="150000"/>
              </a:lnSpc>
            </a:pPr>
            <a:endParaRPr lang="en-US" altLang="zh-CN" sz="1600" dirty="0"/>
          </a:p>
          <a:p>
            <a:pPr>
              <a:lnSpc>
                <a:spcPct val="150000"/>
              </a:lnSpc>
            </a:pPr>
            <a:r>
              <a:rPr lang="en-US" altLang="zh-CN" sz="1600" dirty="0"/>
              <a:t>[</a:t>
            </a:r>
            <a:r>
              <a:rPr lang="en-US" altLang="zh-CN" sz="1600" dirty="0" err="1"/>
              <a:t>RouterA</a:t>
            </a:r>
            <a:r>
              <a:rPr lang="en-US" altLang="zh-CN" sz="1600" dirty="0"/>
              <a:t>] </a:t>
            </a:r>
            <a:r>
              <a:rPr lang="en-US" altLang="zh-CN" sz="1600" dirty="0" err="1"/>
              <a:t>ip</a:t>
            </a:r>
            <a:r>
              <a:rPr lang="en-US" altLang="zh-CN" sz="1600" dirty="0"/>
              <a:t> route-static 192.168.2.0 255.255.255.0 202.101.100.2 </a:t>
            </a:r>
          </a:p>
          <a:p>
            <a:pPr>
              <a:lnSpc>
                <a:spcPct val="150000"/>
              </a:lnSpc>
            </a:pPr>
            <a:r>
              <a:rPr lang="en-US" altLang="zh-CN" sz="1600" dirty="0"/>
              <a:t>[</a:t>
            </a:r>
            <a:r>
              <a:rPr lang="en-US" altLang="zh-CN" sz="1600" dirty="0" err="1"/>
              <a:t>RouterA</a:t>
            </a:r>
            <a:r>
              <a:rPr lang="en-US" altLang="zh-CN" sz="1600" dirty="0"/>
              <a:t>]  </a:t>
            </a:r>
            <a:r>
              <a:rPr lang="en-US" altLang="zh-CN" sz="1600" dirty="0" err="1"/>
              <a:t>ip</a:t>
            </a:r>
            <a:r>
              <a:rPr lang="en-US" altLang="zh-CN" sz="1600" dirty="0"/>
              <a:t> route-static 102.101.200.0 255.255.255.0 202.101.100.2</a:t>
            </a:r>
          </a:p>
          <a:p>
            <a:pPr>
              <a:lnSpc>
                <a:spcPct val="150000"/>
              </a:lnSpc>
            </a:pPr>
            <a:r>
              <a:rPr lang="en-US" altLang="zh-CN" sz="1600" dirty="0" err="1"/>
              <a:t>RouterA</a:t>
            </a:r>
            <a:r>
              <a:rPr lang="zh-CN" altLang="en-US" sz="1600" dirty="0"/>
              <a:t>与</a:t>
            </a:r>
            <a:r>
              <a:rPr lang="en-US" altLang="zh-CN" sz="1600" dirty="0"/>
              <a:t>PC1</a:t>
            </a:r>
            <a:r>
              <a:rPr lang="zh-CN" altLang="en-US" sz="1600" dirty="0"/>
              <a:t>直连，因此无需写路由</a:t>
            </a:r>
            <a:endParaRPr lang="en-US" altLang="zh-CN" sz="1600" dirty="0"/>
          </a:p>
          <a:p>
            <a:pPr>
              <a:lnSpc>
                <a:spcPct val="150000"/>
              </a:lnSpc>
            </a:pPr>
            <a:endParaRPr lang="en-US" altLang="zh-CN" sz="1600" dirty="0"/>
          </a:p>
          <a:p>
            <a:pPr>
              <a:lnSpc>
                <a:spcPct val="150000"/>
              </a:lnSpc>
            </a:pPr>
            <a:r>
              <a:rPr lang="en-US" altLang="zh-CN" sz="1600" dirty="0"/>
              <a:t>Internet</a:t>
            </a:r>
            <a:r>
              <a:rPr lang="zh-CN" altLang="en-US" sz="1600" dirty="0"/>
              <a:t>拥有两个加密点的直连路由</a:t>
            </a:r>
            <a:endParaRPr lang="en-US" altLang="zh-CN" sz="1600" dirty="0"/>
          </a:p>
          <a:p>
            <a:pPr>
              <a:lnSpc>
                <a:spcPct val="150000"/>
              </a:lnSpc>
            </a:pPr>
            <a:endParaRPr lang="en-US" altLang="zh-CN" sz="1600" dirty="0"/>
          </a:p>
          <a:p>
            <a:pPr>
              <a:lnSpc>
                <a:spcPct val="150000"/>
              </a:lnSpc>
            </a:pPr>
            <a:r>
              <a:rPr lang="en-US" altLang="zh-CN" sz="1600" dirty="0"/>
              <a:t>[</a:t>
            </a:r>
            <a:r>
              <a:rPr lang="en-US" altLang="zh-CN" sz="1600" dirty="0" err="1"/>
              <a:t>RouterB</a:t>
            </a:r>
            <a:r>
              <a:rPr lang="en-US" altLang="zh-CN" sz="1600" dirty="0"/>
              <a:t>] </a:t>
            </a:r>
            <a:r>
              <a:rPr lang="en-US" altLang="zh-CN" sz="1600" dirty="0" err="1"/>
              <a:t>ip</a:t>
            </a:r>
            <a:r>
              <a:rPr lang="en-US" altLang="zh-CN" sz="1600" dirty="0"/>
              <a:t> route-static 192.168.1.0  255.255.255.0 102.101.200.2</a:t>
            </a:r>
          </a:p>
          <a:p>
            <a:pPr>
              <a:lnSpc>
                <a:spcPct val="150000"/>
              </a:lnSpc>
            </a:pPr>
            <a:r>
              <a:rPr lang="en-US" altLang="zh-CN" sz="1600" dirty="0"/>
              <a:t>[</a:t>
            </a:r>
            <a:r>
              <a:rPr lang="en-US" altLang="zh-CN" sz="1600" dirty="0" err="1"/>
              <a:t>RouterB</a:t>
            </a:r>
            <a:r>
              <a:rPr lang="en-US" altLang="zh-CN" sz="1600" dirty="0"/>
              <a:t>] </a:t>
            </a:r>
            <a:r>
              <a:rPr lang="en-US" altLang="zh-CN" sz="1600" dirty="0" err="1"/>
              <a:t>ip</a:t>
            </a:r>
            <a:r>
              <a:rPr lang="en-US" altLang="zh-CN" sz="1600" dirty="0"/>
              <a:t> route-static 202.101.100.2  255.255.255.0 102.101.200.2</a:t>
            </a:r>
          </a:p>
          <a:p>
            <a:pPr>
              <a:lnSpc>
                <a:spcPct val="150000"/>
              </a:lnSpc>
            </a:pPr>
            <a:r>
              <a:rPr lang="en-US" altLang="zh-CN" sz="1600" dirty="0" err="1"/>
              <a:t>RouterB</a:t>
            </a:r>
            <a:r>
              <a:rPr lang="zh-CN" altLang="en-US" sz="1600" dirty="0"/>
              <a:t>与</a:t>
            </a:r>
            <a:r>
              <a:rPr lang="en-US" altLang="zh-CN" sz="1600" dirty="0"/>
              <a:t>PC2</a:t>
            </a:r>
            <a:r>
              <a:rPr lang="zh-CN" altLang="en-US" sz="1600" dirty="0"/>
              <a:t>直连，因此无需写路由</a:t>
            </a:r>
            <a:endParaRPr lang="en-US" altLang="zh-CN" sz="1600" dirty="0"/>
          </a:p>
          <a:p>
            <a:pPr>
              <a:lnSpc>
                <a:spcPct val="150000"/>
              </a:lnSpc>
            </a:pPr>
            <a:endParaRPr lang="en-US" altLang="zh-CN" sz="1600" dirty="0"/>
          </a:p>
          <a:p>
            <a:pPr>
              <a:lnSpc>
                <a:spcPct val="150000"/>
              </a:lnSpc>
            </a:pPr>
            <a:r>
              <a:rPr lang="en-US" altLang="zh-CN" sz="1600" dirty="0"/>
              <a:t>[PC2] </a:t>
            </a:r>
            <a:r>
              <a:rPr lang="en-US" altLang="zh-CN" sz="1600" dirty="0" err="1"/>
              <a:t>ip</a:t>
            </a:r>
            <a:r>
              <a:rPr lang="en-US" altLang="zh-CN" sz="1600" dirty="0"/>
              <a:t> route-static 192.168.1.0 255.255.255.0 192.168.2.254</a:t>
            </a:r>
          </a:p>
        </p:txBody>
      </p:sp>
    </p:spTree>
    <p:custDataLst>
      <p:tags r:id="rId1"/>
    </p:custDataLst>
    <p:extLst>
      <p:ext uri="{BB962C8B-B14F-4D97-AF65-F5344CB8AC3E}">
        <p14:creationId xmlns:p14="http://schemas.microsoft.com/office/powerpoint/2010/main" val="39575356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包处理过程示意图</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C2AA6B89-D35A-4EFD-B37E-63743CDBF769}"/>
              </a:ext>
            </a:extLst>
          </p:cNvPr>
          <p:cNvPicPr>
            <a:picLocks noChangeAspect="1"/>
          </p:cNvPicPr>
          <p:nvPr/>
        </p:nvPicPr>
        <p:blipFill>
          <a:blip r:embed="rId3"/>
          <a:stretch>
            <a:fillRect/>
          </a:stretch>
        </p:blipFill>
        <p:spPr>
          <a:xfrm>
            <a:off x="115990" y="1130299"/>
            <a:ext cx="10413750" cy="5053649"/>
          </a:xfrm>
          <a:prstGeom prst="rect">
            <a:avLst/>
          </a:prstGeom>
        </p:spPr>
      </p:pic>
    </p:spTree>
    <p:custDataLst>
      <p:tags r:id="rId1"/>
    </p:custDataLst>
    <p:extLst>
      <p:ext uri="{BB962C8B-B14F-4D97-AF65-F5344CB8AC3E}">
        <p14:creationId xmlns:p14="http://schemas.microsoft.com/office/powerpoint/2010/main" val="31337805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IKE</a:t>
            </a:r>
            <a:r>
              <a:rPr lang="zh-CN" altLang="en-US" dirty="0"/>
              <a:t>策略</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69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7" name="TextBox 4">
            <a:extLst>
              <a:ext uri="{FF2B5EF4-FFF2-40B4-BE49-F238E27FC236}">
                <a16:creationId xmlns:a16="http://schemas.microsoft.com/office/drawing/2014/main" id="{F3DF5C3C-D0C3-41BE-844F-59112730BAE1}"/>
              </a:ext>
            </a:extLst>
          </p:cNvPr>
          <p:cNvSpPr txBox="1"/>
          <p:nvPr/>
        </p:nvSpPr>
        <p:spPr>
          <a:xfrm>
            <a:off x="669925" y="1110258"/>
            <a:ext cx="10790050" cy="5027017"/>
          </a:xfrm>
          <a:prstGeom prst="rect">
            <a:avLst/>
          </a:prstGeom>
          <a:noFill/>
        </p:spPr>
        <p:txBody>
          <a:bodyPr wrap="square" rtlCol="0">
            <a:spAutoFit/>
          </a:bodyPr>
          <a:lstStyle/>
          <a:p>
            <a:pPr>
              <a:lnSpc>
                <a:spcPct val="150000"/>
              </a:lnSpc>
            </a:pPr>
            <a:r>
              <a:rPr lang="en-US" altLang="zh-CN" dirty="0"/>
              <a:t>[</a:t>
            </a:r>
            <a:r>
              <a:rPr lang="en-US" altLang="zh-CN" dirty="0" err="1"/>
              <a:t>RouterA</a:t>
            </a:r>
            <a:r>
              <a:rPr lang="en-US" altLang="zh-CN" dirty="0"/>
              <a:t>] </a:t>
            </a:r>
            <a:r>
              <a:rPr lang="en-US" altLang="zh-CN" dirty="0" err="1"/>
              <a:t>ipsec</a:t>
            </a:r>
            <a:r>
              <a:rPr lang="en-US" altLang="zh-CN" dirty="0"/>
              <a:t> proposal tran1</a:t>
            </a:r>
          </a:p>
          <a:p>
            <a:pPr>
              <a:lnSpc>
                <a:spcPct val="150000"/>
              </a:lnSpc>
            </a:pPr>
            <a:r>
              <a:rPr lang="en-US" altLang="zh-CN" dirty="0"/>
              <a:t>[RouterA-ipsec-proposal-tran1] </a:t>
            </a:r>
            <a:r>
              <a:rPr lang="en-US" altLang="zh-CN" dirty="0" err="1"/>
              <a:t>esp</a:t>
            </a:r>
            <a:r>
              <a:rPr lang="en-US" altLang="zh-CN" dirty="0"/>
              <a:t> authentication-algorithm sha2-256</a:t>
            </a:r>
          </a:p>
          <a:p>
            <a:pPr>
              <a:lnSpc>
                <a:spcPct val="150000"/>
              </a:lnSpc>
            </a:pPr>
            <a:r>
              <a:rPr lang="en-US" altLang="zh-CN" dirty="0"/>
              <a:t>[RouterA-ipsec-proposal-tran1] </a:t>
            </a:r>
            <a:r>
              <a:rPr lang="en-US" altLang="zh-CN" dirty="0" err="1"/>
              <a:t>esp</a:t>
            </a:r>
            <a:r>
              <a:rPr lang="en-US" altLang="zh-CN" dirty="0"/>
              <a:t> encryption-algorithm aes-128</a:t>
            </a:r>
          </a:p>
          <a:p>
            <a:pPr>
              <a:lnSpc>
                <a:spcPct val="150000"/>
              </a:lnSpc>
            </a:pPr>
            <a:r>
              <a:rPr lang="en-US" altLang="zh-CN" dirty="0"/>
              <a:t>[</a:t>
            </a:r>
            <a:r>
              <a:rPr lang="en-US" altLang="zh-CN" dirty="0" err="1"/>
              <a:t>RouterA</a:t>
            </a:r>
            <a:r>
              <a:rPr lang="en-US" altLang="zh-CN" dirty="0"/>
              <a:t>] </a:t>
            </a:r>
            <a:r>
              <a:rPr lang="en-US" altLang="zh-CN" dirty="0" err="1"/>
              <a:t>ike</a:t>
            </a:r>
            <a:r>
              <a:rPr lang="en-US" altLang="zh-CN" dirty="0"/>
              <a:t> proposal 5</a:t>
            </a:r>
          </a:p>
          <a:p>
            <a:pPr>
              <a:lnSpc>
                <a:spcPct val="150000"/>
              </a:lnSpc>
            </a:pPr>
            <a:r>
              <a:rPr lang="en-US" altLang="zh-CN" dirty="0"/>
              <a:t>[RouterA-ike-proposal-5] encryption-algorithm aes-128</a:t>
            </a:r>
          </a:p>
          <a:p>
            <a:pPr>
              <a:lnSpc>
                <a:spcPct val="150000"/>
              </a:lnSpc>
            </a:pPr>
            <a:r>
              <a:rPr lang="en-US" altLang="zh-CN" dirty="0"/>
              <a:t>[RouterA-ike-proposal-5] authentication-algorithm sha2-256</a:t>
            </a:r>
          </a:p>
          <a:p>
            <a:pPr>
              <a:lnSpc>
                <a:spcPct val="150000"/>
              </a:lnSpc>
            </a:pPr>
            <a:r>
              <a:rPr lang="en-US" altLang="zh-CN" dirty="0"/>
              <a:t>[RouterA-ike-proposal-5] dh group14</a:t>
            </a:r>
          </a:p>
          <a:p>
            <a:pPr>
              <a:lnSpc>
                <a:spcPct val="150000"/>
              </a:lnSpc>
            </a:pPr>
            <a:r>
              <a:rPr lang="en-US" altLang="zh-CN" dirty="0"/>
              <a:t>[</a:t>
            </a:r>
            <a:r>
              <a:rPr lang="en-US" altLang="zh-CN" dirty="0" err="1"/>
              <a:t>RouterA</a:t>
            </a:r>
            <a:r>
              <a:rPr lang="en-US" altLang="zh-CN" dirty="0"/>
              <a:t>] </a:t>
            </a:r>
            <a:r>
              <a:rPr lang="en-US" altLang="zh-CN" dirty="0" err="1"/>
              <a:t>ike</a:t>
            </a:r>
            <a:r>
              <a:rPr lang="en-US" altLang="zh-CN" dirty="0"/>
              <a:t> peer </a:t>
            </a:r>
            <a:r>
              <a:rPr lang="en-US" altLang="zh-CN" dirty="0" err="1"/>
              <a:t>spub</a:t>
            </a:r>
            <a:endParaRPr lang="en-US" altLang="zh-CN" dirty="0"/>
          </a:p>
          <a:p>
            <a:pPr>
              <a:lnSpc>
                <a:spcPct val="150000"/>
              </a:lnSpc>
            </a:pPr>
            <a:r>
              <a:rPr lang="en-US" altLang="zh-CN" dirty="0"/>
              <a:t>[</a:t>
            </a:r>
            <a:r>
              <a:rPr lang="en-US" altLang="zh-CN" dirty="0" err="1"/>
              <a:t>RouterA</a:t>
            </a:r>
            <a:r>
              <a:rPr lang="en-US" altLang="zh-CN" dirty="0"/>
              <a:t>-</a:t>
            </a:r>
            <a:r>
              <a:rPr lang="en-US" altLang="zh-CN" dirty="0" err="1"/>
              <a:t>ike</a:t>
            </a:r>
            <a:r>
              <a:rPr lang="en-US" altLang="zh-CN" dirty="0"/>
              <a:t>-peer-</a:t>
            </a:r>
            <a:r>
              <a:rPr lang="en-US" altLang="zh-CN" dirty="0" err="1"/>
              <a:t>spub</a:t>
            </a:r>
            <a:r>
              <a:rPr lang="en-US" altLang="zh-CN" dirty="0"/>
              <a:t>] undo version 2</a:t>
            </a:r>
          </a:p>
          <a:p>
            <a:pPr>
              <a:lnSpc>
                <a:spcPct val="150000"/>
              </a:lnSpc>
            </a:pPr>
            <a:r>
              <a:rPr lang="en-US" altLang="zh-CN" dirty="0"/>
              <a:t>[</a:t>
            </a:r>
            <a:r>
              <a:rPr lang="en-US" altLang="zh-CN" dirty="0" err="1"/>
              <a:t>RouterA</a:t>
            </a:r>
            <a:r>
              <a:rPr lang="en-US" altLang="zh-CN" dirty="0"/>
              <a:t>-</a:t>
            </a:r>
            <a:r>
              <a:rPr lang="en-US" altLang="zh-CN" dirty="0" err="1"/>
              <a:t>ike</a:t>
            </a:r>
            <a:r>
              <a:rPr lang="en-US" altLang="zh-CN" dirty="0"/>
              <a:t>-peer-</a:t>
            </a:r>
            <a:r>
              <a:rPr lang="en-US" altLang="zh-CN" dirty="0" err="1"/>
              <a:t>spub</a:t>
            </a:r>
            <a:r>
              <a:rPr lang="en-US" altLang="zh-CN" dirty="0"/>
              <a:t>] </a:t>
            </a:r>
            <a:r>
              <a:rPr lang="en-US" altLang="zh-CN" dirty="0" err="1"/>
              <a:t>ike</a:t>
            </a:r>
            <a:r>
              <a:rPr lang="en-US" altLang="zh-CN" dirty="0"/>
              <a:t>-proposal 5</a:t>
            </a:r>
          </a:p>
          <a:p>
            <a:pPr>
              <a:lnSpc>
                <a:spcPct val="150000"/>
              </a:lnSpc>
            </a:pPr>
            <a:r>
              <a:rPr lang="en-US" altLang="zh-CN" dirty="0"/>
              <a:t>[</a:t>
            </a:r>
            <a:r>
              <a:rPr lang="en-US" altLang="zh-CN" dirty="0" err="1"/>
              <a:t>RouterA</a:t>
            </a:r>
            <a:r>
              <a:rPr lang="en-US" altLang="zh-CN" dirty="0"/>
              <a:t>-</a:t>
            </a:r>
            <a:r>
              <a:rPr lang="en-US" altLang="zh-CN" dirty="0" err="1"/>
              <a:t>ike</a:t>
            </a:r>
            <a:r>
              <a:rPr lang="en-US" altLang="zh-CN" dirty="0"/>
              <a:t>-peer-</a:t>
            </a:r>
            <a:r>
              <a:rPr lang="en-US" altLang="zh-CN" dirty="0" err="1"/>
              <a:t>spub</a:t>
            </a:r>
            <a:r>
              <a:rPr lang="en-US" altLang="zh-CN" dirty="0"/>
              <a:t>] pre-shared-key cipher Example@123</a:t>
            </a:r>
          </a:p>
          <a:p>
            <a:pPr>
              <a:lnSpc>
                <a:spcPct val="150000"/>
              </a:lnSpc>
            </a:pPr>
            <a:r>
              <a:rPr lang="en-US" altLang="zh-CN" dirty="0"/>
              <a:t>[</a:t>
            </a:r>
            <a:r>
              <a:rPr lang="en-US" altLang="zh-CN" dirty="0" err="1"/>
              <a:t>RouterA</a:t>
            </a:r>
            <a:r>
              <a:rPr lang="en-US" altLang="zh-CN" dirty="0"/>
              <a:t>-</a:t>
            </a:r>
            <a:r>
              <a:rPr lang="en-US" altLang="zh-CN" dirty="0" err="1"/>
              <a:t>ike</a:t>
            </a:r>
            <a:r>
              <a:rPr lang="en-US" altLang="zh-CN" dirty="0"/>
              <a:t>-peer-</a:t>
            </a:r>
            <a:r>
              <a:rPr lang="en-US" altLang="zh-CN" dirty="0" err="1"/>
              <a:t>spub</a:t>
            </a:r>
            <a:r>
              <a:rPr lang="en-US" altLang="zh-CN" dirty="0"/>
              <a:t>] remote-address 102.101.200.2</a:t>
            </a:r>
          </a:p>
        </p:txBody>
      </p:sp>
    </p:spTree>
    <p:custDataLst>
      <p:tags r:id="rId1"/>
    </p:custDataLst>
    <p:extLst>
      <p:ext uri="{BB962C8B-B14F-4D97-AF65-F5344CB8AC3E}">
        <p14:creationId xmlns:p14="http://schemas.microsoft.com/office/powerpoint/2010/main" val="932020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访问控制列表的工作原理</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7</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9E263779-BDC2-4389-866C-B7E9622A8625}"/>
              </a:ext>
            </a:extLst>
          </p:cNvPr>
          <p:cNvPicPr/>
          <p:nvPr/>
        </p:nvPicPr>
        <p:blipFill>
          <a:blip r:embed="rId3"/>
          <a:stretch>
            <a:fillRect/>
          </a:stretch>
        </p:blipFill>
        <p:spPr>
          <a:xfrm>
            <a:off x="6765925" y="2490733"/>
            <a:ext cx="5089851" cy="1876534"/>
          </a:xfrm>
          <a:prstGeom prst="rect">
            <a:avLst/>
          </a:prstGeom>
          <a:noFill/>
          <a:ln>
            <a:noFill/>
          </a:ln>
        </p:spPr>
      </p:pic>
      <p:sp>
        <p:nvSpPr>
          <p:cNvPr id="4" name="矩形 3">
            <a:extLst>
              <a:ext uri="{FF2B5EF4-FFF2-40B4-BE49-F238E27FC236}">
                <a16:creationId xmlns:a16="http://schemas.microsoft.com/office/drawing/2014/main" id="{73B6DF4A-C111-46C2-8FF3-15C05E2B53E2}"/>
              </a:ext>
            </a:extLst>
          </p:cNvPr>
          <p:cNvSpPr/>
          <p:nvPr/>
        </p:nvSpPr>
        <p:spPr>
          <a:xfrm>
            <a:off x="669925" y="1130300"/>
            <a:ext cx="6096000" cy="5254002"/>
          </a:xfrm>
          <a:prstGeom prst="rect">
            <a:avLst/>
          </a:prstGeom>
        </p:spPr>
        <p:txBody>
          <a:bodyPr>
            <a:spAutoFit/>
          </a:bodyPr>
          <a:lstStyle/>
          <a:p>
            <a:pPr indent="457200">
              <a:lnSpc>
                <a:spcPct val="121000"/>
              </a:lnSpc>
            </a:pPr>
            <a:r>
              <a:rPr lang="zh-CN" altLang="en-US" dirty="0">
                <a:latin typeface="+mn-ea"/>
              </a:rPr>
              <a:t>规则：即描述报文匹配条件的判断语句。</a:t>
            </a:r>
          </a:p>
          <a:p>
            <a:pPr indent="457200">
              <a:lnSpc>
                <a:spcPct val="121000"/>
              </a:lnSpc>
            </a:pPr>
            <a:r>
              <a:rPr lang="en-US" altLang="zh-CN" b="1" dirty="0">
                <a:latin typeface="+mn-ea"/>
              </a:rPr>
              <a:t>1) </a:t>
            </a:r>
            <a:r>
              <a:rPr lang="zh-CN" altLang="en-US" b="1" dirty="0">
                <a:latin typeface="+mn-ea"/>
              </a:rPr>
              <a:t>规则编号：</a:t>
            </a:r>
            <a:r>
              <a:rPr lang="zh-CN" altLang="en-US" dirty="0">
                <a:latin typeface="+mn-ea"/>
              </a:rPr>
              <a:t>用于标识</a:t>
            </a:r>
            <a:r>
              <a:rPr lang="en-US" altLang="zh-CN" dirty="0">
                <a:latin typeface="+mn-ea"/>
              </a:rPr>
              <a:t>ACL</a:t>
            </a:r>
            <a:r>
              <a:rPr lang="zh-CN" altLang="en-US" dirty="0">
                <a:latin typeface="+mn-ea"/>
              </a:rPr>
              <a:t>规则。可以自行配置规则编号，也可以由系统自动分配。</a:t>
            </a:r>
            <a:r>
              <a:rPr lang="en-US" altLang="zh-CN" dirty="0">
                <a:latin typeface="+mn-ea"/>
              </a:rPr>
              <a:t>ACL</a:t>
            </a:r>
            <a:r>
              <a:rPr lang="zh-CN" altLang="en-US" dirty="0">
                <a:latin typeface="+mn-ea"/>
              </a:rPr>
              <a:t>规则的编号范围是</a:t>
            </a:r>
            <a:r>
              <a:rPr lang="en-US" altLang="zh-CN" dirty="0">
                <a:latin typeface="+mn-ea"/>
              </a:rPr>
              <a:t>0</a:t>
            </a:r>
            <a:r>
              <a:rPr lang="zh-CN" altLang="en-US" dirty="0">
                <a:latin typeface="+mn-ea"/>
              </a:rPr>
              <a:t>～</a:t>
            </a:r>
            <a:r>
              <a:rPr lang="en-US" altLang="zh-CN" dirty="0">
                <a:latin typeface="+mn-ea"/>
              </a:rPr>
              <a:t>4294967294</a:t>
            </a:r>
            <a:r>
              <a:rPr lang="zh-CN" altLang="en-US" dirty="0">
                <a:latin typeface="+mn-ea"/>
              </a:rPr>
              <a:t>，所有规则均按照规则编号从小到大进行排序。系统按照规则编号从小到大的顺序，将规则依次与报文匹配，一旦匹配上一条规则即停止匹配。</a:t>
            </a:r>
          </a:p>
          <a:p>
            <a:pPr indent="457200">
              <a:lnSpc>
                <a:spcPct val="121000"/>
              </a:lnSpc>
            </a:pPr>
            <a:r>
              <a:rPr lang="en-US" altLang="zh-CN" b="1" dirty="0">
                <a:latin typeface="+mn-ea"/>
              </a:rPr>
              <a:t>2) </a:t>
            </a:r>
            <a:r>
              <a:rPr lang="zh-CN" altLang="en-US" b="1" dirty="0">
                <a:latin typeface="+mn-ea"/>
              </a:rPr>
              <a:t>动作：</a:t>
            </a:r>
            <a:r>
              <a:rPr lang="zh-CN" altLang="en-US" dirty="0">
                <a:latin typeface="+mn-ea"/>
              </a:rPr>
              <a:t>报文处理动作，包括</a:t>
            </a:r>
            <a:r>
              <a:rPr lang="en-US" altLang="zh-CN" dirty="0">
                <a:latin typeface="+mn-ea"/>
              </a:rPr>
              <a:t>permit/deny</a:t>
            </a:r>
            <a:r>
              <a:rPr lang="zh-CN" altLang="en-US" dirty="0">
                <a:latin typeface="+mn-ea"/>
              </a:rPr>
              <a:t>两种，表示允许</a:t>
            </a:r>
            <a:r>
              <a:rPr lang="en-US" altLang="zh-CN" dirty="0">
                <a:latin typeface="+mn-ea"/>
              </a:rPr>
              <a:t>/</a:t>
            </a:r>
            <a:r>
              <a:rPr lang="zh-CN" altLang="en-US" dirty="0">
                <a:latin typeface="+mn-ea"/>
              </a:rPr>
              <a:t>拒绝。</a:t>
            </a:r>
          </a:p>
          <a:p>
            <a:pPr indent="457200">
              <a:lnSpc>
                <a:spcPct val="121000"/>
              </a:lnSpc>
            </a:pPr>
            <a:r>
              <a:rPr lang="en-US" altLang="zh-CN" b="1" dirty="0">
                <a:latin typeface="+mn-ea"/>
              </a:rPr>
              <a:t>3) </a:t>
            </a:r>
            <a:r>
              <a:rPr lang="zh-CN" altLang="en-US" b="1" dirty="0">
                <a:latin typeface="+mn-ea"/>
              </a:rPr>
              <a:t>匹配项：</a:t>
            </a:r>
            <a:r>
              <a:rPr lang="en-US" altLang="zh-CN" dirty="0">
                <a:latin typeface="+mn-ea"/>
              </a:rPr>
              <a:t>ACL</a:t>
            </a:r>
            <a:r>
              <a:rPr lang="zh-CN" altLang="en-US" dirty="0">
                <a:latin typeface="+mn-ea"/>
              </a:rPr>
              <a:t>定义了极其丰富的匹配项。除了图</a:t>
            </a:r>
            <a:r>
              <a:rPr lang="en-US" altLang="zh-CN" dirty="0">
                <a:latin typeface="+mn-ea"/>
              </a:rPr>
              <a:t>2-2</a:t>
            </a:r>
            <a:r>
              <a:rPr lang="zh-CN" altLang="en-US" dirty="0">
                <a:latin typeface="+mn-ea"/>
              </a:rPr>
              <a:t>中的源地址和生效时间段，</a:t>
            </a:r>
            <a:r>
              <a:rPr lang="en-US" altLang="zh-CN" dirty="0">
                <a:latin typeface="+mn-ea"/>
              </a:rPr>
              <a:t>ACL</a:t>
            </a:r>
            <a:r>
              <a:rPr lang="zh-CN" altLang="en-US" dirty="0">
                <a:latin typeface="+mn-ea"/>
              </a:rPr>
              <a:t>还支持很多其他规则匹配项。例如，二层以太网帧头信息（如源</a:t>
            </a:r>
            <a:r>
              <a:rPr lang="en-US" altLang="zh-CN" dirty="0">
                <a:latin typeface="+mn-ea"/>
              </a:rPr>
              <a:t>MAC</a:t>
            </a:r>
            <a:r>
              <a:rPr lang="zh-CN" altLang="en-US" dirty="0">
                <a:latin typeface="+mn-ea"/>
              </a:rPr>
              <a:t>、目的</a:t>
            </a:r>
            <a:r>
              <a:rPr lang="en-US" altLang="zh-CN" dirty="0">
                <a:latin typeface="+mn-ea"/>
              </a:rPr>
              <a:t>MAC</a:t>
            </a:r>
            <a:r>
              <a:rPr lang="zh-CN" altLang="en-US" dirty="0">
                <a:latin typeface="+mn-ea"/>
              </a:rPr>
              <a:t>、以太帧协议类型），三层报文信息（如目的</a:t>
            </a:r>
            <a:r>
              <a:rPr lang="en-US" altLang="zh-CN" dirty="0">
                <a:latin typeface="+mn-ea"/>
              </a:rPr>
              <a:t>IP</a:t>
            </a:r>
            <a:r>
              <a:rPr lang="zh-CN" altLang="en-US" dirty="0">
                <a:latin typeface="+mn-ea"/>
              </a:rPr>
              <a:t>地址、协议类型），以及四层报文信息（如</a:t>
            </a:r>
            <a:r>
              <a:rPr lang="en-US" altLang="zh-CN" dirty="0">
                <a:latin typeface="+mn-ea"/>
              </a:rPr>
              <a:t>TCP/UDP</a:t>
            </a:r>
            <a:r>
              <a:rPr lang="zh-CN" altLang="en-US" dirty="0">
                <a:latin typeface="+mn-ea"/>
              </a:rPr>
              <a:t>端口号）等。关于每种匹配项的详细介绍，请参见交换机支持的</a:t>
            </a:r>
            <a:r>
              <a:rPr lang="en-US" altLang="zh-CN" dirty="0">
                <a:latin typeface="+mn-ea"/>
              </a:rPr>
              <a:t>ACL</a:t>
            </a:r>
            <a:r>
              <a:rPr lang="zh-CN" altLang="en-US" dirty="0">
                <a:latin typeface="+mn-ea"/>
              </a:rPr>
              <a:t>及常用匹配项。</a:t>
            </a:r>
          </a:p>
        </p:txBody>
      </p:sp>
    </p:spTree>
    <p:custDataLst>
      <p:tags r:id="rId1"/>
    </p:custDataLst>
    <p:extLst>
      <p:ext uri="{BB962C8B-B14F-4D97-AF65-F5344CB8AC3E}">
        <p14:creationId xmlns:p14="http://schemas.microsoft.com/office/powerpoint/2010/main" val="42216379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en-US" altLang="zh-CN" dirty="0"/>
              <a:t>IPSec</a:t>
            </a:r>
            <a:r>
              <a:rPr lang="zh-CN" altLang="en-US" dirty="0"/>
              <a:t>与</a:t>
            </a:r>
            <a:r>
              <a:rPr lang="en-US" altLang="zh-CN" dirty="0"/>
              <a:t>MAP</a:t>
            </a:r>
            <a:r>
              <a:rPr lang="zh-CN" altLang="en-US" dirty="0"/>
              <a:t>策略配置</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70</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03</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E2068A78-9C92-4578-AE0A-B8249D3B125C}"/>
              </a:ext>
            </a:extLst>
          </p:cNvPr>
          <p:cNvSpPr/>
          <p:nvPr/>
        </p:nvSpPr>
        <p:spPr>
          <a:xfrm>
            <a:off x="669925" y="2690336"/>
            <a:ext cx="6096000" cy="3365024"/>
          </a:xfrm>
          <a:prstGeom prst="rect">
            <a:avLst/>
          </a:prstGeom>
        </p:spPr>
        <p:txBody>
          <a:bodyPr>
            <a:spAutoFit/>
          </a:bodyPr>
          <a:lstStyle/>
          <a:p>
            <a:pPr>
              <a:lnSpc>
                <a:spcPct val="150000"/>
              </a:lnSpc>
            </a:pPr>
            <a:r>
              <a:rPr lang="en-US" altLang="zh-CN" dirty="0"/>
              <a:t>[</a:t>
            </a:r>
            <a:r>
              <a:rPr lang="en-US" altLang="zh-CN" dirty="0" err="1"/>
              <a:t>RouterA</a:t>
            </a:r>
            <a:r>
              <a:rPr lang="en-US" altLang="zh-CN" dirty="0"/>
              <a:t>] </a:t>
            </a:r>
            <a:r>
              <a:rPr lang="en-US" altLang="zh-CN" dirty="0" err="1"/>
              <a:t>ipsec</a:t>
            </a:r>
            <a:r>
              <a:rPr lang="en-US" altLang="zh-CN" dirty="0"/>
              <a:t> policy map1 10 </a:t>
            </a:r>
            <a:r>
              <a:rPr lang="en-US" altLang="zh-CN" dirty="0" err="1"/>
              <a:t>isakmp</a:t>
            </a:r>
            <a:endParaRPr lang="en-US" altLang="zh-CN" dirty="0"/>
          </a:p>
          <a:p>
            <a:pPr>
              <a:lnSpc>
                <a:spcPct val="150000"/>
              </a:lnSpc>
            </a:pPr>
            <a:r>
              <a:rPr lang="en-US" altLang="zh-CN" dirty="0"/>
              <a:t>[RouterA-ipsec-policy-isakmp-map1-10] </a:t>
            </a:r>
            <a:r>
              <a:rPr lang="en-US" altLang="zh-CN" dirty="0" err="1"/>
              <a:t>ike</a:t>
            </a:r>
            <a:r>
              <a:rPr lang="en-US" altLang="zh-CN" dirty="0"/>
              <a:t>-peer </a:t>
            </a:r>
            <a:r>
              <a:rPr lang="en-US" altLang="zh-CN" dirty="0" err="1"/>
              <a:t>spub</a:t>
            </a:r>
            <a:endParaRPr lang="en-US" altLang="zh-CN" dirty="0"/>
          </a:p>
          <a:p>
            <a:pPr>
              <a:lnSpc>
                <a:spcPct val="150000"/>
              </a:lnSpc>
            </a:pPr>
            <a:r>
              <a:rPr lang="en-US" altLang="zh-CN" dirty="0"/>
              <a:t>[RouterA-ipsec-policy-isakmp-map1-10] proposal tran1</a:t>
            </a:r>
          </a:p>
          <a:p>
            <a:pPr>
              <a:lnSpc>
                <a:spcPct val="150000"/>
              </a:lnSpc>
            </a:pPr>
            <a:r>
              <a:rPr lang="en-US" altLang="zh-CN" dirty="0"/>
              <a:t>[RouterA-ipsec-policy-isakmp-map1-10] security </a:t>
            </a:r>
            <a:r>
              <a:rPr lang="en-US" altLang="zh-CN" dirty="0" err="1"/>
              <a:t>acl</a:t>
            </a:r>
            <a:r>
              <a:rPr lang="en-US" altLang="zh-CN" dirty="0"/>
              <a:t> 3101</a:t>
            </a:r>
          </a:p>
          <a:p>
            <a:pPr>
              <a:lnSpc>
                <a:spcPct val="150000"/>
              </a:lnSpc>
            </a:pPr>
            <a:r>
              <a:rPr lang="en-US" altLang="zh-CN" dirty="0"/>
              <a:t>[RouterA-ipsec-policy-isakmp-map1-10] quit</a:t>
            </a:r>
          </a:p>
          <a:p>
            <a:pPr>
              <a:lnSpc>
                <a:spcPct val="150000"/>
              </a:lnSpc>
            </a:pPr>
            <a:r>
              <a:rPr lang="en-US" altLang="zh-CN" dirty="0"/>
              <a:t>[</a:t>
            </a:r>
            <a:r>
              <a:rPr lang="en-US" altLang="zh-CN" dirty="0" err="1"/>
              <a:t>RouterA</a:t>
            </a:r>
            <a:r>
              <a:rPr lang="en-US" altLang="zh-CN" dirty="0"/>
              <a:t>] interface </a:t>
            </a:r>
            <a:r>
              <a:rPr lang="en-US" altLang="zh-CN" dirty="0" err="1"/>
              <a:t>gigabitethernet</a:t>
            </a:r>
            <a:r>
              <a:rPr lang="en-US" altLang="zh-CN" dirty="0"/>
              <a:t> 1/0/0</a:t>
            </a:r>
          </a:p>
          <a:p>
            <a:pPr>
              <a:lnSpc>
                <a:spcPct val="150000"/>
              </a:lnSpc>
            </a:pPr>
            <a:r>
              <a:rPr lang="en-US" altLang="zh-CN" dirty="0"/>
              <a:t>[RouterA-GigabitEthernet1/0/0] </a:t>
            </a:r>
            <a:r>
              <a:rPr lang="en-US" altLang="zh-CN" dirty="0" err="1"/>
              <a:t>ipsec</a:t>
            </a:r>
            <a:r>
              <a:rPr lang="en-US" altLang="zh-CN" dirty="0"/>
              <a:t> policy map1</a:t>
            </a:r>
          </a:p>
          <a:p>
            <a:pPr>
              <a:lnSpc>
                <a:spcPct val="150000"/>
              </a:lnSpc>
            </a:pPr>
            <a:r>
              <a:rPr lang="en-US" altLang="zh-CN" dirty="0"/>
              <a:t>[RouterA-GigabitEthernet1/0/0] quit</a:t>
            </a:r>
          </a:p>
        </p:txBody>
      </p:sp>
      <p:sp>
        <p:nvSpPr>
          <p:cNvPr id="3" name="矩形 2">
            <a:extLst>
              <a:ext uri="{FF2B5EF4-FFF2-40B4-BE49-F238E27FC236}">
                <a16:creationId xmlns:a16="http://schemas.microsoft.com/office/drawing/2014/main" id="{8DD669F1-9F6C-451E-B31D-72E89E7582E1}"/>
              </a:ext>
            </a:extLst>
          </p:cNvPr>
          <p:cNvSpPr/>
          <p:nvPr/>
        </p:nvSpPr>
        <p:spPr>
          <a:xfrm>
            <a:off x="669925" y="1081716"/>
            <a:ext cx="10493612" cy="1703030"/>
          </a:xfrm>
          <a:prstGeom prst="rect">
            <a:avLst/>
          </a:prstGeom>
        </p:spPr>
        <p:txBody>
          <a:bodyPr wrap="square">
            <a:spAutoFit/>
          </a:bodyPr>
          <a:lstStyle/>
          <a:p>
            <a:pPr>
              <a:lnSpc>
                <a:spcPct val="150000"/>
              </a:lnSpc>
            </a:pPr>
            <a:r>
              <a:rPr lang="en-US" altLang="zh-CN" b="1" dirty="0"/>
              <a:t>#</a:t>
            </a:r>
            <a:r>
              <a:rPr lang="zh-CN" altLang="en-US" b="1" dirty="0"/>
              <a:t>感兴趣流的配置</a:t>
            </a:r>
            <a:endParaRPr lang="en-US" altLang="zh-CN" b="1" dirty="0"/>
          </a:p>
          <a:p>
            <a:pPr>
              <a:lnSpc>
                <a:spcPct val="150000"/>
              </a:lnSpc>
            </a:pPr>
            <a:r>
              <a:rPr lang="en-US" altLang="zh-CN" dirty="0"/>
              <a:t>[</a:t>
            </a:r>
            <a:r>
              <a:rPr lang="en-US" altLang="zh-CN" dirty="0" err="1"/>
              <a:t>RouterA</a:t>
            </a:r>
            <a:r>
              <a:rPr lang="en-US" altLang="zh-CN" dirty="0"/>
              <a:t>] </a:t>
            </a:r>
            <a:r>
              <a:rPr lang="en-US" altLang="zh-CN" dirty="0" err="1"/>
              <a:t>acl</a:t>
            </a:r>
            <a:r>
              <a:rPr lang="en-US" altLang="zh-CN" dirty="0"/>
              <a:t> number 3101</a:t>
            </a:r>
          </a:p>
          <a:p>
            <a:pPr>
              <a:lnSpc>
                <a:spcPct val="150000"/>
              </a:lnSpc>
            </a:pPr>
            <a:r>
              <a:rPr lang="en-US" altLang="zh-CN" dirty="0"/>
              <a:t>[RouterA-acl-adv-3101] rule permit </a:t>
            </a:r>
            <a:r>
              <a:rPr lang="en-US" altLang="zh-CN" dirty="0" err="1"/>
              <a:t>ip</a:t>
            </a:r>
            <a:r>
              <a:rPr lang="en-US" altLang="zh-CN" dirty="0"/>
              <a:t> source 192.168.1.0 0.0.0.255 destination 192.168.2.0 0.0.0.255</a:t>
            </a:r>
          </a:p>
          <a:p>
            <a:pPr>
              <a:lnSpc>
                <a:spcPct val="150000"/>
              </a:lnSpc>
            </a:pPr>
            <a:r>
              <a:rPr lang="en-US" altLang="zh-CN" dirty="0"/>
              <a:t>[RouterA-acl-adv-3101] quit</a:t>
            </a:r>
          </a:p>
        </p:txBody>
      </p:sp>
    </p:spTree>
    <p:custDataLst>
      <p:tags r:id="rId1"/>
    </p:custDataLst>
    <p:extLst>
      <p:ext uri="{BB962C8B-B14F-4D97-AF65-F5344CB8AC3E}">
        <p14:creationId xmlns:p14="http://schemas.microsoft.com/office/powerpoint/2010/main" val="29910254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Arial" panose="020B0604020202020204" pitchFamily="34" charset="0"/>
                <a:ea typeface="微软雅黑" panose="020B0503020204020204" pitchFamily="34" charset="-122"/>
                <a:cs typeface="+mn-ea"/>
                <a:sym typeface="Arial" panose="020B0604020202020204" pitchFamily="34" charset="0"/>
              </a:rPr>
              <a:t>THANKS</a:t>
            </a:r>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占位符 6"/>
          <p:cNvSpPr>
            <a:spLocks noGrp="1"/>
          </p:cNvSpPr>
          <p:nvPr>
            <p:ph type="body" sz="quarter" idx="18"/>
          </p:nvPr>
        </p:nvSpPr>
        <p:spPr>
          <a:xfrm>
            <a:off x="669925" y="4183269"/>
            <a:ext cx="10850563" cy="310871"/>
          </a:xfrm>
        </p:spPr>
        <p:txBody>
          <a:bodyPr>
            <a:normAutofit lnSpcReduction="10000"/>
          </a:bodyPr>
          <a:lstStyle/>
          <a:p>
            <a:r>
              <a:rPr lang="zh-CN" altLang="en-US" dirty="0">
                <a:latin typeface="Arial" panose="020B0604020202020204" pitchFamily="34" charset="0"/>
                <a:ea typeface="微软雅黑" panose="020B0503020204020204" pitchFamily="34" charset="-122"/>
                <a:cs typeface="+mn-ea"/>
                <a:sym typeface="Arial" panose="020B0604020202020204" pitchFamily="34" charset="0"/>
              </a:rPr>
              <a:t>公众号 </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 </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跟我学个</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P</a:t>
            </a:r>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extLst>
      <p:ext uri="{BB962C8B-B14F-4D97-AF65-F5344CB8AC3E}">
        <p14:creationId xmlns:p14="http://schemas.microsoft.com/office/powerpoint/2010/main" val="12590430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6" name="组合 15"/>
          <p:cNvGrpSpPr/>
          <p:nvPr/>
        </p:nvGrpSpPr>
        <p:grpSpPr>
          <a:xfrm>
            <a:off x="1022814" y="2128462"/>
            <a:ext cx="4460537" cy="691252"/>
            <a:chOff x="1101012" y="2911151"/>
            <a:chExt cx="9573211" cy="1483567"/>
          </a:xfrm>
        </p:grpSpPr>
        <p:sp>
          <p:nvSpPr>
            <p:cNvPr id="2" name="椭圆 1"/>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椭圆 6"/>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14"/>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4" name="直接连接符 3"/>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660400" y="1512849"/>
            <a:ext cx="5852173" cy="276999"/>
          </a:xfrm>
          <a:prstGeom prst="rect">
            <a:avLst/>
          </a:prstGeom>
          <a:noFill/>
        </p:spPr>
        <p:txBody>
          <a:bodyPr wrap="square" rtlCol="0">
            <a:spAutoFit/>
          </a:bodyPr>
          <a:lstStyle/>
          <a:p>
            <a:r>
              <a:rPr lang="zh-CN" altLang="en-US" sz="1200" dirty="0"/>
              <a:t>主题色彩 </a:t>
            </a:r>
            <a:r>
              <a:rPr lang="en-US" altLang="zh-CN" sz="1200" dirty="0"/>
              <a:t>THEME COLORS</a:t>
            </a:r>
            <a:endParaRPr lang="zh-CN" altLang="en-US" sz="1200" dirty="0"/>
          </a:p>
        </p:txBody>
      </p:sp>
      <p:cxnSp>
        <p:nvCxnSpPr>
          <p:cNvPr id="20" name="直接连接符 19"/>
          <p:cNvCxnSpPr/>
          <p:nvPr/>
        </p:nvCxnSpPr>
        <p:spPr>
          <a:xfrm>
            <a:off x="669931" y="1843079"/>
            <a:ext cx="5852175"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69929" y="2689501"/>
            <a:ext cx="2161443" cy="215444"/>
          </a:xfrm>
          <a:prstGeom prst="rect">
            <a:avLst/>
          </a:prstGeom>
          <a:noFill/>
        </p:spPr>
        <p:txBody>
          <a:bodyPr wrap="square" rtlCol="0">
            <a:spAutoFit/>
          </a:bodyPr>
          <a:lstStyle>
            <a:defPPr>
              <a:defRPr lang="zh-CN"/>
            </a:defPPr>
            <a:lvl1pPr algn="ctr">
              <a:defRPr sz="800"/>
            </a:lvl1pPr>
          </a:lstStyle>
          <a:p>
            <a:r>
              <a:rPr lang="zh-CN" altLang="en-US" dirty="0"/>
              <a:t>文字</a:t>
            </a:r>
            <a:r>
              <a:rPr lang="en-US" altLang="zh-CN" dirty="0"/>
              <a:t>/</a:t>
            </a:r>
            <a:r>
              <a:rPr lang="zh-CN" altLang="en-US" dirty="0"/>
              <a:t>背景 </a:t>
            </a:r>
            <a:r>
              <a:rPr lang="en-US" altLang="zh-CN" dirty="0"/>
              <a:t>Text/Background</a:t>
            </a:r>
            <a:endParaRPr lang="zh-CN" altLang="en-US" dirty="0"/>
          </a:p>
        </p:txBody>
      </p:sp>
      <p:sp>
        <p:nvSpPr>
          <p:cNvPr id="22" name="文本框 21"/>
          <p:cNvSpPr txBox="1"/>
          <p:nvPr/>
        </p:nvSpPr>
        <p:spPr>
          <a:xfrm>
            <a:off x="2841871" y="2689501"/>
            <a:ext cx="2876627" cy="215444"/>
          </a:xfrm>
          <a:prstGeom prst="rect">
            <a:avLst/>
          </a:prstGeom>
          <a:noFill/>
        </p:spPr>
        <p:txBody>
          <a:bodyPr wrap="square" rtlCol="0">
            <a:spAutoFit/>
          </a:bodyPr>
          <a:lstStyle/>
          <a:p>
            <a:pPr algn="ctr"/>
            <a:r>
              <a:rPr lang="zh-CN" altLang="en-US" sz="800" dirty="0"/>
              <a:t>填充色 </a:t>
            </a:r>
            <a:r>
              <a:rPr lang="en-US" altLang="zh-CN" sz="800" dirty="0"/>
              <a:t>Fill Colors</a:t>
            </a:r>
            <a:endParaRPr lang="zh-CN" altLang="en-US" sz="800" dirty="0"/>
          </a:p>
        </p:txBody>
      </p:sp>
      <p:sp>
        <p:nvSpPr>
          <p:cNvPr id="25" name="文本框 24"/>
          <p:cNvSpPr txBox="1"/>
          <p:nvPr/>
        </p:nvSpPr>
        <p:spPr>
          <a:xfrm>
            <a:off x="660400" y="3943133"/>
            <a:ext cx="5852173" cy="276999"/>
          </a:xfrm>
          <a:prstGeom prst="rect">
            <a:avLst/>
          </a:prstGeom>
          <a:noFill/>
        </p:spPr>
        <p:txBody>
          <a:bodyPr wrap="square" rtlCol="0">
            <a:spAutoFit/>
          </a:bodyPr>
          <a:lstStyle/>
          <a:p>
            <a:r>
              <a:rPr lang="zh-CN" altLang="en-US" sz="1200" dirty="0"/>
              <a:t>主题字体 </a:t>
            </a:r>
            <a:r>
              <a:rPr lang="en-US" altLang="zh-CN" sz="1200" dirty="0"/>
              <a:t>THEME FONTS</a:t>
            </a:r>
            <a:endParaRPr lang="zh-CN" altLang="en-US" sz="1200" dirty="0"/>
          </a:p>
        </p:txBody>
      </p:sp>
      <p:cxnSp>
        <p:nvCxnSpPr>
          <p:cNvPr id="26" name="直接连接符 25"/>
          <p:cNvCxnSpPr/>
          <p:nvPr/>
        </p:nvCxnSpPr>
        <p:spPr>
          <a:xfrm>
            <a:off x="669931" y="4273363"/>
            <a:ext cx="5852175"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60400" y="4407104"/>
            <a:ext cx="5048569" cy="461665"/>
          </a:xfrm>
          <a:prstGeom prst="rect">
            <a:avLst/>
          </a:prstGeom>
          <a:noFill/>
        </p:spPr>
        <p:txBody>
          <a:bodyPr wrap="square" rtlCol="0">
            <a:spAutoFit/>
          </a:bodyPr>
          <a:lstStyle/>
          <a:p>
            <a:r>
              <a:rPr lang="zh-CN" altLang="en-US" sz="800" dirty="0"/>
              <a:t>中文字体：微软雅黑  </a:t>
            </a:r>
            <a:r>
              <a:rPr lang="en-US" altLang="zh-CN" sz="800" dirty="0"/>
              <a:t>East Asian Font: Microsoft </a:t>
            </a:r>
            <a:r>
              <a:rPr lang="en-US" altLang="zh-CN" sz="800" dirty="0" err="1"/>
              <a:t>YaHei</a:t>
            </a:r>
            <a:endParaRPr lang="en-US" altLang="zh-CN" sz="800" dirty="0"/>
          </a:p>
          <a:p>
            <a:endParaRPr lang="en-US" altLang="zh-CN" sz="800" dirty="0"/>
          </a:p>
          <a:p>
            <a:r>
              <a:rPr lang="zh-CN" altLang="en-US" sz="800" dirty="0"/>
              <a:t>英文字体：</a:t>
            </a:r>
            <a:r>
              <a:rPr lang="en-US" altLang="zh-CN" sz="800" dirty="0"/>
              <a:t>Arial  Latin Font: Arial</a:t>
            </a:r>
            <a:endParaRPr lang="zh-CN" altLang="en-US" sz="800" dirty="0"/>
          </a:p>
        </p:txBody>
      </p:sp>
      <p:sp>
        <p:nvSpPr>
          <p:cNvPr id="32" name="文本框 31"/>
          <p:cNvSpPr txBox="1"/>
          <p:nvPr/>
        </p:nvSpPr>
        <p:spPr>
          <a:xfrm>
            <a:off x="6959600" y="1512850"/>
            <a:ext cx="4559300" cy="276999"/>
          </a:xfrm>
          <a:prstGeom prst="rect">
            <a:avLst/>
          </a:prstGeom>
          <a:noFill/>
        </p:spPr>
        <p:txBody>
          <a:bodyPr wrap="square" rtlCol="0">
            <a:spAutoFit/>
          </a:bodyPr>
          <a:lstStyle/>
          <a:p>
            <a:r>
              <a:rPr lang="zh-CN" altLang="en-US" sz="1200" dirty="0"/>
              <a:t>预设参考线（</a:t>
            </a:r>
            <a:r>
              <a:rPr lang="en-US" altLang="zh-CN" sz="1200" dirty="0"/>
              <a:t>2016</a:t>
            </a:r>
            <a:r>
              <a:rPr lang="zh-CN" altLang="en-US" sz="1200" dirty="0"/>
              <a:t>版本及以上）</a:t>
            </a:r>
            <a:r>
              <a:rPr lang="en-US" altLang="zh-CN" sz="1200" dirty="0"/>
              <a:t> GUIDES (Office 2016 and later)</a:t>
            </a:r>
            <a:endParaRPr lang="zh-CN" altLang="en-US" sz="1200" dirty="0"/>
          </a:p>
        </p:txBody>
      </p:sp>
      <p:cxnSp>
        <p:nvCxnSpPr>
          <p:cNvPr id="33" name="直接连接符 32"/>
          <p:cNvCxnSpPr/>
          <p:nvPr/>
        </p:nvCxnSpPr>
        <p:spPr>
          <a:xfrm>
            <a:off x="6959600" y="1843079"/>
            <a:ext cx="4559300"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28681F2F-E8A9-44CF-AC1F-76EC4E7757F0}"/>
              </a:ext>
            </a:extLst>
          </p:cNvPr>
          <p:cNvGrpSpPr/>
          <p:nvPr/>
        </p:nvGrpSpPr>
        <p:grpSpPr>
          <a:xfrm>
            <a:off x="6959600" y="2103062"/>
            <a:ext cx="4559300" cy="2807437"/>
            <a:chOff x="7069136" y="2204131"/>
            <a:chExt cx="4449763" cy="2731768"/>
          </a:xfrm>
        </p:grpSpPr>
        <p:sp>
          <p:nvSpPr>
            <p:cNvPr id="35" name="矩形 34"/>
            <p:cNvSpPr/>
            <p:nvPr/>
          </p:nvSpPr>
          <p:spPr>
            <a:xfrm>
              <a:off x="7069136" y="2240063"/>
              <a:ext cx="4449763" cy="2502992"/>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cxnSp>
          <p:nvCxnSpPr>
            <p:cNvPr id="37" name="直接连接符 36"/>
            <p:cNvCxnSpPr/>
            <p:nvPr/>
          </p:nvCxnSpPr>
          <p:spPr>
            <a:xfrm>
              <a:off x="7332272" y="2204131"/>
              <a:ext cx="0" cy="273176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79121" y="2204131"/>
              <a:ext cx="0" cy="273176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069136" y="2667250"/>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069136" y="2746566"/>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069136" y="4443013"/>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069136" y="4517658"/>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332271" y="2741895"/>
              <a:ext cx="3946849" cy="170111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6959600" y="4822368"/>
            <a:ext cx="4559300" cy="461665"/>
          </a:xfrm>
          <a:prstGeom prst="rect">
            <a:avLst/>
          </a:prstGeom>
          <a:noFill/>
        </p:spPr>
        <p:txBody>
          <a:bodyPr wrap="square" rtlCol="0">
            <a:spAutoFit/>
          </a:bodyPr>
          <a:lstStyle/>
          <a:p>
            <a:r>
              <a:rPr lang="en-US" altLang="zh-CN" sz="800" dirty="0"/>
              <a:t>ALT+F9 </a:t>
            </a:r>
            <a:r>
              <a:rPr lang="zh-CN" altLang="en-US" sz="800" dirty="0"/>
              <a:t>开启和查看本主题预设的参考线</a:t>
            </a:r>
            <a:endParaRPr lang="en-US" altLang="zh-CN" sz="800" dirty="0"/>
          </a:p>
          <a:p>
            <a:r>
              <a:rPr lang="en-US" altLang="zh-CN" sz="800" dirty="0"/>
              <a:t>Press Alt + F9 to</a:t>
            </a:r>
            <a:r>
              <a:rPr lang="zh-CN" altLang="en-US" sz="800" dirty="0"/>
              <a:t> </a:t>
            </a:r>
            <a:r>
              <a:rPr lang="en-US" altLang="zh-CN" sz="800" dirty="0"/>
              <a:t>show/hide guides</a:t>
            </a:r>
          </a:p>
          <a:p>
            <a:endParaRPr lang="zh-CN" altLang="en-US" sz="800" dirty="0"/>
          </a:p>
        </p:txBody>
      </p:sp>
      <p:sp>
        <p:nvSpPr>
          <p:cNvPr id="39" name="文本框 38"/>
          <p:cNvSpPr txBox="1"/>
          <p:nvPr/>
        </p:nvSpPr>
        <p:spPr>
          <a:xfrm>
            <a:off x="660400" y="3104927"/>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2F2F2F"/>
                </a:solidFill>
              </a:rPr>
              <a:t>可以通过</a:t>
            </a:r>
            <a:r>
              <a:rPr lang="en-US" altLang="zh-CN" sz="800" dirty="0">
                <a:solidFill>
                  <a:srgbClr val="2F2F2F"/>
                </a:solidFill>
              </a:rPr>
              <a:t>iSlide 【</a:t>
            </a:r>
            <a:r>
              <a:rPr lang="zh-CN" altLang="en-US" sz="800" dirty="0">
                <a:solidFill>
                  <a:srgbClr val="2F2F2F"/>
                </a:solidFill>
              </a:rPr>
              <a:t>色彩库</a:t>
            </a:r>
            <a:r>
              <a:rPr lang="en-US" altLang="zh-CN" sz="800" dirty="0">
                <a:solidFill>
                  <a:srgbClr val="2F2F2F"/>
                </a:solidFill>
              </a:rPr>
              <a:t>】</a:t>
            </a:r>
            <a:r>
              <a:rPr lang="zh-CN" altLang="en-US" sz="800" dirty="0">
                <a:solidFill>
                  <a:srgbClr val="2F2F2F"/>
                </a:solidFill>
              </a:rPr>
              <a:t>功能，快速应用更多色彩</a:t>
            </a:r>
            <a:endParaRPr lang="en-US" altLang="zh-CN" sz="800" dirty="0">
              <a:solidFill>
                <a:srgbClr val="2F2F2F"/>
              </a:solidFill>
            </a:endParaRPr>
          </a:p>
          <a:p>
            <a:r>
              <a:rPr lang="en-US" altLang="zh-CN" sz="800" dirty="0">
                <a:solidFill>
                  <a:srgbClr val="2F2F2F"/>
                </a:solidFill>
              </a:rPr>
              <a:t>More color schemes are optional in iSlide Color Library. Just click to apply</a:t>
            </a:r>
            <a:endParaRPr lang="zh-CN" altLang="en-US" sz="800" dirty="0">
              <a:solidFill>
                <a:srgbClr val="2F2F2F"/>
              </a:solidFill>
            </a:endParaRPr>
          </a:p>
        </p:txBody>
      </p:sp>
      <p:sp>
        <p:nvSpPr>
          <p:cNvPr id="44" name="文本框 43"/>
          <p:cNvSpPr txBox="1"/>
          <p:nvPr/>
        </p:nvSpPr>
        <p:spPr>
          <a:xfrm>
            <a:off x="660400" y="5304245"/>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2F2F2F"/>
                </a:solidFill>
              </a:rPr>
              <a:t>可以在</a:t>
            </a:r>
            <a:r>
              <a:rPr lang="en-US" altLang="zh-CN" sz="800" dirty="0">
                <a:solidFill>
                  <a:srgbClr val="2F2F2F"/>
                </a:solidFill>
              </a:rPr>
              <a:t>【</a:t>
            </a:r>
            <a:r>
              <a:rPr lang="zh-CN" altLang="en-US" sz="800" dirty="0">
                <a:solidFill>
                  <a:srgbClr val="2F2F2F"/>
                </a:solidFill>
              </a:rPr>
              <a:t>设计</a:t>
            </a:r>
            <a:r>
              <a:rPr lang="en-US" altLang="zh-CN" sz="800" dirty="0">
                <a:solidFill>
                  <a:srgbClr val="2F2F2F"/>
                </a:solidFill>
              </a:rPr>
              <a:t>】</a:t>
            </a:r>
            <a:r>
              <a:rPr lang="zh-CN" altLang="en-US" sz="800" dirty="0">
                <a:solidFill>
                  <a:srgbClr val="2F2F2F"/>
                </a:solidFill>
              </a:rPr>
              <a:t>菜单</a:t>
            </a:r>
            <a:r>
              <a:rPr lang="en-US" altLang="zh-CN" sz="800" dirty="0">
                <a:solidFill>
                  <a:srgbClr val="2F2F2F"/>
                </a:solidFill>
              </a:rPr>
              <a:t>【</a:t>
            </a:r>
            <a:r>
              <a:rPr lang="zh-CN" altLang="en-US" sz="800" dirty="0">
                <a:solidFill>
                  <a:srgbClr val="2F2F2F"/>
                </a:solidFill>
              </a:rPr>
              <a:t>字体</a:t>
            </a:r>
            <a:r>
              <a:rPr lang="en-US" altLang="zh-CN" sz="800" dirty="0">
                <a:solidFill>
                  <a:srgbClr val="2F2F2F"/>
                </a:solidFill>
              </a:rPr>
              <a:t>】</a:t>
            </a:r>
            <a:r>
              <a:rPr lang="zh-CN" altLang="en-US" sz="800" dirty="0">
                <a:solidFill>
                  <a:srgbClr val="2F2F2F"/>
                </a:solidFill>
              </a:rPr>
              <a:t>中改变，或应用</a:t>
            </a:r>
            <a:r>
              <a:rPr lang="en-US" altLang="zh-CN" sz="800" dirty="0">
                <a:solidFill>
                  <a:srgbClr val="2F2F2F"/>
                </a:solidFill>
              </a:rPr>
              <a:t>iSlide【</a:t>
            </a:r>
            <a:r>
              <a:rPr lang="zh-CN" altLang="en-US" sz="800" dirty="0">
                <a:solidFill>
                  <a:srgbClr val="2F2F2F"/>
                </a:solidFill>
              </a:rPr>
              <a:t>统一字体</a:t>
            </a:r>
            <a:r>
              <a:rPr lang="en-US" altLang="zh-CN" sz="800" dirty="0">
                <a:solidFill>
                  <a:srgbClr val="2F2F2F"/>
                </a:solidFill>
              </a:rPr>
              <a:t>】</a:t>
            </a:r>
            <a:r>
              <a:rPr lang="zh-CN" altLang="en-US" sz="800" dirty="0">
                <a:solidFill>
                  <a:srgbClr val="2F2F2F"/>
                </a:solidFill>
              </a:rPr>
              <a:t>功能改变设置</a:t>
            </a:r>
            <a:endParaRPr lang="en-US" altLang="zh-CN" sz="800" dirty="0">
              <a:solidFill>
                <a:srgbClr val="2F2F2F"/>
              </a:solidFill>
            </a:endParaRPr>
          </a:p>
          <a:p>
            <a:r>
              <a:rPr lang="en-US" altLang="zh-CN" sz="800" dirty="0">
                <a:solidFill>
                  <a:srgbClr val="2F2F2F"/>
                </a:solidFill>
              </a:rPr>
              <a:t>To change theme fonts, you can click Design &gt; Variants &gt; Fonts, or use “Uniform Fonts” feature of </a:t>
            </a:r>
            <a:r>
              <a:rPr lang="en-US" altLang="zh-CN" sz="800" dirty="0" err="1">
                <a:solidFill>
                  <a:srgbClr val="2F2F2F"/>
                </a:solidFill>
              </a:rPr>
              <a:t>iSlide</a:t>
            </a:r>
            <a:endParaRPr lang="zh-CN" altLang="en-US" sz="800" dirty="0">
              <a:solidFill>
                <a:srgbClr val="2F2F2F"/>
              </a:solidFill>
            </a:endParaRPr>
          </a:p>
        </p:txBody>
      </p:sp>
      <p:sp>
        <p:nvSpPr>
          <p:cNvPr id="6" name="Rectangle 5">
            <a:extLst>
              <a:ext uri="{FF2B5EF4-FFF2-40B4-BE49-F238E27FC236}">
                <a16:creationId xmlns:a16="http://schemas.microsoft.com/office/drawing/2014/main" id="{821214C4-3D8B-473D-9D9C-F2F23FBFB600}"/>
              </a:ext>
            </a:extLst>
          </p:cNvPr>
          <p:cNvSpPr/>
          <p:nvPr/>
        </p:nvSpPr>
        <p:spPr>
          <a:xfrm>
            <a:off x="6959599" y="5304244"/>
            <a:ext cx="4559300" cy="400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800" dirty="0">
                <a:solidFill>
                  <a:srgbClr val="2F2F2F"/>
                </a:solidFill>
              </a:rPr>
              <a:t>可以通过</a:t>
            </a:r>
            <a:r>
              <a:rPr lang="en-US" altLang="zh-CN" sz="800" dirty="0">
                <a:solidFill>
                  <a:srgbClr val="2F2F2F"/>
                </a:solidFill>
              </a:rPr>
              <a:t>iSlide 【</a:t>
            </a:r>
            <a:r>
              <a:rPr lang="zh-CN" altLang="en-US" sz="800" dirty="0">
                <a:solidFill>
                  <a:srgbClr val="2F2F2F"/>
                </a:solidFill>
              </a:rPr>
              <a:t>一键优化</a:t>
            </a:r>
            <a:r>
              <a:rPr lang="en-US" altLang="zh-CN" sz="800" dirty="0">
                <a:solidFill>
                  <a:srgbClr val="2F2F2F"/>
                </a:solidFill>
              </a:rPr>
              <a:t>】</a:t>
            </a:r>
            <a:r>
              <a:rPr lang="zh-CN" altLang="en-US" sz="800" dirty="0">
                <a:solidFill>
                  <a:srgbClr val="2F2F2F"/>
                </a:solidFill>
              </a:rPr>
              <a:t>（智能参考线）功能，应用更多预设参考线</a:t>
            </a:r>
            <a:endParaRPr lang="en-US" altLang="zh-CN" sz="800" dirty="0">
              <a:solidFill>
                <a:srgbClr val="2F2F2F"/>
              </a:solidFill>
            </a:endParaRPr>
          </a:p>
          <a:p>
            <a:r>
              <a:rPr lang="en-US" altLang="zh-CN" sz="800" dirty="0">
                <a:solidFill>
                  <a:srgbClr val="2F2F2F"/>
                </a:solidFill>
              </a:rPr>
              <a:t>Use iSlide “Uniform Guides” feature to edit and apply more preset guides</a:t>
            </a:r>
          </a:p>
        </p:txBody>
      </p:sp>
      <p:sp>
        <p:nvSpPr>
          <p:cNvPr id="48" name="标题 1">
            <a:extLst>
              <a:ext uri="{FF2B5EF4-FFF2-40B4-BE49-F238E27FC236}">
                <a16:creationId xmlns:a16="http://schemas.microsoft.com/office/drawing/2014/main" id="{A063C456-63D9-49D6-A680-AB5AA5CB4C15}"/>
              </a:ext>
            </a:extLst>
          </p:cNvPr>
          <p:cNvSpPr txBox="1">
            <a:spLocks/>
          </p:cNvSpPr>
          <p:nvPr/>
        </p:nvSpPr>
        <p:spPr>
          <a:xfrm>
            <a:off x="660400" y="-1"/>
            <a:ext cx="10858500" cy="1028700"/>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设计标准 </a:t>
            </a:r>
            <a:r>
              <a:rPr lang="en-US" altLang="zh-CN" sz="2800" b="1" dirty="0"/>
              <a:t>Design Criteria</a:t>
            </a:r>
            <a:endParaRPr lang="zh-CN" altLang="en-US" sz="2800" b="1" dirty="0"/>
          </a:p>
        </p:txBody>
      </p:sp>
      <p:sp>
        <p:nvSpPr>
          <p:cNvPr id="51" name="矩形 50">
            <a:extLst>
              <a:ext uri="{FF2B5EF4-FFF2-40B4-BE49-F238E27FC236}">
                <a16:creationId xmlns:a16="http://schemas.microsoft.com/office/drawing/2014/main" id="{DB6B50C1-7119-4649-A59E-12A0D311364C}"/>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custDataLst>
      <p:tags r:id="rId1"/>
    </p:custDataLst>
    <p:extLst>
      <p:ext uri="{BB962C8B-B14F-4D97-AF65-F5344CB8AC3E}">
        <p14:creationId xmlns:p14="http://schemas.microsoft.com/office/powerpoint/2010/main" val="5457789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 name="副标题 9">
            <a:extLst>
              <a:ext uri="{FF2B5EF4-FFF2-40B4-BE49-F238E27FC236}">
                <a16:creationId xmlns:a16="http://schemas.microsoft.com/office/drawing/2014/main" id="{3B488FCE-2B18-46FF-9521-112BCCFC4FDA}"/>
              </a:ext>
            </a:extLst>
          </p:cNvPr>
          <p:cNvSpPr txBox="1">
            <a:spLocks/>
          </p:cNvSpPr>
          <p:nvPr/>
        </p:nvSpPr>
        <p:spPr>
          <a:xfrm>
            <a:off x="660400" y="5074963"/>
            <a:ext cx="10858500" cy="706715"/>
          </a:xfrm>
          <a:prstGeom prst="rect">
            <a:avLst/>
          </a:prstGeom>
        </p:spPr>
        <p:txBody>
          <a:bodyPr vert="horz" lIns="91440" tIns="45720" rIns="91440" bIns="45720" rtlCol="0" anchor="t">
            <a:noAutofit/>
          </a:bodyPr>
          <a:lstStyle>
            <a:lvl1pPr marL="0" indent="0" algn="ctr" defTabSz="914354" rtl="0" eaLnBrk="1" latinLnBrk="0" hangingPunct="1">
              <a:lnSpc>
                <a:spcPct val="100000"/>
              </a:lnSpc>
              <a:spcBef>
                <a:spcPts val="0"/>
              </a:spcBef>
              <a:buFont typeface="Arial" panose="020B0604020202020204" pitchFamily="34" charset="0"/>
              <a:buNone/>
              <a:defRPr sz="800" kern="1200">
                <a:solidFill>
                  <a:schemeClr val="bg1"/>
                </a:solidFill>
                <a:latin typeface="+mn-lt"/>
                <a:ea typeface="+mn-ea"/>
                <a:cs typeface="+mn-cs"/>
              </a:defRPr>
            </a:lvl1pPr>
            <a:lvl2pPr marL="457178" indent="0" algn="ctr" defTabSz="914354"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54" indent="0" algn="ctr"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3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09"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914332">
              <a:defRPr/>
            </a:pPr>
            <a:r>
              <a:rPr lang="zh-CN" altLang="en-US" sz="1200" dirty="0">
                <a:solidFill>
                  <a:srgbClr val="2F2F2F"/>
                </a:solidFill>
                <a:latin typeface="Arial"/>
                <a:ea typeface="微软雅黑"/>
              </a:rPr>
              <a:t>免费下载 </a:t>
            </a:r>
            <a:r>
              <a:rPr lang="en-US" altLang="zh-CN" sz="1200" dirty="0">
                <a:solidFill>
                  <a:srgbClr val="2F2F2F"/>
                </a:solidFill>
                <a:latin typeface="Arial"/>
                <a:ea typeface="微软雅黑"/>
              </a:rPr>
              <a:t>/ Download for FREE</a:t>
            </a:r>
          </a:p>
          <a:p>
            <a:pPr algn="l" defTabSz="914332">
              <a:defRPr/>
            </a:pPr>
            <a:r>
              <a:rPr lang="en-US" altLang="zh-CN" sz="1200" dirty="0">
                <a:solidFill>
                  <a:srgbClr val="FF4715"/>
                </a:solidFill>
                <a:latin typeface="Arial"/>
                <a:ea typeface="微软雅黑"/>
                <a:hlinkClick r:id="rId3">
                  <a:extLst>
                    <a:ext uri="{A12FA001-AC4F-418D-AE19-62706E023703}">
                      <ahyp:hlinkClr xmlns:ahyp="http://schemas.microsoft.com/office/drawing/2018/hyperlinkcolor" val="tx"/>
                    </a:ext>
                  </a:extLst>
                </a:hlinkClick>
              </a:rPr>
              <a:t>www.islide.cc</a:t>
            </a:r>
            <a:endParaRPr lang="en-US" altLang="zh-CN" sz="1200" dirty="0">
              <a:solidFill>
                <a:srgbClr val="FF4715"/>
              </a:solidFill>
              <a:latin typeface="Arial"/>
              <a:ea typeface="微软雅黑"/>
            </a:endParaRPr>
          </a:p>
        </p:txBody>
      </p:sp>
      <p:grpSp>
        <p:nvGrpSpPr>
          <p:cNvPr id="4" name="组合 3">
            <a:extLst>
              <a:ext uri="{FF2B5EF4-FFF2-40B4-BE49-F238E27FC236}">
                <a16:creationId xmlns:a16="http://schemas.microsoft.com/office/drawing/2014/main" id="{B41C6D5D-76C7-4DE2-BC28-E41485001361}"/>
              </a:ext>
            </a:extLst>
          </p:cNvPr>
          <p:cNvGrpSpPr/>
          <p:nvPr/>
        </p:nvGrpSpPr>
        <p:grpSpPr>
          <a:xfrm>
            <a:off x="660400" y="2553342"/>
            <a:ext cx="10858500" cy="1751324"/>
            <a:chOff x="1853236" y="2525799"/>
            <a:chExt cx="10858500" cy="1751323"/>
          </a:xfrm>
        </p:grpSpPr>
        <p:sp>
          <p:nvSpPr>
            <p:cNvPr id="11" name="文本框 10">
              <a:extLst>
                <a:ext uri="{FF2B5EF4-FFF2-40B4-BE49-F238E27FC236}">
                  <a16:creationId xmlns:a16="http://schemas.microsoft.com/office/drawing/2014/main" id="{5D51D968-E05A-4D3F-ABFA-D4B82B79FDF3}"/>
                </a:ext>
              </a:extLst>
            </p:cNvPr>
            <p:cNvSpPr txBox="1"/>
            <p:nvPr/>
          </p:nvSpPr>
          <p:spPr>
            <a:xfrm>
              <a:off x="1853236" y="3760699"/>
              <a:ext cx="10858500" cy="516423"/>
            </a:xfrm>
            <a:prstGeom prst="rect">
              <a:avLst/>
            </a:prstGeom>
            <a:noFill/>
          </p:spPr>
          <p:txBody>
            <a:bodyPr wrap="square">
              <a:spAutoFit/>
            </a:bodyPr>
            <a:lstStyle/>
            <a:p>
              <a:pPr defTabSz="914332">
                <a:lnSpc>
                  <a:spcPct val="120000"/>
                </a:lnSpc>
                <a:spcBef>
                  <a:spcPct val="0"/>
                </a:spcBef>
                <a:defRPr/>
              </a:pPr>
              <a:r>
                <a:rPr lang="en-US" altLang="zh-CN" sz="1200"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iSlide add-in saves you 90% of the time </a:t>
              </a:r>
            </a:p>
            <a:p>
              <a:pPr defTabSz="914332">
                <a:lnSpc>
                  <a:spcPct val="120000"/>
                </a:lnSpc>
                <a:spcBef>
                  <a:spcPct val="0"/>
                </a:spcBef>
                <a:defRPr/>
              </a:pPr>
              <a:r>
                <a:rPr lang="en-US" altLang="zh-CN" sz="1200"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in making presentation</a:t>
              </a:r>
              <a:endParaRPr lang="en-US" altLang="en-US" dirty="0">
                <a:solidFill>
                  <a:srgbClr val="2F2F2F"/>
                </a:solidFill>
                <a:ea typeface="微软雅黑" panose="020B0503020204020204" pitchFamily="34" charset="-122"/>
                <a:cs typeface="Arial" panose="020B0604020202020204" pitchFamily="34" charset="0"/>
              </a:endParaRPr>
            </a:p>
          </p:txBody>
        </p:sp>
        <p:sp>
          <p:nvSpPr>
            <p:cNvPr id="2" name="矩形 1">
              <a:extLst>
                <a:ext uri="{FF2B5EF4-FFF2-40B4-BE49-F238E27FC236}">
                  <a16:creationId xmlns:a16="http://schemas.microsoft.com/office/drawing/2014/main" id="{0F09207A-DED4-4EE0-BCCC-3275073B5540}"/>
                </a:ext>
              </a:extLst>
            </p:cNvPr>
            <p:cNvSpPr/>
            <p:nvPr/>
          </p:nvSpPr>
          <p:spPr>
            <a:xfrm>
              <a:off x="1853236" y="2525799"/>
              <a:ext cx="10858500" cy="1001683"/>
            </a:xfrm>
            <a:prstGeom prst="rect">
              <a:avLst/>
            </a:prstGeom>
          </p:spPr>
          <p:txBody>
            <a:bodyPr wrap="square">
              <a:spAutoFit/>
            </a:bodyPr>
            <a:lstStyle/>
            <a:p>
              <a:pPr defTabSz="914332">
                <a:lnSpc>
                  <a:spcPct val="120000"/>
                </a:lnSpc>
                <a:spcBef>
                  <a:spcPct val="0"/>
                </a:spcBef>
                <a:defRPr/>
              </a:pPr>
              <a:r>
                <a:rPr lang="zh-CN" altLang="en-US" sz="2000" dirty="0">
                  <a:solidFill>
                    <a:srgbClr val="2F2F2F"/>
                  </a:solidFill>
                  <a:latin typeface="Arial" panose="020B0604020202020204" pitchFamily="34" charset="0"/>
                  <a:ea typeface="微软雅黑" panose="020B0503020204020204" pitchFamily="34" charset="-122"/>
                  <a:cs typeface="Arial" panose="020B0604020202020204" pitchFamily="34" charset="0"/>
                </a:rPr>
                <a:t>使用 </a:t>
              </a:r>
              <a:r>
                <a:rPr lang="en-US" altLang="zh-CN" sz="2000" dirty="0">
                  <a:solidFill>
                    <a:srgbClr val="2F2F2F"/>
                  </a:solidFill>
                  <a:latin typeface="Arial" panose="020B0604020202020204" pitchFamily="34" charset="0"/>
                  <a:ea typeface="微软雅黑" panose="020B0503020204020204" pitchFamily="34" charset="-122"/>
                  <a:cs typeface="Arial" panose="020B0604020202020204" pitchFamily="34" charset="0"/>
                </a:rPr>
                <a:t>iSlide PPT </a:t>
              </a:r>
              <a:r>
                <a:rPr lang="zh-CN" altLang="en-US" sz="2000" dirty="0">
                  <a:solidFill>
                    <a:srgbClr val="2F2F2F"/>
                  </a:solidFill>
                  <a:latin typeface="Arial" panose="020B0604020202020204" pitchFamily="34" charset="0"/>
                  <a:ea typeface="微软雅黑" panose="020B0503020204020204" pitchFamily="34" charset="-122"/>
                  <a:cs typeface="Arial" panose="020B0604020202020204" pitchFamily="34" charset="0"/>
                </a:rPr>
                <a:t>插件</a:t>
              </a:r>
              <a:br>
                <a:rPr lang="zh-CN" altLang="en-US" sz="2000" dirty="0">
                  <a:solidFill>
                    <a:srgbClr val="2F2F2F"/>
                  </a:solidFill>
                  <a:latin typeface="Arial" panose="020B0604020202020204" pitchFamily="34" charset="0"/>
                  <a:ea typeface="微软雅黑" panose="020B0503020204020204" pitchFamily="34" charset="-122"/>
                  <a:cs typeface="Arial" panose="020B0604020202020204" pitchFamily="34" charset="0"/>
                </a:rPr>
              </a:br>
              <a:r>
                <a:rPr lang="zh-CN" altLang="en-US"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为您节省 </a:t>
              </a:r>
              <a:r>
                <a:rPr lang="en-US" altLang="zh-CN"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90% </a:t>
              </a:r>
              <a:r>
                <a:rPr lang="zh-CN" altLang="en-US"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的 </a:t>
              </a:r>
              <a:r>
                <a:rPr lang="en-US" altLang="zh-CN"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PPT </a:t>
              </a:r>
              <a:r>
                <a:rPr lang="zh-CN" altLang="en-US"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设计时间</a:t>
              </a:r>
              <a:endParaRPr lang="en-US" altLang="en-US" sz="2800" dirty="0">
                <a:solidFill>
                  <a:srgbClr val="2F2F2F"/>
                </a:solidFill>
                <a:ea typeface="微软雅黑" panose="020B0503020204020204" pitchFamily="34" charset="-122"/>
                <a:cs typeface="Arial" panose="020B0604020202020204" pitchFamily="34" charset="0"/>
              </a:endParaRPr>
            </a:p>
          </p:txBody>
        </p:sp>
      </p:grpSp>
      <p:grpSp>
        <p:nvGrpSpPr>
          <p:cNvPr id="6" name="组合 5">
            <a:extLst>
              <a:ext uri="{FF2B5EF4-FFF2-40B4-BE49-F238E27FC236}">
                <a16:creationId xmlns:a16="http://schemas.microsoft.com/office/drawing/2014/main" id="{B20079A2-31CE-44D6-B924-1FF5F075B638}"/>
              </a:ext>
            </a:extLst>
          </p:cNvPr>
          <p:cNvGrpSpPr/>
          <p:nvPr/>
        </p:nvGrpSpPr>
        <p:grpSpPr>
          <a:xfrm>
            <a:off x="5252647" y="0"/>
            <a:ext cx="6939359" cy="6858000"/>
            <a:chOff x="5252643" y="0"/>
            <a:chExt cx="6939358" cy="6858000"/>
          </a:xfrm>
          <a:solidFill>
            <a:srgbClr val="F7F7F7"/>
          </a:solidFill>
        </p:grpSpPr>
        <p:sp>
          <p:nvSpPr>
            <p:cNvPr id="7" name="任意多边形: 形状 6">
              <a:extLst>
                <a:ext uri="{FF2B5EF4-FFF2-40B4-BE49-F238E27FC236}">
                  <a16:creationId xmlns:a16="http://schemas.microsoft.com/office/drawing/2014/main" id="{87027812-39ED-48F2-B846-15AF98F3E812}"/>
                </a:ext>
              </a:extLst>
            </p:cNvPr>
            <p:cNvSpPr>
              <a:spLocks/>
            </p:cNvSpPr>
            <p:nvPr/>
          </p:nvSpPr>
          <p:spPr>
            <a:xfrm rot="19800000">
              <a:off x="7350845" y="2199545"/>
              <a:ext cx="2772000" cy="2772000"/>
            </a:xfrm>
            <a:custGeom>
              <a:avLst/>
              <a:gdLst>
                <a:gd name="connsiteX0" fmla="*/ 786764 w 1905000"/>
                <a:gd name="connsiteY0" fmla="*/ 1857375 h 1866900"/>
                <a:gd name="connsiteX1" fmla="*/ 1116329 w 1905000"/>
                <a:gd name="connsiteY1" fmla="*/ 1857375 h 1866900"/>
                <a:gd name="connsiteX2" fmla="*/ 1047749 w 1905000"/>
                <a:gd name="connsiteY2" fmla="*/ 1866900 h 1866900"/>
                <a:gd name="connsiteX3" fmla="*/ 855344 w 1905000"/>
                <a:gd name="connsiteY3" fmla="*/ 1866900 h 1866900"/>
                <a:gd name="connsiteX4" fmla="*/ 786764 w 1905000"/>
                <a:gd name="connsiteY4" fmla="*/ 1857375 h 1866900"/>
                <a:gd name="connsiteX5" fmla="*/ 614362 w 1905000"/>
                <a:gd name="connsiteY5" fmla="*/ 1809750 h 1866900"/>
                <a:gd name="connsiteX6" fmla="*/ 1290637 w 1905000"/>
                <a:gd name="connsiteY6" fmla="*/ 1809750 h 1866900"/>
                <a:gd name="connsiteX7" fmla="*/ 1263967 w 1905000"/>
                <a:gd name="connsiteY7" fmla="*/ 1819275 h 1866900"/>
                <a:gd name="connsiteX8" fmla="*/ 640079 w 1905000"/>
                <a:gd name="connsiteY8" fmla="*/ 1819275 h 1866900"/>
                <a:gd name="connsiteX9" fmla="*/ 614362 w 1905000"/>
                <a:gd name="connsiteY9" fmla="*/ 1809750 h 1866900"/>
                <a:gd name="connsiteX10" fmla="*/ 509587 w 1905000"/>
                <a:gd name="connsiteY10" fmla="*/ 1762125 h 1866900"/>
                <a:gd name="connsiteX11" fmla="*/ 1396365 w 1905000"/>
                <a:gd name="connsiteY11" fmla="*/ 1762125 h 1866900"/>
                <a:gd name="connsiteX12" fmla="*/ 1377315 w 1905000"/>
                <a:gd name="connsiteY12" fmla="*/ 1771650 h 1866900"/>
                <a:gd name="connsiteX13" fmla="*/ 527685 w 1905000"/>
                <a:gd name="connsiteY13" fmla="*/ 1771650 h 1866900"/>
                <a:gd name="connsiteX14" fmla="*/ 509587 w 1905000"/>
                <a:gd name="connsiteY14" fmla="*/ 1762125 h 1866900"/>
                <a:gd name="connsiteX15" fmla="*/ 428625 w 1905000"/>
                <a:gd name="connsiteY15" fmla="*/ 1714500 h 1866900"/>
                <a:gd name="connsiteX16" fmla="*/ 1478280 w 1905000"/>
                <a:gd name="connsiteY16" fmla="*/ 1714500 h 1866900"/>
                <a:gd name="connsiteX17" fmla="*/ 1463040 w 1905000"/>
                <a:gd name="connsiteY17" fmla="*/ 1724025 h 1866900"/>
                <a:gd name="connsiteX18" fmla="*/ 443865 w 1905000"/>
                <a:gd name="connsiteY18" fmla="*/ 1724025 h 1866900"/>
                <a:gd name="connsiteX19" fmla="*/ 428625 w 1905000"/>
                <a:gd name="connsiteY19" fmla="*/ 1714500 h 1866900"/>
                <a:gd name="connsiteX20" fmla="*/ 362902 w 1905000"/>
                <a:gd name="connsiteY20" fmla="*/ 1666875 h 1866900"/>
                <a:gd name="connsiteX21" fmla="*/ 1544002 w 1905000"/>
                <a:gd name="connsiteY21" fmla="*/ 1666875 h 1866900"/>
                <a:gd name="connsiteX22" fmla="*/ 1531620 w 1905000"/>
                <a:gd name="connsiteY22" fmla="*/ 1676400 h 1866900"/>
                <a:gd name="connsiteX23" fmla="*/ 375285 w 1905000"/>
                <a:gd name="connsiteY23" fmla="*/ 1676400 h 1866900"/>
                <a:gd name="connsiteX24" fmla="*/ 362902 w 1905000"/>
                <a:gd name="connsiteY24" fmla="*/ 1666875 h 1866900"/>
                <a:gd name="connsiteX25" fmla="*/ 306705 w 1905000"/>
                <a:gd name="connsiteY25" fmla="*/ 1619250 h 1866900"/>
                <a:gd name="connsiteX26" fmla="*/ 1599247 w 1905000"/>
                <a:gd name="connsiteY26" fmla="*/ 1619250 h 1866900"/>
                <a:gd name="connsiteX27" fmla="*/ 1588770 w 1905000"/>
                <a:gd name="connsiteY27" fmla="*/ 1628775 h 1866900"/>
                <a:gd name="connsiteX28" fmla="*/ 317182 w 1905000"/>
                <a:gd name="connsiteY28" fmla="*/ 1628775 h 1866900"/>
                <a:gd name="connsiteX29" fmla="*/ 306705 w 1905000"/>
                <a:gd name="connsiteY29" fmla="*/ 1619250 h 1866900"/>
                <a:gd name="connsiteX30" fmla="*/ 258127 w 1905000"/>
                <a:gd name="connsiteY30" fmla="*/ 1571625 h 1866900"/>
                <a:gd name="connsiteX31" fmla="*/ 1646872 w 1905000"/>
                <a:gd name="connsiteY31" fmla="*/ 1571625 h 1866900"/>
                <a:gd name="connsiteX32" fmla="*/ 1637347 w 1905000"/>
                <a:gd name="connsiteY32" fmla="*/ 1581150 h 1866900"/>
                <a:gd name="connsiteX33" fmla="*/ 266699 w 1905000"/>
                <a:gd name="connsiteY33" fmla="*/ 1581150 h 1866900"/>
                <a:gd name="connsiteX34" fmla="*/ 258127 w 1905000"/>
                <a:gd name="connsiteY34" fmla="*/ 1571625 h 1866900"/>
                <a:gd name="connsiteX35" fmla="*/ 216217 w 1905000"/>
                <a:gd name="connsiteY35" fmla="*/ 1524000 h 1866900"/>
                <a:gd name="connsiteX36" fmla="*/ 1687830 w 1905000"/>
                <a:gd name="connsiteY36" fmla="*/ 1524000 h 1866900"/>
                <a:gd name="connsiteX37" fmla="*/ 1680209 w 1905000"/>
                <a:gd name="connsiteY37" fmla="*/ 1533525 h 1866900"/>
                <a:gd name="connsiteX38" fmla="*/ 223837 w 1905000"/>
                <a:gd name="connsiteY38" fmla="*/ 1533525 h 1866900"/>
                <a:gd name="connsiteX39" fmla="*/ 216217 w 1905000"/>
                <a:gd name="connsiteY39" fmla="*/ 1524000 h 1866900"/>
                <a:gd name="connsiteX40" fmla="*/ 180022 w 1905000"/>
                <a:gd name="connsiteY40" fmla="*/ 1476375 h 1866900"/>
                <a:gd name="connsiteX41" fmla="*/ 1724977 w 1905000"/>
                <a:gd name="connsiteY41" fmla="*/ 1476375 h 1866900"/>
                <a:gd name="connsiteX42" fmla="*/ 1718310 w 1905000"/>
                <a:gd name="connsiteY42" fmla="*/ 1485900 h 1866900"/>
                <a:gd name="connsiteX43" fmla="*/ 186690 w 1905000"/>
                <a:gd name="connsiteY43" fmla="*/ 1485900 h 1866900"/>
                <a:gd name="connsiteX44" fmla="*/ 180022 w 1905000"/>
                <a:gd name="connsiteY44" fmla="*/ 1476375 h 1866900"/>
                <a:gd name="connsiteX45" fmla="*/ 147637 w 1905000"/>
                <a:gd name="connsiteY45" fmla="*/ 1428750 h 1866900"/>
                <a:gd name="connsiteX46" fmla="*/ 1756410 w 1905000"/>
                <a:gd name="connsiteY46" fmla="*/ 1428750 h 1866900"/>
                <a:gd name="connsiteX47" fmla="*/ 1750695 w 1905000"/>
                <a:gd name="connsiteY47" fmla="*/ 1438275 h 1866900"/>
                <a:gd name="connsiteX48" fmla="*/ 153352 w 1905000"/>
                <a:gd name="connsiteY48" fmla="*/ 1438275 h 1866900"/>
                <a:gd name="connsiteX49" fmla="*/ 147637 w 1905000"/>
                <a:gd name="connsiteY49" fmla="*/ 1428750 h 1866900"/>
                <a:gd name="connsiteX50" fmla="*/ 119062 w 1905000"/>
                <a:gd name="connsiteY50" fmla="*/ 1381125 h 1866900"/>
                <a:gd name="connsiteX51" fmla="*/ 1785937 w 1905000"/>
                <a:gd name="connsiteY51" fmla="*/ 1381125 h 1866900"/>
                <a:gd name="connsiteX52" fmla="*/ 1780222 w 1905000"/>
                <a:gd name="connsiteY52" fmla="*/ 1390650 h 1866900"/>
                <a:gd name="connsiteX53" fmla="*/ 124777 w 1905000"/>
                <a:gd name="connsiteY53" fmla="*/ 1390650 h 1866900"/>
                <a:gd name="connsiteX54" fmla="*/ 119062 w 1905000"/>
                <a:gd name="connsiteY54" fmla="*/ 1381125 h 1866900"/>
                <a:gd name="connsiteX55" fmla="*/ 95250 w 1905000"/>
                <a:gd name="connsiteY55" fmla="*/ 1333500 h 1866900"/>
                <a:gd name="connsiteX56" fmla="*/ 1810703 w 1905000"/>
                <a:gd name="connsiteY56" fmla="*/ 1333500 h 1866900"/>
                <a:gd name="connsiteX57" fmla="*/ 1805940 w 1905000"/>
                <a:gd name="connsiteY57" fmla="*/ 1343025 h 1866900"/>
                <a:gd name="connsiteX58" fmla="*/ 100013 w 1905000"/>
                <a:gd name="connsiteY58" fmla="*/ 1343025 h 1866900"/>
                <a:gd name="connsiteX59" fmla="*/ 95250 w 1905000"/>
                <a:gd name="connsiteY59" fmla="*/ 1333500 h 1866900"/>
                <a:gd name="connsiteX60" fmla="*/ 73342 w 1905000"/>
                <a:gd name="connsiteY60" fmla="*/ 1285875 h 1866900"/>
                <a:gd name="connsiteX61" fmla="*/ 1830705 w 1905000"/>
                <a:gd name="connsiteY61" fmla="*/ 1285875 h 1866900"/>
                <a:gd name="connsiteX62" fmla="*/ 1826895 w 1905000"/>
                <a:gd name="connsiteY62" fmla="*/ 1295400 h 1866900"/>
                <a:gd name="connsiteX63" fmla="*/ 77152 w 1905000"/>
                <a:gd name="connsiteY63" fmla="*/ 1295400 h 1866900"/>
                <a:gd name="connsiteX64" fmla="*/ 73342 w 1905000"/>
                <a:gd name="connsiteY64" fmla="*/ 1285875 h 1866900"/>
                <a:gd name="connsiteX65" fmla="*/ 55245 w 1905000"/>
                <a:gd name="connsiteY65" fmla="*/ 1238250 h 1866900"/>
                <a:gd name="connsiteX66" fmla="*/ 1850708 w 1905000"/>
                <a:gd name="connsiteY66" fmla="*/ 1238250 h 1866900"/>
                <a:gd name="connsiteX67" fmla="*/ 1846898 w 1905000"/>
                <a:gd name="connsiteY67" fmla="*/ 1247775 h 1866900"/>
                <a:gd name="connsiteX68" fmla="*/ 59055 w 1905000"/>
                <a:gd name="connsiteY68" fmla="*/ 1247775 h 1866900"/>
                <a:gd name="connsiteX69" fmla="*/ 55245 w 1905000"/>
                <a:gd name="connsiteY69" fmla="*/ 1238250 h 1866900"/>
                <a:gd name="connsiteX70" fmla="*/ 40004 w 1905000"/>
                <a:gd name="connsiteY70" fmla="*/ 1190625 h 1866900"/>
                <a:gd name="connsiteX71" fmla="*/ 1865947 w 1905000"/>
                <a:gd name="connsiteY71" fmla="*/ 1190625 h 1866900"/>
                <a:gd name="connsiteX72" fmla="*/ 1863089 w 1905000"/>
                <a:gd name="connsiteY72" fmla="*/ 1200150 h 1866900"/>
                <a:gd name="connsiteX73" fmla="*/ 42862 w 1905000"/>
                <a:gd name="connsiteY73" fmla="*/ 1200150 h 1866900"/>
                <a:gd name="connsiteX74" fmla="*/ 40004 w 1905000"/>
                <a:gd name="connsiteY74" fmla="*/ 1190625 h 1866900"/>
                <a:gd name="connsiteX75" fmla="*/ 26669 w 1905000"/>
                <a:gd name="connsiteY75" fmla="*/ 1143000 h 1866900"/>
                <a:gd name="connsiteX76" fmla="*/ 1878329 w 1905000"/>
                <a:gd name="connsiteY76" fmla="*/ 1143000 h 1866900"/>
                <a:gd name="connsiteX77" fmla="*/ 1876424 w 1905000"/>
                <a:gd name="connsiteY77" fmla="*/ 1152525 h 1866900"/>
                <a:gd name="connsiteX78" fmla="*/ 29526 w 1905000"/>
                <a:gd name="connsiteY78" fmla="*/ 1152525 h 1866900"/>
                <a:gd name="connsiteX79" fmla="*/ 26669 w 1905000"/>
                <a:gd name="connsiteY79" fmla="*/ 1143000 h 1866900"/>
                <a:gd name="connsiteX80" fmla="*/ 16192 w 1905000"/>
                <a:gd name="connsiteY80" fmla="*/ 1095375 h 1866900"/>
                <a:gd name="connsiteX81" fmla="*/ 1888807 w 1905000"/>
                <a:gd name="connsiteY81" fmla="*/ 1095375 h 1866900"/>
                <a:gd name="connsiteX82" fmla="*/ 1886902 w 1905000"/>
                <a:gd name="connsiteY82" fmla="*/ 1104900 h 1866900"/>
                <a:gd name="connsiteX83" fmla="*/ 18097 w 1905000"/>
                <a:gd name="connsiteY83" fmla="*/ 1104900 h 1866900"/>
                <a:gd name="connsiteX84" fmla="*/ 16192 w 1905000"/>
                <a:gd name="connsiteY84" fmla="*/ 1095375 h 1866900"/>
                <a:gd name="connsiteX85" fmla="*/ 8572 w 1905000"/>
                <a:gd name="connsiteY85" fmla="*/ 1047750 h 1866900"/>
                <a:gd name="connsiteX86" fmla="*/ 1896427 w 1905000"/>
                <a:gd name="connsiteY86" fmla="*/ 1047750 h 1866900"/>
                <a:gd name="connsiteX87" fmla="*/ 1895475 w 1905000"/>
                <a:gd name="connsiteY87" fmla="*/ 1057275 h 1866900"/>
                <a:gd name="connsiteX88" fmla="*/ 9525 w 1905000"/>
                <a:gd name="connsiteY88" fmla="*/ 1057275 h 1866900"/>
                <a:gd name="connsiteX89" fmla="*/ 8572 w 1905000"/>
                <a:gd name="connsiteY89" fmla="*/ 1047750 h 1866900"/>
                <a:gd name="connsiteX90" fmla="*/ 3810 w 1905000"/>
                <a:gd name="connsiteY90" fmla="*/ 1000125 h 1866900"/>
                <a:gd name="connsiteX91" fmla="*/ 1902143 w 1905000"/>
                <a:gd name="connsiteY91" fmla="*/ 1000125 h 1866900"/>
                <a:gd name="connsiteX92" fmla="*/ 1901190 w 1905000"/>
                <a:gd name="connsiteY92" fmla="*/ 1009650 h 1866900"/>
                <a:gd name="connsiteX93" fmla="*/ 4762 w 1905000"/>
                <a:gd name="connsiteY93" fmla="*/ 1009650 h 1866900"/>
                <a:gd name="connsiteX94" fmla="*/ 3810 w 1905000"/>
                <a:gd name="connsiteY94" fmla="*/ 1000125 h 1866900"/>
                <a:gd name="connsiteX95" fmla="*/ 952 w 1905000"/>
                <a:gd name="connsiteY95" fmla="*/ 952500 h 1866900"/>
                <a:gd name="connsiteX96" fmla="*/ 1904047 w 1905000"/>
                <a:gd name="connsiteY96" fmla="*/ 952500 h 1866900"/>
                <a:gd name="connsiteX97" fmla="*/ 1904047 w 1905000"/>
                <a:gd name="connsiteY97" fmla="*/ 962025 h 1866900"/>
                <a:gd name="connsiteX98" fmla="*/ 952 w 1905000"/>
                <a:gd name="connsiteY98" fmla="*/ 962025 h 1866900"/>
                <a:gd name="connsiteX99" fmla="*/ 952 w 1905000"/>
                <a:gd name="connsiteY99" fmla="*/ 952500 h 1866900"/>
                <a:gd name="connsiteX100" fmla="*/ 0 w 1905000"/>
                <a:gd name="connsiteY100" fmla="*/ 904875 h 1866900"/>
                <a:gd name="connsiteX101" fmla="*/ 1905000 w 1905000"/>
                <a:gd name="connsiteY101" fmla="*/ 904875 h 1866900"/>
                <a:gd name="connsiteX102" fmla="*/ 1905000 w 1905000"/>
                <a:gd name="connsiteY102" fmla="*/ 914400 h 1866900"/>
                <a:gd name="connsiteX103" fmla="*/ 0 w 1905000"/>
                <a:gd name="connsiteY103" fmla="*/ 914400 h 1866900"/>
                <a:gd name="connsiteX104" fmla="*/ 0 w 1905000"/>
                <a:gd name="connsiteY104" fmla="*/ 904875 h 1866900"/>
                <a:gd name="connsiteX105" fmla="*/ 1905 w 1905000"/>
                <a:gd name="connsiteY105" fmla="*/ 857250 h 1866900"/>
                <a:gd name="connsiteX106" fmla="*/ 1902142 w 1905000"/>
                <a:gd name="connsiteY106" fmla="*/ 857250 h 1866900"/>
                <a:gd name="connsiteX107" fmla="*/ 1903095 w 1905000"/>
                <a:gd name="connsiteY107" fmla="*/ 866775 h 1866900"/>
                <a:gd name="connsiteX108" fmla="*/ 952 w 1905000"/>
                <a:gd name="connsiteY108" fmla="*/ 866775 h 1866900"/>
                <a:gd name="connsiteX109" fmla="*/ 1905 w 1905000"/>
                <a:gd name="connsiteY109" fmla="*/ 857250 h 1866900"/>
                <a:gd name="connsiteX110" fmla="*/ 6667 w 1905000"/>
                <a:gd name="connsiteY110" fmla="*/ 809625 h 1866900"/>
                <a:gd name="connsiteX111" fmla="*/ 1899285 w 1905000"/>
                <a:gd name="connsiteY111" fmla="*/ 809625 h 1866900"/>
                <a:gd name="connsiteX112" fmla="*/ 1900238 w 1905000"/>
                <a:gd name="connsiteY112" fmla="*/ 819150 h 1866900"/>
                <a:gd name="connsiteX113" fmla="*/ 5715 w 1905000"/>
                <a:gd name="connsiteY113" fmla="*/ 819150 h 1866900"/>
                <a:gd name="connsiteX114" fmla="*/ 6667 w 1905000"/>
                <a:gd name="connsiteY114" fmla="*/ 809625 h 1866900"/>
                <a:gd name="connsiteX115" fmla="*/ 13335 w 1905000"/>
                <a:gd name="connsiteY115" fmla="*/ 762000 h 1866900"/>
                <a:gd name="connsiteX116" fmla="*/ 1891665 w 1905000"/>
                <a:gd name="connsiteY116" fmla="*/ 762000 h 1866900"/>
                <a:gd name="connsiteX117" fmla="*/ 1893570 w 1905000"/>
                <a:gd name="connsiteY117" fmla="*/ 771525 h 1866900"/>
                <a:gd name="connsiteX118" fmla="*/ 11430 w 1905000"/>
                <a:gd name="connsiteY118" fmla="*/ 771525 h 1866900"/>
                <a:gd name="connsiteX119" fmla="*/ 13335 w 1905000"/>
                <a:gd name="connsiteY119" fmla="*/ 762000 h 1866900"/>
                <a:gd name="connsiteX120" fmla="*/ 21907 w 1905000"/>
                <a:gd name="connsiteY120" fmla="*/ 714375 h 1866900"/>
                <a:gd name="connsiteX121" fmla="*/ 1883092 w 1905000"/>
                <a:gd name="connsiteY121" fmla="*/ 714375 h 1866900"/>
                <a:gd name="connsiteX122" fmla="*/ 1884997 w 1905000"/>
                <a:gd name="connsiteY122" fmla="*/ 723900 h 1866900"/>
                <a:gd name="connsiteX123" fmla="*/ 20002 w 1905000"/>
                <a:gd name="connsiteY123" fmla="*/ 723900 h 1866900"/>
                <a:gd name="connsiteX124" fmla="*/ 21907 w 1905000"/>
                <a:gd name="connsiteY124" fmla="*/ 714375 h 1866900"/>
                <a:gd name="connsiteX125" fmla="*/ 34289 w 1905000"/>
                <a:gd name="connsiteY125" fmla="*/ 666750 h 1866900"/>
                <a:gd name="connsiteX126" fmla="*/ 1870710 w 1905000"/>
                <a:gd name="connsiteY126" fmla="*/ 666750 h 1866900"/>
                <a:gd name="connsiteX127" fmla="*/ 1873567 w 1905000"/>
                <a:gd name="connsiteY127" fmla="*/ 676275 h 1866900"/>
                <a:gd name="connsiteX128" fmla="*/ 31432 w 1905000"/>
                <a:gd name="connsiteY128" fmla="*/ 676275 h 1866900"/>
                <a:gd name="connsiteX129" fmla="*/ 34289 w 1905000"/>
                <a:gd name="connsiteY129" fmla="*/ 666750 h 1866900"/>
                <a:gd name="connsiteX130" fmla="*/ 48577 w 1905000"/>
                <a:gd name="connsiteY130" fmla="*/ 619125 h 1866900"/>
                <a:gd name="connsiteX131" fmla="*/ 1857375 w 1905000"/>
                <a:gd name="connsiteY131" fmla="*/ 619125 h 1866900"/>
                <a:gd name="connsiteX132" fmla="*/ 1860233 w 1905000"/>
                <a:gd name="connsiteY132" fmla="*/ 628650 h 1866900"/>
                <a:gd name="connsiteX133" fmla="*/ 45720 w 1905000"/>
                <a:gd name="connsiteY133" fmla="*/ 628650 h 1866900"/>
                <a:gd name="connsiteX134" fmla="*/ 48577 w 1905000"/>
                <a:gd name="connsiteY134" fmla="*/ 619125 h 1866900"/>
                <a:gd name="connsiteX135" fmla="*/ 65722 w 1905000"/>
                <a:gd name="connsiteY135" fmla="*/ 571500 h 1866900"/>
                <a:gd name="connsiteX136" fmla="*/ 1839277 w 1905000"/>
                <a:gd name="connsiteY136" fmla="*/ 571500 h 1866900"/>
                <a:gd name="connsiteX137" fmla="*/ 1843087 w 1905000"/>
                <a:gd name="connsiteY137" fmla="*/ 581025 h 1866900"/>
                <a:gd name="connsiteX138" fmla="*/ 61912 w 1905000"/>
                <a:gd name="connsiteY138" fmla="*/ 581025 h 1866900"/>
                <a:gd name="connsiteX139" fmla="*/ 65722 w 1905000"/>
                <a:gd name="connsiteY139" fmla="*/ 571500 h 1866900"/>
                <a:gd name="connsiteX140" fmla="*/ 85725 w 1905000"/>
                <a:gd name="connsiteY140" fmla="*/ 523875 h 1866900"/>
                <a:gd name="connsiteX141" fmla="*/ 1819275 w 1905000"/>
                <a:gd name="connsiteY141" fmla="*/ 523875 h 1866900"/>
                <a:gd name="connsiteX142" fmla="*/ 1823085 w 1905000"/>
                <a:gd name="connsiteY142" fmla="*/ 533400 h 1866900"/>
                <a:gd name="connsiteX143" fmla="*/ 80962 w 1905000"/>
                <a:gd name="connsiteY143" fmla="*/ 533400 h 1866900"/>
                <a:gd name="connsiteX144" fmla="*/ 85725 w 1905000"/>
                <a:gd name="connsiteY144" fmla="*/ 523875 h 1866900"/>
                <a:gd name="connsiteX145" fmla="*/ 109538 w 1905000"/>
                <a:gd name="connsiteY145" fmla="*/ 476250 h 1866900"/>
                <a:gd name="connsiteX146" fmla="*/ 1796415 w 1905000"/>
                <a:gd name="connsiteY146" fmla="*/ 476250 h 1866900"/>
                <a:gd name="connsiteX147" fmla="*/ 1801178 w 1905000"/>
                <a:gd name="connsiteY147" fmla="*/ 485775 h 1866900"/>
                <a:gd name="connsiteX148" fmla="*/ 104775 w 1905000"/>
                <a:gd name="connsiteY148" fmla="*/ 485775 h 1866900"/>
                <a:gd name="connsiteX149" fmla="*/ 109538 w 1905000"/>
                <a:gd name="connsiteY149" fmla="*/ 476250 h 1866900"/>
                <a:gd name="connsiteX150" fmla="*/ 136207 w 1905000"/>
                <a:gd name="connsiteY150" fmla="*/ 428625 h 1866900"/>
                <a:gd name="connsiteX151" fmla="*/ 1768792 w 1905000"/>
                <a:gd name="connsiteY151" fmla="*/ 428625 h 1866900"/>
                <a:gd name="connsiteX152" fmla="*/ 1774507 w 1905000"/>
                <a:gd name="connsiteY152" fmla="*/ 438150 h 1866900"/>
                <a:gd name="connsiteX153" fmla="*/ 130492 w 1905000"/>
                <a:gd name="connsiteY153" fmla="*/ 438150 h 1866900"/>
                <a:gd name="connsiteX154" fmla="*/ 136207 w 1905000"/>
                <a:gd name="connsiteY154" fmla="*/ 428625 h 1866900"/>
                <a:gd name="connsiteX155" fmla="*/ 166687 w 1905000"/>
                <a:gd name="connsiteY155" fmla="*/ 381000 h 1866900"/>
                <a:gd name="connsiteX156" fmla="*/ 1738312 w 1905000"/>
                <a:gd name="connsiteY156" fmla="*/ 381000 h 1866900"/>
                <a:gd name="connsiteX157" fmla="*/ 1744979 w 1905000"/>
                <a:gd name="connsiteY157" fmla="*/ 390525 h 1866900"/>
                <a:gd name="connsiteX158" fmla="*/ 160019 w 1905000"/>
                <a:gd name="connsiteY158" fmla="*/ 390525 h 1866900"/>
                <a:gd name="connsiteX159" fmla="*/ 166687 w 1905000"/>
                <a:gd name="connsiteY159" fmla="*/ 381000 h 1866900"/>
                <a:gd name="connsiteX160" fmla="*/ 201929 w 1905000"/>
                <a:gd name="connsiteY160" fmla="*/ 333375 h 1866900"/>
                <a:gd name="connsiteX161" fmla="*/ 1704022 w 1905000"/>
                <a:gd name="connsiteY161" fmla="*/ 333375 h 1866900"/>
                <a:gd name="connsiteX162" fmla="*/ 1711642 w 1905000"/>
                <a:gd name="connsiteY162" fmla="*/ 342900 h 1866900"/>
                <a:gd name="connsiteX163" fmla="*/ 194309 w 1905000"/>
                <a:gd name="connsiteY163" fmla="*/ 342900 h 1866900"/>
                <a:gd name="connsiteX164" fmla="*/ 201929 w 1905000"/>
                <a:gd name="connsiteY164" fmla="*/ 333375 h 1866900"/>
                <a:gd name="connsiteX165" fmla="*/ 240981 w 1905000"/>
                <a:gd name="connsiteY165" fmla="*/ 285750 h 1866900"/>
                <a:gd name="connsiteX166" fmla="*/ 1664017 w 1905000"/>
                <a:gd name="connsiteY166" fmla="*/ 285750 h 1866900"/>
                <a:gd name="connsiteX167" fmla="*/ 1672589 w 1905000"/>
                <a:gd name="connsiteY167" fmla="*/ 295275 h 1866900"/>
                <a:gd name="connsiteX168" fmla="*/ 232409 w 1905000"/>
                <a:gd name="connsiteY168" fmla="*/ 295275 h 1866900"/>
                <a:gd name="connsiteX169" fmla="*/ 240981 w 1905000"/>
                <a:gd name="connsiteY169" fmla="*/ 285750 h 1866900"/>
                <a:gd name="connsiteX170" fmla="*/ 286702 w 1905000"/>
                <a:gd name="connsiteY170" fmla="*/ 238125 h 1866900"/>
                <a:gd name="connsiteX171" fmla="*/ 1619250 w 1905000"/>
                <a:gd name="connsiteY171" fmla="*/ 238125 h 1866900"/>
                <a:gd name="connsiteX172" fmla="*/ 1628775 w 1905000"/>
                <a:gd name="connsiteY172" fmla="*/ 247650 h 1866900"/>
                <a:gd name="connsiteX173" fmla="*/ 277177 w 1905000"/>
                <a:gd name="connsiteY173" fmla="*/ 247650 h 1866900"/>
                <a:gd name="connsiteX174" fmla="*/ 286702 w 1905000"/>
                <a:gd name="connsiteY174" fmla="*/ 238125 h 1866900"/>
                <a:gd name="connsiteX175" fmla="*/ 339090 w 1905000"/>
                <a:gd name="connsiteY175" fmla="*/ 190500 h 1866900"/>
                <a:gd name="connsiteX176" fmla="*/ 1565910 w 1905000"/>
                <a:gd name="connsiteY176" fmla="*/ 190500 h 1866900"/>
                <a:gd name="connsiteX177" fmla="*/ 1577340 w 1905000"/>
                <a:gd name="connsiteY177" fmla="*/ 200025 h 1866900"/>
                <a:gd name="connsiteX178" fmla="*/ 327660 w 1905000"/>
                <a:gd name="connsiteY178" fmla="*/ 200025 h 1866900"/>
                <a:gd name="connsiteX179" fmla="*/ 339090 w 1905000"/>
                <a:gd name="connsiteY179" fmla="*/ 190500 h 1866900"/>
                <a:gd name="connsiteX180" fmla="*/ 400049 w 1905000"/>
                <a:gd name="connsiteY180" fmla="*/ 142875 h 1866900"/>
                <a:gd name="connsiteX181" fmla="*/ 1503997 w 1905000"/>
                <a:gd name="connsiteY181" fmla="*/ 142875 h 1866900"/>
                <a:gd name="connsiteX182" fmla="*/ 1517332 w 1905000"/>
                <a:gd name="connsiteY182" fmla="*/ 152400 h 1866900"/>
                <a:gd name="connsiteX183" fmla="*/ 386714 w 1905000"/>
                <a:gd name="connsiteY183" fmla="*/ 152400 h 1866900"/>
                <a:gd name="connsiteX184" fmla="*/ 400049 w 1905000"/>
                <a:gd name="connsiteY184" fmla="*/ 142875 h 1866900"/>
                <a:gd name="connsiteX185" fmla="*/ 474345 w 1905000"/>
                <a:gd name="connsiteY185" fmla="*/ 95250 h 1866900"/>
                <a:gd name="connsiteX186" fmla="*/ 1429702 w 1905000"/>
                <a:gd name="connsiteY186" fmla="*/ 95250 h 1866900"/>
                <a:gd name="connsiteX187" fmla="*/ 1445895 w 1905000"/>
                <a:gd name="connsiteY187" fmla="*/ 104775 h 1866900"/>
                <a:gd name="connsiteX188" fmla="*/ 458152 w 1905000"/>
                <a:gd name="connsiteY188" fmla="*/ 104775 h 1866900"/>
                <a:gd name="connsiteX189" fmla="*/ 474345 w 1905000"/>
                <a:gd name="connsiteY189" fmla="*/ 95250 h 1866900"/>
                <a:gd name="connsiteX190" fmla="*/ 568642 w 1905000"/>
                <a:gd name="connsiteY190" fmla="*/ 47625 h 1866900"/>
                <a:gd name="connsiteX191" fmla="*/ 1337309 w 1905000"/>
                <a:gd name="connsiteY191" fmla="*/ 47625 h 1866900"/>
                <a:gd name="connsiteX192" fmla="*/ 1358265 w 1905000"/>
                <a:gd name="connsiteY192" fmla="*/ 57150 h 1866900"/>
                <a:gd name="connsiteX193" fmla="*/ 547687 w 1905000"/>
                <a:gd name="connsiteY193" fmla="*/ 57150 h 1866900"/>
                <a:gd name="connsiteX194" fmla="*/ 568642 w 1905000"/>
                <a:gd name="connsiteY194" fmla="*/ 47625 h 1866900"/>
                <a:gd name="connsiteX195" fmla="*/ 702945 w 1905000"/>
                <a:gd name="connsiteY195" fmla="*/ 0 h 1866900"/>
                <a:gd name="connsiteX196" fmla="*/ 1203960 w 1905000"/>
                <a:gd name="connsiteY196" fmla="*/ 0 h 1866900"/>
                <a:gd name="connsiteX197" fmla="*/ 1236345 w 1905000"/>
                <a:gd name="connsiteY197" fmla="*/ 9525 h 1866900"/>
                <a:gd name="connsiteX198" fmla="*/ 670560 w 1905000"/>
                <a:gd name="connsiteY198" fmla="*/ 9525 h 1866900"/>
                <a:gd name="connsiteX199" fmla="*/ 702945 w 1905000"/>
                <a:gd name="connsiteY19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905000" h="1866900">
                  <a:moveTo>
                    <a:pt x="786764" y="1857375"/>
                  </a:moveTo>
                  <a:lnTo>
                    <a:pt x="1116329" y="1857375"/>
                  </a:lnTo>
                  <a:cubicBezTo>
                    <a:pt x="1093469" y="1861185"/>
                    <a:pt x="1070609" y="1864995"/>
                    <a:pt x="1047749" y="1866900"/>
                  </a:cubicBezTo>
                  <a:lnTo>
                    <a:pt x="855344" y="1866900"/>
                  </a:lnTo>
                  <a:cubicBezTo>
                    <a:pt x="832484" y="1864995"/>
                    <a:pt x="809624" y="1861185"/>
                    <a:pt x="786764" y="1857375"/>
                  </a:cubicBezTo>
                  <a:close/>
                  <a:moveTo>
                    <a:pt x="614362" y="1809750"/>
                  </a:moveTo>
                  <a:lnTo>
                    <a:pt x="1290637" y="1809750"/>
                  </a:lnTo>
                  <a:cubicBezTo>
                    <a:pt x="1281112" y="1812608"/>
                    <a:pt x="1272540" y="1816417"/>
                    <a:pt x="1263967" y="1819275"/>
                  </a:cubicBezTo>
                  <a:lnTo>
                    <a:pt x="640079" y="1819275"/>
                  </a:lnTo>
                  <a:cubicBezTo>
                    <a:pt x="631507" y="1816417"/>
                    <a:pt x="622935" y="1812608"/>
                    <a:pt x="614362" y="1809750"/>
                  </a:cubicBezTo>
                  <a:close/>
                  <a:moveTo>
                    <a:pt x="509587" y="1762125"/>
                  </a:moveTo>
                  <a:lnTo>
                    <a:pt x="1396365" y="1762125"/>
                  </a:lnTo>
                  <a:cubicBezTo>
                    <a:pt x="1389697" y="1764983"/>
                    <a:pt x="1383982" y="1768792"/>
                    <a:pt x="1377315" y="1771650"/>
                  </a:cubicBezTo>
                  <a:lnTo>
                    <a:pt x="527685" y="1771650"/>
                  </a:lnTo>
                  <a:cubicBezTo>
                    <a:pt x="521969" y="1768792"/>
                    <a:pt x="515302" y="1764983"/>
                    <a:pt x="509587" y="1762125"/>
                  </a:cubicBezTo>
                  <a:close/>
                  <a:moveTo>
                    <a:pt x="428625" y="1714500"/>
                  </a:moveTo>
                  <a:lnTo>
                    <a:pt x="1478280" y="1714500"/>
                  </a:lnTo>
                  <a:cubicBezTo>
                    <a:pt x="1472565" y="1717358"/>
                    <a:pt x="1467803" y="1721167"/>
                    <a:pt x="1463040" y="1724025"/>
                  </a:cubicBezTo>
                  <a:lnTo>
                    <a:pt x="443865" y="1724025"/>
                  </a:lnTo>
                  <a:cubicBezTo>
                    <a:pt x="438150" y="1721167"/>
                    <a:pt x="433388" y="1717358"/>
                    <a:pt x="428625" y="1714500"/>
                  </a:cubicBezTo>
                  <a:close/>
                  <a:moveTo>
                    <a:pt x="362902" y="1666875"/>
                  </a:moveTo>
                  <a:lnTo>
                    <a:pt x="1544002" y="1666875"/>
                  </a:lnTo>
                  <a:cubicBezTo>
                    <a:pt x="1540192" y="1669733"/>
                    <a:pt x="1535430" y="1673542"/>
                    <a:pt x="1531620" y="1676400"/>
                  </a:cubicBezTo>
                  <a:lnTo>
                    <a:pt x="375285" y="1676400"/>
                  </a:lnTo>
                  <a:cubicBezTo>
                    <a:pt x="370522" y="1673542"/>
                    <a:pt x="366712" y="1669733"/>
                    <a:pt x="362902" y="1666875"/>
                  </a:cubicBezTo>
                  <a:close/>
                  <a:moveTo>
                    <a:pt x="306705" y="1619250"/>
                  </a:moveTo>
                  <a:lnTo>
                    <a:pt x="1599247" y="1619250"/>
                  </a:lnTo>
                  <a:cubicBezTo>
                    <a:pt x="1595438" y="1622108"/>
                    <a:pt x="1592580" y="1625917"/>
                    <a:pt x="1588770" y="1628775"/>
                  </a:cubicBezTo>
                  <a:lnTo>
                    <a:pt x="317182" y="1628775"/>
                  </a:lnTo>
                  <a:cubicBezTo>
                    <a:pt x="313373" y="1625917"/>
                    <a:pt x="310515" y="1622108"/>
                    <a:pt x="306705" y="1619250"/>
                  </a:cubicBezTo>
                  <a:close/>
                  <a:moveTo>
                    <a:pt x="258127" y="1571625"/>
                  </a:moveTo>
                  <a:lnTo>
                    <a:pt x="1646872" y="1571625"/>
                  </a:lnTo>
                  <a:cubicBezTo>
                    <a:pt x="1643062" y="1574483"/>
                    <a:pt x="1640205" y="1578292"/>
                    <a:pt x="1637347" y="1581150"/>
                  </a:cubicBezTo>
                  <a:lnTo>
                    <a:pt x="266699" y="1581150"/>
                  </a:lnTo>
                  <a:cubicBezTo>
                    <a:pt x="263842" y="1578292"/>
                    <a:pt x="260984" y="1574483"/>
                    <a:pt x="258127" y="1571625"/>
                  </a:cubicBezTo>
                  <a:close/>
                  <a:moveTo>
                    <a:pt x="216217" y="1524000"/>
                  </a:moveTo>
                  <a:lnTo>
                    <a:pt x="1687830" y="1524000"/>
                  </a:lnTo>
                  <a:cubicBezTo>
                    <a:pt x="1684972" y="1526858"/>
                    <a:pt x="1683067" y="1530667"/>
                    <a:pt x="1680209" y="1533525"/>
                  </a:cubicBezTo>
                  <a:lnTo>
                    <a:pt x="223837" y="1533525"/>
                  </a:lnTo>
                  <a:cubicBezTo>
                    <a:pt x="221932" y="1530667"/>
                    <a:pt x="219074" y="1526858"/>
                    <a:pt x="216217" y="1524000"/>
                  </a:cubicBezTo>
                  <a:close/>
                  <a:moveTo>
                    <a:pt x="180022" y="1476375"/>
                  </a:moveTo>
                  <a:lnTo>
                    <a:pt x="1724977" y="1476375"/>
                  </a:lnTo>
                  <a:cubicBezTo>
                    <a:pt x="1723072" y="1479233"/>
                    <a:pt x="1720215" y="1483042"/>
                    <a:pt x="1718310" y="1485900"/>
                  </a:cubicBezTo>
                  <a:lnTo>
                    <a:pt x="186690" y="1485900"/>
                  </a:lnTo>
                  <a:cubicBezTo>
                    <a:pt x="184785" y="1483042"/>
                    <a:pt x="181927" y="1479233"/>
                    <a:pt x="180022" y="1476375"/>
                  </a:cubicBezTo>
                  <a:close/>
                  <a:moveTo>
                    <a:pt x="147637" y="1428750"/>
                  </a:moveTo>
                  <a:lnTo>
                    <a:pt x="1756410" y="1428750"/>
                  </a:lnTo>
                  <a:cubicBezTo>
                    <a:pt x="1754505" y="1431608"/>
                    <a:pt x="1752600" y="1435417"/>
                    <a:pt x="1750695" y="1438275"/>
                  </a:cubicBezTo>
                  <a:lnTo>
                    <a:pt x="153352" y="1438275"/>
                  </a:lnTo>
                  <a:cubicBezTo>
                    <a:pt x="151447" y="1435417"/>
                    <a:pt x="149542" y="1431608"/>
                    <a:pt x="147637" y="1428750"/>
                  </a:cubicBezTo>
                  <a:close/>
                  <a:moveTo>
                    <a:pt x="119062" y="1381125"/>
                  </a:moveTo>
                  <a:lnTo>
                    <a:pt x="1785937" y="1381125"/>
                  </a:lnTo>
                  <a:cubicBezTo>
                    <a:pt x="1784032" y="1383983"/>
                    <a:pt x="1782127" y="1387792"/>
                    <a:pt x="1780222" y="1390650"/>
                  </a:cubicBezTo>
                  <a:lnTo>
                    <a:pt x="124777" y="1390650"/>
                  </a:lnTo>
                  <a:cubicBezTo>
                    <a:pt x="122872" y="1387792"/>
                    <a:pt x="120967" y="1383983"/>
                    <a:pt x="119062" y="1381125"/>
                  </a:cubicBezTo>
                  <a:close/>
                  <a:moveTo>
                    <a:pt x="95250" y="1333500"/>
                  </a:moveTo>
                  <a:lnTo>
                    <a:pt x="1810703" y="1333500"/>
                  </a:lnTo>
                  <a:cubicBezTo>
                    <a:pt x="1808798" y="1336358"/>
                    <a:pt x="1807845" y="1340167"/>
                    <a:pt x="1805940" y="1343025"/>
                  </a:cubicBezTo>
                  <a:lnTo>
                    <a:pt x="100013" y="1343025"/>
                  </a:lnTo>
                  <a:cubicBezTo>
                    <a:pt x="98108" y="1340167"/>
                    <a:pt x="97155" y="1336358"/>
                    <a:pt x="95250" y="1333500"/>
                  </a:cubicBezTo>
                  <a:close/>
                  <a:moveTo>
                    <a:pt x="73342" y="1285875"/>
                  </a:moveTo>
                  <a:lnTo>
                    <a:pt x="1830705" y="1285875"/>
                  </a:lnTo>
                  <a:cubicBezTo>
                    <a:pt x="1829752" y="1288733"/>
                    <a:pt x="1827847" y="1292542"/>
                    <a:pt x="1826895" y="1295400"/>
                  </a:cubicBezTo>
                  <a:lnTo>
                    <a:pt x="77152" y="1295400"/>
                  </a:lnTo>
                  <a:cubicBezTo>
                    <a:pt x="76200" y="1292542"/>
                    <a:pt x="74295" y="1288733"/>
                    <a:pt x="73342" y="1285875"/>
                  </a:cubicBezTo>
                  <a:close/>
                  <a:moveTo>
                    <a:pt x="55245" y="1238250"/>
                  </a:moveTo>
                  <a:lnTo>
                    <a:pt x="1850708" y="1238250"/>
                  </a:lnTo>
                  <a:cubicBezTo>
                    <a:pt x="1848803" y="1241108"/>
                    <a:pt x="1847850" y="1244917"/>
                    <a:pt x="1846898" y="1247775"/>
                  </a:cubicBezTo>
                  <a:lnTo>
                    <a:pt x="59055" y="1247775"/>
                  </a:lnTo>
                  <a:cubicBezTo>
                    <a:pt x="57150" y="1244917"/>
                    <a:pt x="56197" y="1241108"/>
                    <a:pt x="55245" y="1238250"/>
                  </a:cubicBezTo>
                  <a:close/>
                  <a:moveTo>
                    <a:pt x="40004" y="1190625"/>
                  </a:moveTo>
                  <a:lnTo>
                    <a:pt x="1865947" y="1190625"/>
                  </a:lnTo>
                  <a:cubicBezTo>
                    <a:pt x="1864994" y="1193483"/>
                    <a:pt x="1864042" y="1197292"/>
                    <a:pt x="1863089" y="1200150"/>
                  </a:cubicBezTo>
                  <a:lnTo>
                    <a:pt x="42862" y="1200150"/>
                  </a:lnTo>
                  <a:cubicBezTo>
                    <a:pt x="41909" y="1197292"/>
                    <a:pt x="40957" y="1193483"/>
                    <a:pt x="40004" y="1190625"/>
                  </a:cubicBezTo>
                  <a:close/>
                  <a:moveTo>
                    <a:pt x="26669" y="1143000"/>
                  </a:moveTo>
                  <a:lnTo>
                    <a:pt x="1878329" y="1143000"/>
                  </a:lnTo>
                  <a:cubicBezTo>
                    <a:pt x="1878329" y="1145858"/>
                    <a:pt x="1877377" y="1149667"/>
                    <a:pt x="1876424" y="1152525"/>
                  </a:cubicBezTo>
                  <a:lnTo>
                    <a:pt x="29526" y="1152525"/>
                  </a:lnTo>
                  <a:cubicBezTo>
                    <a:pt x="28574" y="1149667"/>
                    <a:pt x="27622" y="1145858"/>
                    <a:pt x="26669" y="1143000"/>
                  </a:cubicBezTo>
                  <a:close/>
                  <a:moveTo>
                    <a:pt x="16192" y="1095375"/>
                  </a:moveTo>
                  <a:lnTo>
                    <a:pt x="1888807" y="1095375"/>
                  </a:lnTo>
                  <a:cubicBezTo>
                    <a:pt x="1887855" y="1098233"/>
                    <a:pt x="1887855" y="1102042"/>
                    <a:pt x="1886902" y="1104900"/>
                  </a:cubicBezTo>
                  <a:lnTo>
                    <a:pt x="18097" y="1104900"/>
                  </a:lnTo>
                  <a:cubicBezTo>
                    <a:pt x="17144" y="1102042"/>
                    <a:pt x="17144" y="1098233"/>
                    <a:pt x="16192" y="1095375"/>
                  </a:cubicBezTo>
                  <a:close/>
                  <a:moveTo>
                    <a:pt x="8572" y="1047750"/>
                  </a:moveTo>
                  <a:lnTo>
                    <a:pt x="1896427" y="1047750"/>
                  </a:lnTo>
                  <a:cubicBezTo>
                    <a:pt x="1896427" y="1050608"/>
                    <a:pt x="1895475" y="1054417"/>
                    <a:pt x="1895475" y="1057275"/>
                  </a:cubicBezTo>
                  <a:lnTo>
                    <a:pt x="9525" y="1057275"/>
                  </a:lnTo>
                  <a:cubicBezTo>
                    <a:pt x="9525" y="1054417"/>
                    <a:pt x="8572" y="1050608"/>
                    <a:pt x="8572" y="1047750"/>
                  </a:cubicBezTo>
                  <a:close/>
                  <a:moveTo>
                    <a:pt x="3810" y="1000125"/>
                  </a:moveTo>
                  <a:lnTo>
                    <a:pt x="1902143" y="1000125"/>
                  </a:lnTo>
                  <a:cubicBezTo>
                    <a:pt x="1902143" y="1002983"/>
                    <a:pt x="1901190" y="1006792"/>
                    <a:pt x="1901190" y="1009650"/>
                  </a:cubicBezTo>
                  <a:lnTo>
                    <a:pt x="4762" y="1009650"/>
                  </a:lnTo>
                  <a:cubicBezTo>
                    <a:pt x="4762" y="1006792"/>
                    <a:pt x="3810" y="1002983"/>
                    <a:pt x="3810" y="1000125"/>
                  </a:cubicBezTo>
                  <a:close/>
                  <a:moveTo>
                    <a:pt x="952" y="952500"/>
                  </a:moveTo>
                  <a:lnTo>
                    <a:pt x="1904047" y="952500"/>
                  </a:lnTo>
                  <a:cubicBezTo>
                    <a:pt x="1904047" y="955358"/>
                    <a:pt x="1904047" y="959167"/>
                    <a:pt x="1904047" y="962025"/>
                  </a:cubicBezTo>
                  <a:lnTo>
                    <a:pt x="952" y="962025"/>
                  </a:lnTo>
                  <a:cubicBezTo>
                    <a:pt x="952" y="959167"/>
                    <a:pt x="952" y="955358"/>
                    <a:pt x="952" y="952500"/>
                  </a:cubicBezTo>
                  <a:close/>
                  <a:moveTo>
                    <a:pt x="0" y="904875"/>
                  </a:moveTo>
                  <a:lnTo>
                    <a:pt x="1905000" y="904875"/>
                  </a:lnTo>
                  <a:cubicBezTo>
                    <a:pt x="1905000" y="907733"/>
                    <a:pt x="1905000" y="911542"/>
                    <a:pt x="1905000" y="914400"/>
                  </a:cubicBezTo>
                  <a:lnTo>
                    <a:pt x="0" y="914400"/>
                  </a:lnTo>
                  <a:cubicBezTo>
                    <a:pt x="0" y="911542"/>
                    <a:pt x="0" y="907733"/>
                    <a:pt x="0" y="904875"/>
                  </a:cubicBezTo>
                  <a:close/>
                  <a:moveTo>
                    <a:pt x="1905" y="857250"/>
                  </a:moveTo>
                  <a:lnTo>
                    <a:pt x="1902142" y="857250"/>
                  </a:lnTo>
                  <a:cubicBezTo>
                    <a:pt x="1903095" y="860108"/>
                    <a:pt x="1903095" y="863917"/>
                    <a:pt x="1903095" y="866775"/>
                  </a:cubicBezTo>
                  <a:lnTo>
                    <a:pt x="952" y="866775"/>
                  </a:lnTo>
                  <a:cubicBezTo>
                    <a:pt x="1905" y="863917"/>
                    <a:pt x="1905" y="860108"/>
                    <a:pt x="1905" y="857250"/>
                  </a:cubicBezTo>
                  <a:close/>
                  <a:moveTo>
                    <a:pt x="6667" y="809625"/>
                  </a:moveTo>
                  <a:lnTo>
                    <a:pt x="1899285" y="809625"/>
                  </a:lnTo>
                  <a:cubicBezTo>
                    <a:pt x="1899285" y="812483"/>
                    <a:pt x="1900238" y="816292"/>
                    <a:pt x="1900238" y="819150"/>
                  </a:cubicBezTo>
                  <a:lnTo>
                    <a:pt x="5715" y="819150"/>
                  </a:lnTo>
                  <a:cubicBezTo>
                    <a:pt x="5715" y="816292"/>
                    <a:pt x="6667" y="812483"/>
                    <a:pt x="6667" y="809625"/>
                  </a:cubicBezTo>
                  <a:close/>
                  <a:moveTo>
                    <a:pt x="13335" y="762000"/>
                  </a:moveTo>
                  <a:lnTo>
                    <a:pt x="1891665" y="762000"/>
                  </a:lnTo>
                  <a:cubicBezTo>
                    <a:pt x="1892618" y="764858"/>
                    <a:pt x="1892618" y="768667"/>
                    <a:pt x="1893570" y="771525"/>
                  </a:cubicBezTo>
                  <a:lnTo>
                    <a:pt x="11430" y="771525"/>
                  </a:lnTo>
                  <a:cubicBezTo>
                    <a:pt x="12382" y="768667"/>
                    <a:pt x="12382" y="764858"/>
                    <a:pt x="13335" y="762000"/>
                  </a:cubicBezTo>
                  <a:close/>
                  <a:moveTo>
                    <a:pt x="21907" y="714375"/>
                  </a:moveTo>
                  <a:lnTo>
                    <a:pt x="1883092" y="714375"/>
                  </a:lnTo>
                  <a:cubicBezTo>
                    <a:pt x="1884045" y="717233"/>
                    <a:pt x="1884045" y="721042"/>
                    <a:pt x="1884997" y="723900"/>
                  </a:cubicBezTo>
                  <a:lnTo>
                    <a:pt x="20002" y="723900"/>
                  </a:lnTo>
                  <a:cubicBezTo>
                    <a:pt x="20955" y="721042"/>
                    <a:pt x="20955" y="717233"/>
                    <a:pt x="21907" y="714375"/>
                  </a:cubicBezTo>
                  <a:close/>
                  <a:moveTo>
                    <a:pt x="34289" y="666750"/>
                  </a:moveTo>
                  <a:lnTo>
                    <a:pt x="1870710" y="666750"/>
                  </a:lnTo>
                  <a:cubicBezTo>
                    <a:pt x="1871662" y="669608"/>
                    <a:pt x="1872615" y="673417"/>
                    <a:pt x="1873567" y="676275"/>
                  </a:cubicBezTo>
                  <a:lnTo>
                    <a:pt x="31432" y="676275"/>
                  </a:lnTo>
                  <a:cubicBezTo>
                    <a:pt x="32385" y="673417"/>
                    <a:pt x="33337" y="669608"/>
                    <a:pt x="34289" y="666750"/>
                  </a:cubicBezTo>
                  <a:close/>
                  <a:moveTo>
                    <a:pt x="48577" y="619125"/>
                  </a:moveTo>
                  <a:lnTo>
                    <a:pt x="1857375" y="619125"/>
                  </a:lnTo>
                  <a:cubicBezTo>
                    <a:pt x="1858328" y="621983"/>
                    <a:pt x="1859280" y="625792"/>
                    <a:pt x="1860233" y="628650"/>
                  </a:cubicBezTo>
                  <a:lnTo>
                    <a:pt x="45720" y="628650"/>
                  </a:lnTo>
                  <a:cubicBezTo>
                    <a:pt x="46672" y="625792"/>
                    <a:pt x="47625" y="621983"/>
                    <a:pt x="48577" y="619125"/>
                  </a:cubicBezTo>
                  <a:close/>
                  <a:moveTo>
                    <a:pt x="65722" y="571500"/>
                  </a:moveTo>
                  <a:lnTo>
                    <a:pt x="1839277" y="571500"/>
                  </a:lnTo>
                  <a:cubicBezTo>
                    <a:pt x="1840230" y="574357"/>
                    <a:pt x="1842135" y="578168"/>
                    <a:pt x="1843087" y="581025"/>
                  </a:cubicBezTo>
                  <a:lnTo>
                    <a:pt x="61912" y="581025"/>
                  </a:lnTo>
                  <a:cubicBezTo>
                    <a:pt x="62864" y="578168"/>
                    <a:pt x="64770" y="574357"/>
                    <a:pt x="65722" y="571500"/>
                  </a:cubicBezTo>
                  <a:close/>
                  <a:moveTo>
                    <a:pt x="85725" y="523875"/>
                  </a:moveTo>
                  <a:lnTo>
                    <a:pt x="1819275" y="523875"/>
                  </a:lnTo>
                  <a:cubicBezTo>
                    <a:pt x="1820227" y="526732"/>
                    <a:pt x="1822132" y="530543"/>
                    <a:pt x="1823085" y="533400"/>
                  </a:cubicBezTo>
                  <a:lnTo>
                    <a:pt x="80962" y="533400"/>
                  </a:lnTo>
                  <a:cubicBezTo>
                    <a:pt x="82867" y="530543"/>
                    <a:pt x="83820" y="526732"/>
                    <a:pt x="85725" y="523875"/>
                  </a:cubicBezTo>
                  <a:close/>
                  <a:moveTo>
                    <a:pt x="109538" y="476250"/>
                  </a:moveTo>
                  <a:lnTo>
                    <a:pt x="1796415" y="476250"/>
                  </a:lnTo>
                  <a:cubicBezTo>
                    <a:pt x="1798320" y="479107"/>
                    <a:pt x="1799273" y="482918"/>
                    <a:pt x="1801178" y="485775"/>
                  </a:cubicBezTo>
                  <a:lnTo>
                    <a:pt x="104775" y="485775"/>
                  </a:lnTo>
                  <a:cubicBezTo>
                    <a:pt x="105728" y="482918"/>
                    <a:pt x="107633" y="479107"/>
                    <a:pt x="109538" y="476250"/>
                  </a:cubicBezTo>
                  <a:close/>
                  <a:moveTo>
                    <a:pt x="136207" y="428625"/>
                  </a:moveTo>
                  <a:lnTo>
                    <a:pt x="1768792" y="428625"/>
                  </a:lnTo>
                  <a:cubicBezTo>
                    <a:pt x="1770697" y="431482"/>
                    <a:pt x="1772602" y="435293"/>
                    <a:pt x="1774507" y="438150"/>
                  </a:cubicBezTo>
                  <a:lnTo>
                    <a:pt x="130492" y="438150"/>
                  </a:lnTo>
                  <a:cubicBezTo>
                    <a:pt x="132397" y="435293"/>
                    <a:pt x="134302" y="431482"/>
                    <a:pt x="136207" y="428625"/>
                  </a:cubicBezTo>
                  <a:close/>
                  <a:moveTo>
                    <a:pt x="166687" y="381000"/>
                  </a:moveTo>
                  <a:lnTo>
                    <a:pt x="1738312" y="381000"/>
                  </a:lnTo>
                  <a:cubicBezTo>
                    <a:pt x="1741169" y="383857"/>
                    <a:pt x="1743074" y="387668"/>
                    <a:pt x="1744979" y="390525"/>
                  </a:cubicBezTo>
                  <a:lnTo>
                    <a:pt x="160019" y="390525"/>
                  </a:lnTo>
                  <a:cubicBezTo>
                    <a:pt x="162877" y="387668"/>
                    <a:pt x="164782" y="383857"/>
                    <a:pt x="166687" y="381000"/>
                  </a:cubicBezTo>
                  <a:close/>
                  <a:moveTo>
                    <a:pt x="201929" y="333375"/>
                  </a:moveTo>
                  <a:lnTo>
                    <a:pt x="1704022" y="333375"/>
                  </a:lnTo>
                  <a:cubicBezTo>
                    <a:pt x="1706879" y="336232"/>
                    <a:pt x="1708784" y="340043"/>
                    <a:pt x="1711642" y="342900"/>
                  </a:cubicBezTo>
                  <a:lnTo>
                    <a:pt x="194309" y="342900"/>
                  </a:lnTo>
                  <a:cubicBezTo>
                    <a:pt x="197167" y="340043"/>
                    <a:pt x="199072" y="336232"/>
                    <a:pt x="201929" y="333375"/>
                  </a:cubicBezTo>
                  <a:close/>
                  <a:moveTo>
                    <a:pt x="240981" y="285750"/>
                  </a:moveTo>
                  <a:lnTo>
                    <a:pt x="1664017" y="285750"/>
                  </a:lnTo>
                  <a:cubicBezTo>
                    <a:pt x="1666874" y="288607"/>
                    <a:pt x="1669732" y="292418"/>
                    <a:pt x="1672589" y="295275"/>
                  </a:cubicBezTo>
                  <a:lnTo>
                    <a:pt x="232409" y="295275"/>
                  </a:lnTo>
                  <a:cubicBezTo>
                    <a:pt x="235267" y="292418"/>
                    <a:pt x="238124" y="288607"/>
                    <a:pt x="240981" y="285750"/>
                  </a:cubicBezTo>
                  <a:close/>
                  <a:moveTo>
                    <a:pt x="286702" y="238125"/>
                  </a:moveTo>
                  <a:lnTo>
                    <a:pt x="1619250" y="238125"/>
                  </a:lnTo>
                  <a:cubicBezTo>
                    <a:pt x="1622107" y="240982"/>
                    <a:pt x="1625917" y="244793"/>
                    <a:pt x="1628775" y="247650"/>
                  </a:cubicBezTo>
                  <a:lnTo>
                    <a:pt x="277177" y="247650"/>
                  </a:lnTo>
                  <a:cubicBezTo>
                    <a:pt x="280034" y="244793"/>
                    <a:pt x="282892" y="240982"/>
                    <a:pt x="286702" y="238125"/>
                  </a:cubicBezTo>
                  <a:close/>
                  <a:moveTo>
                    <a:pt x="339090" y="190500"/>
                  </a:moveTo>
                  <a:lnTo>
                    <a:pt x="1565910" y="190500"/>
                  </a:lnTo>
                  <a:cubicBezTo>
                    <a:pt x="1569720" y="193357"/>
                    <a:pt x="1573530" y="197168"/>
                    <a:pt x="1577340" y="200025"/>
                  </a:cubicBezTo>
                  <a:lnTo>
                    <a:pt x="327660" y="200025"/>
                  </a:lnTo>
                  <a:cubicBezTo>
                    <a:pt x="331470" y="197168"/>
                    <a:pt x="335280" y="193357"/>
                    <a:pt x="339090" y="190500"/>
                  </a:cubicBezTo>
                  <a:close/>
                  <a:moveTo>
                    <a:pt x="400049" y="142875"/>
                  </a:moveTo>
                  <a:lnTo>
                    <a:pt x="1503997" y="142875"/>
                  </a:lnTo>
                  <a:cubicBezTo>
                    <a:pt x="1508759" y="145733"/>
                    <a:pt x="1512569" y="149542"/>
                    <a:pt x="1517332" y="152400"/>
                  </a:cubicBezTo>
                  <a:lnTo>
                    <a:pt x="386714" y="152400"/>
                  </a:lnTo>
                  <a:cubicBezTo>
                    <a:pt x="391477" y="149542"/>
                    <a:pt x="395287" y="145733"/>
                    <a:pt x="400049" y="142875"/>
                  </a:cubicBezTo>
                  <a:close/>
                  <a:moveTo>
                    <a:pt x="474345" y="95250"/>
                  </a:moveTo>
                  <a:lnTo>
                    <a:pt x="1429702" y="95250"/>
                  </a:lnTo>
                  <a:cubicBezTo>
                    <a:pt x="1435417" y="98108"/>
                    <a:pt x="1440180" y="101917"/>
                    <a:pt x="1445895" y="104775"/>
                  </a:cubicBezTo>
                  <a:lnTo>
                    <a:pt x="458152" y="104775"/>
                  </a:lnTo>
                  <a:cubicBezTo>
                    <a:pt x="463867" y="101917"/>
                    <a:pt x="468630" y="98108"/>
                    <a:pt x="474345" y="95250"/>
                  </a:cubicBezTo>
                  <a:close/>
                  <a:moveTo>
                    <a:pt x="568642" y="47625"/>
                  </a:moveTo>
                  <a:lnTo>
                    <a:pt x="1337309" y="47625"/>
                  </a:lnTo>
                  <a:cubicBezTo>
                    <a:pt x="1343977" y="50483"/>
                    <a:pt x="1351597" y="54292"/>
                    <a:pt x="1358265" y="57150"/>
                  </a:cubicBezTo>
                  <a:lnTo>
                    <a:pt x="547687" y="57150"/>
                  </a:lnTo>
                  <a:cubicBezTo>
                    <a:pt x="554355" y="54292"/>
                    <a:pt x="561975" y="50483"/>
                    <a:pt x="568642" y="47625"/>
                  </a:cubicBezTo>
                  <a:close/>
                  <a:moveTo>
                    <a:pt x="702945" y="0"/>
                  </a:moveTo>
                  <a:lnTo>
                    <a:pt x="1203960" y="0"/>
                  </a:lnTo>
                  <a:cubicBezTo>
                    <a:pt x="1214438" y="2858"/>
                    <a:pt x="1225867" y="5715"/>
                    <a:pt x="1236345" y="9525"/>
                  </a:cubicBezTo>
                  <a:lnTo>
                    <a:pt x="670560" y="9525"/>
                  </a:lnTo>
                  <a:cubicBezTo>
                    <a:pt x="681037" y="5715"/>
                    <a:pt x="692467" y="2858"/>
                    <a:pt x="702945" y="0"/>
                  </a:cubicBezTo>
                  <a:close/>
                </a:path>
              </a:pathLst>
            </a:custGeom>
            <a:grpFill/>
            <a:ln w="14015" cap="flat">
              <a:noFill/>
              <a:prstDash val="solid"/>
              <a:miter/>
            </a:ln>
          </p:spPr>
          <p:txBody>
            <a:bodyPr rtlCol="0" anchor="ctr"/>
            <a:lstStyle/>
            <a:p>
              <a:pPr lvl="0"/>
              <a:endParaRPr lang="zh-CN" altLang="en-US"/>
            </a:p>
          </p:txBody>
        </p:sp>
        <p:sp>
          <p:nvSpPr>
            <p:cNvPr id="8" name="任意多边形: 形状 7">
              <a:extLst>
                <a:ext uri="{FF2B5EF4-FFF2-40B4-BE49-F238E27FC236}">
                  <a16:creationId xmlns:a16="http://schemas.microsoft.com/office/drawing/2014/main" id="{B12EC4E2-8D6F-42F4-9502-A731433702A2}"/>
                </a:ext>
              </a:extLst>
            </p:cNvPr>
            <p:cNvSpPr/>
            <p:nvPr/>
          </p:nvSpPr>
          <p:spPr>
            <a:xfrm>
              <a:off x="9421670" y="0"/>
              <a:ext cx="2770331" cy="1398732"/>
            </a:xfrm>
            <a:custGeom>
              <a:avLst/>
              <a:gdLst>
                <a:gd name="connsiteX0" fmla="*/ 685 w 2770331"/>
                <a:gd name="connsiteY0" fmla="*/ 0 h 1398732"/>
                <a:gd name="connsiteX1" fmla="*/ 2769647 w 2770331"/>
                <a:gd name="connsiteY1" fmla="*/ 0 h 1398732"/>
                <a:gd name="connsiteX2" fmla="*/ 2770331 w 2770331"/>
                <a:gd name="connsiteY2" fmla="*/ 13546 h 1398732"/>
                <a:gd name="connsiteX3" fmla="*/ 2770331 w 2770331"/>
                <a:gd name="connsiteY3" fmla="*/ 13586 h 1398732"/>
                <a:gd name="connsiteX4" fmla="*/ 2763181 w 2770331"/>
                <a:gd name="connsiteY4" fmla="*/ 155191 h 1398732"/>
                <a:gd name="connsiteX5" fmla="*/ 1385167 w 2770331"/>
                <a:gd name="connsiteY5" fmla="*/ 1398732 h 1398732"/>
                <a:gd name="connsiteX6" fmla="*/ 0 w 2770331"/>
                <a:gd name="connsiteY6" fmla="*/ 13566 h 1398732"/>
                <a:gd name="connsiteX7" fmla="*/ 685 w 2770331"/>
                <a:gd name="connsiteY7" fmla="*/ 0 h 139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0331" h="1398732">
                  <a:moveTo>
                    <a:pt x="685" y="0"/>
                  </a:moveTo>
                  <a:lnTo>
                    <a:pt x="2769647" y="0"/>
                  </a:lnTo>
                  <a:lnTo>
                    <a:pt x="2770331" y="13546"/>
                  </a:lnTo>
                  <a:lnTo>
                    <a:pt x="2770331" y="13586"/>
                  </a:lnTo>
                  <a:lnTo>
                    <a:pt x="2763181" y="155191"/>
                  </a:lnTo>
                  <a:cubicBezTo>
                    <a:pt x="2692246" y="853670"/>
                    <a:pt x="2102359" y="1398732"/>
                    <a:pt x="1385167" y="1398732"/>
                  </a:cubicBezTo>
                  <a:cubicBezTo>
                    <a:pt x="620160" y="1398732"/>
                    <a:pt x="0" y="778572"/>
                    <a:pt x="0" y="13566"/>
                  </a:cubicBezTo>
                  <a:lnTo>
                    <a:pt x="685" y="0"/>
                  </a:lnTo>
                  <a:close/>
                </a:path>
              </a:pathLst>
            </a:custGeom>
            <a:grpFill/>
            <a:ln w="11088" cap="flat">
              <a:noFill/>
              <a:prstDash val="solid"/>
              <a:miter/>
            </a:ln>
          </p:spPr>
          <p:txBody>
            <a:bodyPr rtlCol="0" anchor="ctr"/>
            <a:lstStyle/>
            <a:p>
              <a:pPr lvl="0"/>
              <a:endParaRPr lang="zh-CN" altLang="en-US"/>
            </a:p>
          </p:txBody>
        </p:sp>
        <p:sp>
          <p:nvSpPr>
            <p:cNvPr id="9" name="任意多边形: 形状 8">
              <a:extLst>
                <a:ext uri="{FF2B5EF4-FFF2-40B4-BE49-F238E27FC236}">
                  <a16:creationId xmlns:a16="http://schemas.microsoft.com/office/drawing/2014/main" id="{2D272403-40BD-427A-A3AF-22CDE281BD98}"/>
                </a:ext>
              </a:extLst>
            </p:cNvPr>
            <p:cNvSpPr/>
            <p:nvPr/>
          </p:nvSpPr>
          <p:spPr>
            <a:xfrm>
              <a:off x="5252643" y="3384444"/>
              <a:ext cx="4217150" cy="3473556"/>
            </a:xfrm>
            <a:custGeom>
              <a:avLst/>
              <a:gdLst>
                <a:gd name="connsiteX0" fmla="*/ 2852892 w 4217150"/>
                <a:gd name="connsiteY0" fmla="*/ 466 h 3473556"/>
                <a:gd name="connsiteX1" fmla="*/ 3516107 w 4217150"/>
                <a:gd name="connsiteY1" fmla="*/ 187901 h 3473556"/>
                <a:gd name="connsiteX2" fmla="*/ 4029249 w 4217150"/>
                <a:gd name="connsiteY2" fmla="*/ 2103072 h 3473556"/>
                <a:gd name="connsiteX3" fmla="*/ 3237888 w 4217150"/>
                <a:gd name="connsiteY3" fmla="*/ 3473556 h 3473556"/>
                <a:gd name="connsiteX4" fmla="*/ 0 w 4217150"/>
                <a:gd name="connsiteY4" fmla="*/ 3473556 h 3473556"/>
                <a:gd name="connsiteX5" fmla="*/ 1600936 w 4217150"/>
                <a:gd name="connsiteY5" fmla="*/ 701044 h 3473556"/>
                <a:gd name="connsiteX6" fmla="*/ 2852892 w 4217150"/>
                <a:gd name="connsiteY6" fmla="*/ 466 h 347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150" h="3473556">
                  <a:moveTo>
                    <a:pt x="2852892" y="466"/>
                  </a:moveTo>
                  <a:cubicBezTo>
                    <a:pt x="3078904" y="6295"/>
                    <a:pt x="3306679" y="66976"/>
                    <a:pt x="3516107" y="187901"/>
                  </a:cubicBezTo>
                  <a:cubicBezTo>
                    <a:pt x="4186277" y="574861"/>
                    <a:pt x="4416209" y="1432902"/>
                    <a:pt x="4029249" y="2103072"/>
                  </a:cubicBezTo>
                  <a:lnTo>
                    <a:pt x="3237888" y="3473556"/>
                  </a:lnTo>
                  <a:lnTo>
                    <a:pt x="0" y="3473556"/>
                  </a:lnTo>
                  <a:lnTo>
                    <a:pt x="1600936" y="701044"/>
                  </a:lnTo>
                  <a:cubicBezTo>
                    <a:pt x="1866971" y="240302"/>
                    <a:pt x="2355666" y="-12359"/>
                    <a:pt x="2852892" y="466"/>
                  </a:cubicBezTo>
                  <a:close/>
                </a:path>
              </a:pathLst>
            </a:custGeom>
            <a:grpFill/>
            <a:ln w="14015" cap="flat">
              <a:noFill/>
              <a:prstDash val="solid"/>
              <a:miter/>
            </a:ln>
          </p:spPr>
          <p:txBody>
            <a:bodyPr rtlCol="0" anchor="ctr"/>
            <a:lstStyle/>
            <a:p>
              <a:pPr lvl="0"/>
              <a:endParaRPr lang="zh-CN" altLang="en-US"/>
            </a:p>
          </p:txBody>
        </p:sp>
      </p:grpSp>
    </p:spTree>
    <p:custDataLst>
      <p:tags r:id="rId1"/>
    </p:custDataLst>
    <p:extLst>
      <p:ext uri="{BB962C8B-B14F-4D97-AF65-F5344CB8AC3E}">
        <p14:creationId xmlns:p14="http://schemas.microsoft.com/office/powerpoint/2010/main" val="3297521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5" name="文本框 604">
            <a:extLst>
              <a:ext uri="{FF2B5EF4-FFF2-40B4-BE49-F238E27FC236}">
                <a16:creationId xmlns:a16="http://schemas.microsoft.com/office/drawing/2014/main" id="{5CCDB481-C962-47F4-881B-6DD1C2002730}"/>
              </a:ext>
            </a:extLst>
          </p:cNvPr>
          <p:cNvSpPr txBox="1"/>
          <p:nvPr/>
        </p:nvSpPr>
        <p:spPr>
          <a:xfrm>
            <a:off x="985798" y="5464421"/>
            <a:ext cx="2558947" cy="400110"/>
          </a:xfrm>
          <a:prstGeom prst="rect">
            <a:avLst/>
          </a:prstGeom>
          <a:noFill/>
        </p:spPr>
        <p:txBody>
          <a:bodyPr wrap="square" rtlCol="0" anchor="ctr">
            <a:spAutoFit/>
          </a:bodyPr>
          <a:lstStyle/>
          <a:p>
            <a:r>
              <a:rPr lang="zh-CN" altLang="en-US" sz="1000" dirty="0">
                <a:solidFill>
                  <a:srgbClr val="2F2F2F"/>
                </a:solidFill>
              </a:rPr>
              <a:t>使用 </a:t>
            </a:r>
            <a:r>
              <a:rPr lang="en-US" altLang="zh-CN" sz="1000" dirty="0" err="1">
                <a:solidFill>
                  <a:srgbClr val="2F2F2F"/>
                </a:solidFill>
              </a:rPr>
              <a:t>iSlide</a:t>
            </a:r>
            <a:r>
              <a:rPr lang="en-US" altLang="zh-CN" sz="1000" dirty="0">
                <a:solidFill>
                  <a:srgbClr val="2F2F2F"/>
                </a:solidFill>
              </a:rPr>
              <a:t>【</a:t>
            </a:r>
            <a:r>
              <a:rPr lang="zh-CN" altLang="en-US" sz="1000" dirty="0">
                <a:solidFill>
                  <a:srgbClr val="2F2F2F"/>
                </a:solidFill>
              </a:rPr>
              <a:t>图示库</a:t>
            </a:r>
            <a:r>
              <a:rPr lang="en-US" altLang="zh-CN" sz="1000" dirty="0">
                <a:solidFill>
                  <a:srgbClr val="2F2F2F"/>
                </a:solidFill>
              </a:rPr>
              <a:t>】</a:t>
            </a:r>
            <a:r>
              <a:rPr lang="zh-CN" altLang="en-US" sz="1000" dirty="0">
                <a:solidFill>
                  <a:srgbClr val="2F2F2F"/>
                </a:solidFill>
              </a:rPr>
              <a:t>筛选图示</a:t>
            </a:r>
            <a:endParaRPr lang="en-US" altLang="zh-CN" sz="1000" dirty="0">
              <a:solidFill>
                <a:srgbClr val="2F2F2F"/>
              </a:solidFill>
            </a:endParaRPr>
          </a:p>
          <a:p>
            <a:r>
              <a:rPr lang="en-US" altLang="zh-CN" sz="1000" dirty="0">
                <a:solidFill>
                  <a:srgbClr val="2F2F2F"/>
                </a:solidFill>
              </a:rPr>
              <a:t>Search diagrams in iSlide Diagram Library</a:t>
            </a:r>
            <a:endParaRPr lang="zh-CN" altLang="en-US" sz="1000" dirty="0">
              <a:solidFill>
                <a:srgbClr val="2F2F2F"/>
              </a:solidFill>
            </a:endParaRPr>
          </a:p>
        </p:txBody>
      </p:sp>
      <p:sp>
        <p:nvSpPr>
          <p:cNvPr id="606" name="椭圆 605">
            <a:extLst>
              <a:ext uri="{FF2B5EF4-FFF2-40B4-BE49-F238E27FC236}">
                <a16:creationId xmlns:a16="http://schemas.microsoft.com/office/drawing/2014/main" id="{BBAFAFCE-AD85-4ED5-894D-028379A54ED7}"/>
              </a:ext>
            </a:extLst>
          </p:cNvPr>
          <p:cNvSpPr/>
          <p:nvPr/>
        </p:nvSpPr>
        <p:spPr>
          <a:xfrm>
            <a:off x="660400" y="5526305"/>
            <a:ext cx="276343" cy="276341"/>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sp>
        <p:nvSpPr>
          <p:cNvPr id="608" name="文本框 607">
            <a:extLst>
              <a:ext uri="{FF2B5EF4-FFF2-40B4-BE49-F238E27FC236}">
                <a16:creationId xmlns:a16="http://schemas.microsoft.com/office/drawing/2014/main" id="{E808DBD7-0F1A-4037-9699-410F7A953BB4}"/>
              </a:ext>
            </a:extLst>
          </p:cNvPr>
          <p:cNvSpPr txBox="1"/>
          <p:nvPr/>
        </p:nvSpPr>
        <p:spPr>
          <a:xfrm>
            <a:off x="4677199" y="5464437"/>
            <a:ext cx="5284056" cy="400110"/>
          </a:xfrm>
          <a:prstGeom prst="rect">
            <a:avLst/>
          </a:prstGeom>
          <a:noFill/>
        </p:spPr>
        <p:txBody>
          <a:bodyPr wrap="square" rtlCol="0" anchor="ctr">
            <a:spAutoFit/>
          </a:bodyPr>
          <a:lstStyle/>
          <a:p>
            <a:r>
              <a:rPr lang="zh-CN" altLang="en-US" sz="1000" dirty="0">
                <a:solidFill>
                  <a:srgbClr val="2F2F2F"/>
                </a:solidFill>
              </a:rPr>
              <a:t>选择图示插入当前 </a:t>
            </a:r>
            <a:r>
              <a:rPr lang="en-US" altLang="zh-CN" sz="1000" dirty="0">
                <a:solidFill>
                  <a:srgbClr val="2F2F2F"/>
                </a:solidFill>
              </a:rPr>
              <a:t>PPT </a:t>
            </a:r>
            <a:r>
              <a:rPr lang="zh-CN" altLang="en-US" sz="1000" dirty="0">
                <a:solidFill>
                  <a:srgbClr val="2F2F2F"/>
                </a:solidFill>
              </a:rPr>
              <a:t>主题，编辑修改文字，替换图标或填充图片</a:t>
            </a:r>
            <a:endParaRPr lang="en-US" altLang="zh-CN" sz="1000" dirty="0">
              <a:solidFill>
                <a:srgbClr val="2F2F2F"/>
              </a:solidFill>
            </a:endParaRPr>
          </a:p>
          <a:p>
            <a:r>
              <a:rPr lang="en-US" altLang="zh-CN" sz="1000" dirty="0">
                <a:solidFill>
                  <a:srgbClr val="2F2F2F"/>
                </a:solidFill>
              </a:rPr>
              <a:t>Click to insert diagram into current slide, then edit text, replace icons or fill pictures</a:t>
            </a:r>
            <a:endParaRPr lang="zh-CN" altLang="en-US" sz="1000" dirty="0">
              <a:solidFill>
                <a:srgbClr val="2F2F2F"/>
              </a:solidFill>
            </a:endParaRPr>
          </a:p>
        </p:txBody>
      </p:sp>
      <p:sp>
        <p:nvSpPr>
          <p:cNvPr id="609" name="椭圆 608">
            <a:extLst>
              <a:ext uri="{FF2B5EF4-FFF2-40B4-BE49-F238E27FC236}">
                <a16:creationId xmlns:a16="http://schemas.microsoft.com/office/drawing/2014/main" id="{42B1532E-6800-4DB7-A456-55C6D9651A6A}"/>
              </a:ext>
            </a:extLst>
          </p:cNvPr>
          <p:cNvSpPr/>
          <p:nvPr/>
        </p:nvSpPr>
        <p:spPr>
          <a:xfrm>
            <a:off x="4355743" y="5526320"/>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grpSp>
        <p:nvGrpSpPr>
          <p:cNvPr id="199" name="组合 198">
            <a:extLst>
              <a:ext uri="{FF2B5EF4-FFF2-40B4-BE49-F238E27FC236}">
                <a16:creationId xmlns:a16="http://schemas.microsoft.com/office/drawing/2014/main" id="{20144B8B-CD16-47CC-9F33-4C1C08CF978C}"/>
              </a:ext>
            </a:extLst>
          </p:cNvPr>
          <p:cNvGrpSpPr/>
          <p:nvPr/>
        </p:nvGrpSpPr>
        <p:grpSpPr>
          <a:xfrm>
            <a:off x="660400" y="1959182"/>
            <a:ext cx="3002400" cy="3002401"/>
            <a:chOff x="677034" y="1959176"/>
            <a:chExt cx="3002400" cy="3002401"/>
          </a:xfrm>
        </p:grpSpPr>
        <p:sp>
          <p:nvSpPr>
            <p:cNvPr id="854" name="矩形 853">
              <a:extLst>
                <a:ext uri="{FF2B5EF4-FFF2-40B4-BE49-F238E27FC236}">
                  <a16:creationId xmlns:a16="http://schemas.microsoft.com/office/drawing/2014/main" id="{BA8BA330-F6C5-428A-8FB0-D295E5F08876}"/>
                </a:ext>
              </a:extLst>
            </p:cNvPr>
            <p:cNvSpPr/>
            <p:nvPr/>
          </p:nvSpPr>
          <p:spPr>
            <a:xfrm>
              <a:off x="677034" y="195917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75" name="组合 1174">
              <a:extLst>
                <a:ext uri="{FF2B5EF4-FFF2-40B4-BE49-F238E27FC236}">
                  <a16:creationId xmlns:a16="http://schemas.microsoft.com/office/drawing/2014/main" id="{AE850707-79EE-4926-8282-2DF39231E88A}"/>
                </a:ext>
              </a:extLst>
            </p:cNvPr>
            <p:cNvGrpSpPr/>
            <p:nvPr/>
          </p:nvGrpSpPr>
          <p:grpSpPr>
            <a:xfrm>
              <a:off x="2237046" y="3541481"/>
              <a:ext cx="1322298" cy="743793"/>
              <a:chOff x="795891" y="2682194"/>
              <a:chExt cx="1322298" cy="743793"/>
            </a:xfrm>
          </p:grpSpPr>
          <p:sp>
            <p:nvSpPr>
              <p:cNvPr id="1176" name="矩形: 圆角 1175">
                <a:extLst>
                  <a:ext uri="{FF2B5EF4-FFF2-40B4-BE49-F238E27FC236}">
                    <a16:creationId xmlns:a16="http://schemas.microsoft.com/office/drawing/2014/main" id="{C77ECE32-79B9-4A12-A540-656E059A5138}"/>
                  </a:ext>
                </a:extLst>
              </p:cNvPr>
              <p:cNvSpPr>
                <a:spLocks noChangeAspect="1"/>
              </p:cNvSpPr>
              <p:nvPr/>
            </p:nvSpPr>
            <p:spPr>
              <a:xfrm>
                <a:off x="795891" y="2682194"/>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77" name="任意多边形: 形状 1176">
                <a:extLst>
                  <a:ext uri="{FF2B5EF4-FFF2-40B4-BE49-F238E27FC236}">
                    <a16:creationId xmlns:a16="http://schemas.microsoft.com/office/drawing/2014/main" id="{D8D8F1ED-AD80-40D6-BECB-C842BA1E550A}"/>
                  </a:ext>
                </a:extLst>
              </p:cNvPr>
              <p:cNvSpPr/>
              <p:nvPr/>
            </p:nvSpPr>
            <p:spPr>
              <a:xfrm>
                <a:off x="795891" y="2682194"/>
                <a:ext cx="1322298" cy="382553"/>
              </a:xfrm>
              <a:custGeom>
                <a:avLst/>
                <a:gdLst>
                  <a:gd name="connsiteX0" fmla="*/ 29553 w 1189177"/>
                  <a:gd name="connsiteY0" fmla="*/ 0 h 385548"/>
                  <a:gd name="connsiteX1" fmla="*/ 1159624 w 1189177"/>
                  <a:gd name="connsiteY1" fmla="*/ 0 h 385548"/>
                  <a:gd name="connsiteX2" fmla="*/ 1189177 w 1189177"/>
                  <a:gd name="connsiteY2" fmla="*/ 29553 h 385548"/>
                  <a:gd name="connsiteX3" fmla="*/ 1189177 w 1189177"/>
                  <a:gd name="connsiteY3" fmla="*/ 385548 h 385548"/>
                  <a:gd name="connsiteX4" fmla="*/ 0 w 1189177"/>
                  <a:gd name="connsiteY4" fmla="*/ 385548 h 385548"/>
                  <a:gd name="connsiteX5" fmla="*/ 0 w 1189177"/>
                  <a:gd name="connsiteY5" fmla="*/ 29553 h 385548"/>
                  <a:gd name="connsiteX6" fmla="*/ 29553 w 1189177"/>
                  <a:gd name="connsiteY6" fmla="*/ 0 h 38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177" h="385548">
                    <a:moveTo>
                      <a:pt x="29553" y="0"/>
                    </a:moveTo>
                    <a:lnTo>
                      <a:pt x="1159624" y="0"/>
                    </a:lnTo>
                    <a:cubicBezTo>
                      <a:pt x="1175946" y="0"/>
                      <a:pt x="1189177" y="13231"/>
                      <a:pt x="1189177" y="29553"/>
                    </a:cubicBezTo>
                    <a:lnTo>
                      <a:pt x="1189177" y="385548"/>
                    </a:lnTo>
                    <a:lnTo>
                      <a:pt x="0" y="385548"/>
                    </a:lnTo>
                    <a:lnTo>
                      <a:pt x="0" y="29553"/>
                    </a:lnTo>
                    <a:cubicBezTo>
                      <a:pt x="0" y="13231"/>
                      <a:pt x="13231" y="0"/>
                      <a:pt x="29553" y="0"/>
                    </a:cubicBezTo>
                    <a:close/>
                  </a:path>
                </a:pathLst>
              </a:custGeom>
              <a:solidFill>
                <a:srgbClr val="867D98">
                  <a:lumMod val="20000"/>
                  <a:lumOff val="80000"/>
                </a:srgbClr>
              </a:solidFill>
              <a:ln w="381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grpSp>
            <p:nvGrpSpPr>
              <p:cNvPr id="1178" name="组合 1177">
                <a:extLst>
                  <a:ext uri="{FF2B5EF4-FFF2-40B4-BE49-F238E27FC236}">
                    <a16:creationId xmlns:a16="http://schemas.microsoft.com/office/drawing/2014/main" id="{28511EBC-9EF7-4DD2-9C71-440E2C7E88B2}"/>
                  </a:ext>
                </a:extLst>
              </p:cNvPr>
              <p:cNvGrpSpPr/>
              <p:nvPr/>
            </p:nvGrpSpPr>
            <p:grpSpPr>
              <a:xfrm>
                <a:off x="903307" y="3161290"/>
                <a:ext cx="1107466" cy="151273"/>
                <a:chOff x="890763" y="3168433"/>
                <a:chExt cx="1107466" cy="151273"/>
              </a:xfrm>
            </p:grpSpPr>
            <p:grpSp>
              <p:nvGrpSpPr>
                <p:cNvPr id="1179" name="组合 1178">
                  <a:extLst>
                    <a:ext uri="{FF2B5EF4-FFF2-40B4-BE49-F238E27FC236}">
                      <a16:creationId xmlns:a16="http://schemas.microsoft.com/office/drawing/2014/main" id="{C7245D6A-88C2-4564-A776-93D4903660CA}"/>
                    </a:ext>
                  </a:extLst>
                </p:cNvPr>
                <p:cNvGrpSpPr/>
                <p:nvPr/>
              </p:nvGrpSpPr>
              <p:grpSpPr>
                <a:xfrm>
                  <a:off x="890763" y="3168433"/>
                  <a:ext cx="288000" cy="151273"/>
                  <a:chOff x="890763" y="3187237"/>
                  <a:chExt cx="288000" cy="151273"/>
                </a:xfrm>
              </p:grpSpPr>
              <p:sp>
                <p:nvSpPr>
                  <p:cNvPr id="1186" name="矩形 1185">
                    <a:extLst>
                      <a:ext uri="{FF2B5EF4-FFF2-40B4-BE49-F238E27FC236}">
                        <a16:creationId xmlns:a16="http://schemas.microsoft.com/office/drawing/2014/main" id="{3558600A-838B-4B82-A710-8E22238BEB82}"/>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7" name="矩形 1186">
                    <a:extLst>
                      <a:ext uri="{FF2B5EF4-FFF2-40B4-BE49-F238E27FC236}">
                        <a16:creationId xmlns:a16="http://schemas.microsoft.com/office/drawing/2014/main" id="{CCA9112F-73C5-4C39-BE10-3AA73133E594}"/>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0" name="组合 1179">
                  <a:extLst>
                    <a:ext uri="{FF2B5EF4-FFF2-40B4-BE49-F238E27FC236}">
                      <a16:creationId xmlns:a16="http://schemas.microsoft.com/office/drawing/2014/main" id="{EBEFA3BC-34D0-4B85-A593-58A86E525EE0}"/>
                    </a:ext>
                  </a:extLst>
                </p:cNvPr>
                <p:cNvGrpSpPr/>
                <p:nvPr/>
              </p:nvGrpSpPr>
              <p:grpSpPr>
                <a:xfrm>
                  <a:off x="1300496" y="3168433"/>
                  <a:ext cx="288000" cy="151273"/>
                  <a:chOff x="890763" y="3187237"/>
                  <a:chExt cx="288000" cy="151273"/>
                </a:xfrm>
              </p:grpSpPr>
              <p:sp>
                <p:nvSpPr>
                  <p:cNvPr id="1184" name="矩形 1183">
                    <a:extLst>
                      <a:ext uri="{FF2B5EF4-FFF2-40B4-BE49-F238E27FC236}">
                        <a16:creationId xmlns:a16="http://schemas.microsoft.com/office/drawing/2014/main" id="{9861A848-16B8-4211-9FC9-45D02AACFAF8}"/>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5" name="矩形 1184">
                    <a:extLst>
                      <a:ext uri="{FF2B5EF4-FFF2-40B4-BE49-F238E27FC236}">
                        <a16:creationId xmlns:a16="http://schemas.microsoft.com/office/drawing/2014/main" id="{41EAD282-F1B9-47C8-8237-1593EFAA3566}"/>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1" name="组合 1180">
                  <a:extLst>
                    <a:ext uri="{FF2B5EF4-FFF2-40B4-BE49-F238E27FC236}">
                      <a16:creationId xmlns:a16="http://schemas.microsoft.com/office/drawing/2014/main" id="{C4ECBB84-A9C1-43CF-992F-B7D2A9AEFF9D}"/>
                    </a:ext>
                  </a:extLst>
                </p:cNvPr>
                <p:cNvGrpSpPr/>
                <p:nvPr/>
              </p:nvGrpSpPr>
              <p:grpSpPr>
                <a:xfrm>
                  <a:off x="1710229" y="3168433"/>
                  <a:ext cx="288000" cy="151273"/>
                  <a:chOff x="890763" y="3187237"/>
                  <a:chExt cx="288000" cy="151273"/>
                </a:xfrm>
              </p:grpSpPr>
              <p:sp>
                <p:nvSpPr>
                  <p:cNvPr id="1182" name="矩形 1181">
                    <a:extLst>
                      <a:ext uri="{FF2B5EF4-FFF2-40B4-BE49-F238E27FC236}">
                        <a16:creationId xmlns:a16="http://schemas.microsoft.com/office/drawing/2014/main" id="{210D9AC1-FCD2-4D8D-B173-7E1E87899759}"/>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3" name="矩形 1182">
                    <a:extLst>
                      <a:ext uri="{FF2B5EF4-FFF2-40B4-BE49-F238E27FC236}">
                        <a16:creationId xmlns:a16="http://schemas.microsoft.com/office/drawing/2014/main" id="{27D00380-E26D-4D19-8C1E-0D0FC2518CEB}"/>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46" name="矩形 845">
              <a:extLst>
                <a:ext uri="{FF2B5EF4-FFF2-40B4-BE49-F238E27FC236}">
                  <a16:creationId xmlns:a16="http://schemas.microsoft.com/office/drawing/2014/main" id="{8843ECBA-98A8-425F-B9CE-8DF5FACEEB4E}"/>
                </a:ext>
              </a:extLst>
            </p:cNvPr>
            <p:cNvSpPr/>
            <p:nvPr/>
          </p:nvSpPr>
          <p:spPr>
            <a:xfrm>
              <a:off x="677034" y="1964334"/>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47" name="矩形 846">
              <a:extLst>
                <a:ext uri="{FF2B5EF4-FFF2-40B4-BE49-F238E27FC236}">
                  <a16:creationId xmlns:a16="http://schemas.microsoft.com/office/drawing/2014/main" id="{C5551026-40D8-4A72-9A74-3E935305E165}"/>
                </a:ext>
              </a:extLst>
            </p:cNvPr>
            <p:cNvSpPr/>
            <p:nvPr/>
          </p:nvSpPr>
          <p:spPr>
            <a:xfrm>
              <a:off x="797125" y="2038897"/>
              <a:ext cx="1317668" cy="153888"/>
            </a:xfrm>
            <a:prstGeom prst="rect">
              <a:avLst/>
            </a:prstGeom>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kern="0" dirty="0">
                  <a:solidFill>
                    <a:srgbClr val="FFFFFF"/>
                  </a:solidFill>
                </a:rPr>
                <a:t>图示库 </a:t>
              </a:r>
              <a:r>
                <a:rPr lang="en-US" altLang="zh-CN" sz="1000" kern="0" dirty="0">
                  <a:solidFill>
                    <a:srgbClr val="FFFFFF"/>
                  </a:solidFill>
                </a:rPr>
                <a:t>/ Diagram Library</a:t>
              </a:r>
              <a:endParaRPr lang="zh-CN" altLang="en-US" sz="1000" dirty="0"/>
            </a:p>
          </p:txBody>
        </p:sp>
        <p:sp>
          <p:nvSpPr>
            <p:cNvPr id="848" name="Multiply 213">
              <a:extLst>
                <a:ext uri="{FF2B5EF4-FFF2-40B4-BE49-F238E27FC236}">
                  <a16:creationId xmlns:a16="http://schemas.microsoft.com/office/drawing/2014/main" id="{3838A130-2F03-4DA6-9A10-BF5D0AD4D3F2}"/>
                </a:ext>
              </a:extLst>
            </p:cNvPr>
            <p:cNvSpPr>
              <a:spLocks noChangeAspect="1"/>
            </p:cNvSpPr>
            <p:nvPr/>
          </p:nvSpPr>
          <p:spPr>
            <a:xfrm>
              <a:off x="3465543" y="2068412"/>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nvGrpSpPr>
            <p:cNvPr id="850" name="组合 849">
              <a:extLst>
                <a:ext uri="{FF2B5EF4-FFF2-40B4-BE49-F238E27FC236}">
                  <a16:creationId xmlns:a16="http://schemas.microsoft.com/office/drawing/2014/main" id="{C2AC0C8A-FD06-42B3-84FE-67EBE61ABAE7}"/>
                </a:ext>
              </a:extLst>
            </p:cNvPr>
            <p:cNvGrpSpPr/>
            <p:nvPr/>
          </p:nvGrpSpPr>
          <p:grpSpPr>
            <a:xfrm>
              <a:off x="797124" y="2404170"/>
              <a:ext cx="1205447" cy="160120"/>
              <a:chOff x="4248155" y="2141651"/>
              <a:chExt cx="1084090" cy="144000"/>
            </a:xfrm>
            <a:solidFill>
              <a:srgbClr val="E7E5EA"/>
            </a:solidFill>
          </p:grpSpPr>
          <p:sp>
            <p:nvSpPr>
              <p:cNvPr id="996" name="矩形 995">
                <a:extLst>
                  <a:ext uri="{FF2B5EF4-FFF2-40B4-BE49-F238E27FC236}">
                    <a16:creationId xmlns:a16="http://schemas.microsoft.com/office/drawing/2014/main" id="{4A648450-3619-4DB2-9D93-E285BE610748}"/>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7" name="矩形 996">
                <a:extLst>
                  <a:ext uri="{FF2B5EF4-FFF2-40B4-BE49-F238E27FC236}">
                    <a16:creationId xmlns:a16="http://schemas.microsoft.com/office/drawing/2014/main" id="{D10C8A5E-0A32-4118-B936-C290F38145EE}"/>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8" name="矩形 997">
                <a:extLst>
                  <a:ext uri="{FF2B5EF4-FFF2-40B4-BE49-F238E27FC236}">
                    <a16:creationId xmlns:a16="http://schemas.microsoft.com/office/drawing/2014/main" id="{5E25D274-21E4-49C1-92A6-F6DF95B8D01E}"/>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851" name="组合 850">
              <a:extLst>
                <a:ext uri="{FF2B5EF4-FFF2-40B4-BE49-F238E27FC236}">
                  <a16:creationId xmlns:a16="http://schemas.microsoft.com/office/drawing/2014/main" id="{37DB5920-5464-4F00-BC8E-356D4A25963E}"/>
                </a:ext>
              </a:extLst>
            </p:cNvPr>
            <p:cNvGrpSpPr/>
            <p:nvPr/>
          </p:nvGrpSpPr>
          <p:grpSpPr>
            <a:xfrm>
              <a:off x="2797927" y="2404170"/>
              <a:ext cx="761417" cy="160120"/>
              <a:chOff x="6047529" y="2141651"/>
              <a:chExt cx="684762" cy="144000"/>
            </a:xfrm>
            <a:solidFill>
              <a:srgbClr val="E7E5EA"/>
            </a:solidFill>
          </p:grpSpPr>
          <p:sp>
            <p:nvSpPr>
              <p:cNvPr id="994" name="矩形 993">
                <a:extLst>
                  <a:ext uri="{FF2B5EF4-FFF2-40B4-BE49-F238E27FC236}">
                    <a16:creationId xmlns:a16="http://schemas.microsoft.com/office/drawing/2014/main" id="{61D9A505-57F8-4F3D-8542-8071ED53962C}"/>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5" name="矩形 994">
                <a:extLst>
                  <a:ext uri="{FF2B5EF4-FFF2-40B4-BE49-F238E27FC236}">
                    <a16:creationId xmlns:a16="http://schemas.microsoft.com/office/drawing/2014/main" id="{49FE1BBF-2FDB-48E7-8FDC-88654D1F74AD}"/>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65" name="矩形: 圆角 864">
              <a:extLst>
                <a:ext uri="{FF2B5EF4-FFF2-40B4-BE49-F238E27FC236}">
                  <a16:creationId xmlns:a16="http://schemas.microsoft.com/office/drawing/2014/main" id="{DD2E63D6-6AE5-47B3-9136-DD9595C59592}"/>
                </a:ext>
              </a:extLst>
            </p:cNvPr>
            <p:cNvSpPr>
              <a:spLocks noChangeAspect="1"/>
            </p:cNvSpPr>
            <p:nvPr/>
          </p:nvSpPr>
          <p:spPr>
            <a:xfrm>
              <a:off x="2237046" y="2682194"/>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866" name="矩形: 圆角 865">
              <a:extLst>
                <a:ext uri="{FF2B5EF4-FFF2-40B4-BE49-F238E27FC236}">
                  <a16:creationId xmlns:a16="http://schemas.microsoft.com/office/drawing/2014/main" id="{7150F21C-954F-4DB0-821B-E1B6C03B7E19}"/>
                </a:ext>
              </a:extLst>
            </p:cNvPr>
            <p:cNvSpPr>
              <a:spLocks noChangeAspect="1"/>
            </p:cNvSpPr>
            <p:nvPr/>
          </p:nvSpPr>
          <p:spPr>
            <a:xfrm>
              <a:off x="795891" y="3541481"/>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8" name="矩形: 圆角 867">
              <a:extLst>
                <a:ext uri="{FF2B5EF4-FFF2-40B4-BE49-F238E27FC236}">
                  <a16:creationId xmlns:a16="http://schemas.microsoft.com/office/drawing/2014/main" id="{BED8AC01-2DFD-4915-8568-787BE6DA01CB}"/>
                </a:ext>
              </a:extLst>
            </p:cNvPr>
            <p:cNvSpPr>
              <a:spLocks noChangeAspect="1"/>
            </p:cNvSpPr>
            <p:nvPr/>
          </p:nvSpPr>
          <p:spPr>
            <a:xfrm>
              <a:off x="795891" y="4400769"/>
              <a:ext cx="1322298" cy="560808"/>
            </a:xfrm>
            <a:prstGeom prst="roundRect">
              <a:avLst>
                <a:gd name="adj" fmla="val 4418"/>
              </a:avLst>
            </a:prstGeom>
            <a:gradFill>
              <a:gsLst>
                <a:gs pos="50000">
                  <a:schemeClr val="bg1"/>
                </a:gs>
                <a:gs pos="100000">
                  <a:schemeClr val="bg1">
                    <a:alpha val="0"/>
                  </a:schemeClr>
                </a:gs>
              </a:gsLst>
              <a:lin ang="5400000" scaled="1"/>
            </a:gradFill>
            <a:ln w="12700">
              <a:gradFill>
                <a:gsLst>
                  <a:gs pos="0">
                    <a:srgbClr val="E7E5EA"/>
                  </a:gs>
                  <a:gs pos="100000">
                    <a:srgbClr val="E7E5EA">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9" name="矩形: 圆角 868">
              <a:extLst>
                <a:ext uri="{FF2B5EF4-FFF2-40B4-BE49-F238E27FC236}">
                  <a16:creationId xmlns:a16="http://schemas.microsoft.com/office/drawing/2014/main" id="{1783222E-7BB4-47D3-9EB9-C37001E8BCE1}"/>
                </a:ext>
              </a:extLst>
            </p:cNvPr>
            <p:cNvSpPr>
              <a:spLocks noChangeAspect="1"/>
            </p:cNvSpPr>
            <p:nvPr/>
          </p:nvSpPr>
          <p:spPr>
            <a:xfrm>
              <a:off x="2237046" y="4400769"/>
              <a:ext cx="1322298" cy="560808"/>
            </a:xfrm>
            <a:prstGeom prst="roundRect">
              <a:avLst>
                <a:gd name="adj" fmla="val 4418"/>
              </a:avLst>
            </a:prstGeom>
            <a:gradFill>
              <a:gsLst>
                <a:gs pos="50000">
                  <a:schemeClr val="bg1"/>
                </a:gs>
                <a:gs pos="100000">
                  <a:schemeClr val="bg1">
                    <a:alpha val="0"/>
                  </a:schemeClr>
                </a:gs>
              </a:gsLst>
              <a:lin ang="5400000" scaled="1"/>
            </a:gradFill>
            <a:ln w="12700">
              <a:gradFill>
                <a:gsLst>
                  <a:gs pos="0">
                    <a:srgbClr val="E7E5EA"/>
                  </a:gs>
                  <a:gs pos="100000">
                    <a:srgbClr val="E7E5EA">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74" name="组合 873">
              <a:extLst>
                <a:ext uri="{FF2B5EF4-FFF2-40B4-BE49-F238E27FC236}">
                  <a16:creationId xmlns:a16="http://schemas.microsoft.com/office/drawing/2014/main" id="{A45346F3-945E-42EA-99F7-BF1CA0EBCF23}"/>
                </a:ext>
              </a:extLst>
            </p:cNvPr>
            <p:cNvGrpSpPr/>
            <p:nvPr/>
          </p:nvGrpSpPr>
          <p:grpSpPr>
            <a:xfrm>
              <a:off x="957184" y="3664359"/>
              <a:ext cx="999712" cy="498037"/>
              <a:chOff x="7744090" y="1288932"/>
              <a:chExt cx="1833124" cy="913228"/>
            </a:xfrm>
          </p:grpSpPr>
          <p:cxnSp>
            <p:nvCxnSpPr>
              <p:cNvPr id="950" name="连接符: 肘形 949">
                <a:extLst>
                  <a:ext uri="{FF2B5EF4-FFF2-40B4-BE49-F238E27FC236}">
                    <a16:creationId xmlns:a16="http://schemas.microsoft.com/office/drawing/2014/main" id="{2DC0960E-DCC8-4213-89A3-9C8E6917B555}"/>
                  </a:ext>
                </a:extLst>
              </p:cNvPr>
              <p:cNvCxnSpPr>
                <a:cxnSpLocks/>
                <a:stCxn id="955" idx="1"/>
                <a:endCxn id="956" idx="0"/>
              </p:cNvCxnSpPr>
              <p:nvPr/>
            </p:nvCxnSpPr>
            <p:spPr>
              <a:xfrm rot="10800000" flipV="1">
                <a:off x="7949112" y="1465564"/>
                <a:ext cx="285973" cy="326552"/>
              </a:xfrm>
              <a:prstGeom prst="bentConnector2">
                <a:avLst/>
              </a:prstGeom>
              <a:solidFill>
                <a:srgbClr val="867D98">
                  <a:lumMod val="20000"/>
                  <a:lumOff val="80000"/>
                </a:srgbClr>
              </a:solidFill>
              <a:ln w="12700" cap="flat" cmpd="sng" algn="ctr">
                <a:solidFill>
                  <a:srgbClr val="E7E5EA"/>
                </a:solidFill>
                <a:prstDash val="solid"/>
                <a:miter lim="800000"/>
              </a:ln>
              <a:effectLst/>
            </p:spPr>
          </p:cxnSp>
          <p:cxnSp>
            <p:nvCxnSpPr>
              <p:cNvPr id="951" name="连接符: 肘形 950">
                <a:extLst>
                  <a:ext uri="{FF2B5EF4-FFF2-40B4-BE49-F238E27FC236}">
                    <a16:creationId xmlns:a16="http://schemas.microsoft.com/office/drawing/2014/main" id="{03CD0D39-088F-448F-8C3C-4FF43F92033E}"/>
                  </a:ext>
                </a:extLst>
              </p:cNvPr>
              <p:cNvCxnSpPr>
                <a:cxnSpLocks/>
                <a:stCxn id="955" idx="3"/>
              </p:cNvCxnSpPr>
              <p:nvPr/>
            </p:nvCxnSpPr>
            <p:spPr>
              <a:xfrm>
                <a:off x="9135072" y="1465564"/>
                <a:ext cx="225522" cy="326552"/>
              </a:xfrm>
              <a:prstGeom prst="bentConnector2">
                <a:avLst/>
              </a:prstGeom>
              <a:solidFill>
                <a:srgbClr val="867D98">
                  <a:lumMod val="20000"/>
                  <a:lumOff val="80000"/>
                </a:srgbClr>
              </a:solidFill>
              <a:ln w="12700" cap="flat" cmpd="sng" algn="ctr">
                <a:solidFill>
                  <a:srgbClr val="E7E5EA"/>
                </a:solidFill>
                <a:prstDash val="solid"/>
                <a:miter lim="800000"/>
              </a:ln>
              <a:effectLst/>
            </p:spPr>
          </p:cxnSp>
          <p:grpSp>
            <p:nvGrpSpPr>
              <p:cNvPr id="952" name="组合 951">
                <a:extLst>
                  <a:ext uri="{FF2B5EF4-FFF2-40B4-BE49-F238E27FC236}">
                    <a16:creationId xmlns:a16="http://schemas.microsoft.com/office/drawing/2014/main" id="{758E4CA3-A24B-4E35-8D8A-86224D79D0F3}"/>
                  </a:ext>
                </a:extLst>
              </p:cNvPr>
              <p:cNvGrpSpPr/>
              <p:nvPr/>
            </p:nvGrpSpPr>
            <p:grpSpPr>
              <a:xfrm>
                <a:off x="7744090" y="1288932"/>
                <a:ext cx="1833124" cy="913228"/>
                <a:chOff x="7824356" y="1531238"/>
                <a:chExt cx="1725410" cy="859568"/>
              </a:xfrm>
            </p:grpSpPr>
            <p:sp>
              <p:nvSpPr>
                <p:cNvPr id="956" name="椭圆 23">
                  <a:extLst>
                    <a:ext uri="{FF2B5EF4-FFF2-40B4-BE49-F238E27FC236}">
                      <a16:creationId xmlns:a16="http://schemas.microsoft.com/office/drawing/2014/main" id="{6FED75BF-8F8A-417D-86F1-CCF2CCA854C3}"/>
                    </a:ext>
                  </a:extLst>
                </p:cNvPr>
                <p:cNvSpPr/>
                <p:nvPr/>
              </p:nvSpPr>
              <p:spPr>
                <a:xfrm>
                  <a:off x="7824356" y="2004856"/>
                  <a:ext cx="385951"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cxnSp>
              <p:nvCxnSpPr>
                <p:cNvPr id="954" name="连接符: 肘形 953">
                  <a:extLst>
                    <a:ext uri="{FF2B5EF4-FFF2-40B4-BE49-F238E27FC236}">
                      <a16:creationId xmlns:a16="http://schemas.microsoft.com/office/drawing/2014/main" id="{C0DCE433-FEB9-4256-AD52-55CF06BA8EB0}"/>
                    </a:ext>
                  </a:extLst>
                </p:cNvPr>
                <p:cNvCxnSpPr>
                  <a:cxnSpLocks/>
                </p:cNvCxnSpPr>
                <p:nvPr/>
              </p:nvCxnSpPr>
              <p:spPr>
                <a:xfrm rot="16200000" flipV="1">
                  <a:off x="8681605" y="1783431"/>
                  <a:ext cx="12700" cy="442850"/>
                </a:xfrm>
                <a:prstGeom prst="bentConnector3">
                  <a:avLst>
                    <a:gd name="adj1" fmla="val 1554551"/>
                  </a:avLst>
                </a:prstGeom>
                <a:solidFill>
                  <a:srgbClr val="867D98">
                    <a:lumMod val="20000"/>
                    <a:lumOff val="80000"/>
                  </a:srgbClr>
                </a:solidFill>
                <a:ln w="12700" cap="flat" cmpd="sng" algn="ctr">
                  <a:solidFill>
                    <a:srgbClr val="E7E5EA"/>
                  </a:solidFill>
                  <a:prstDash val="solid"/>
                  <a:miter lim="800000"/>
                </a:ln>
                <a:effectLst/>
              </p:spPr>
            </p:cxnSp>
            <p:sp>
              <p:nvSpPr>
                <p:cNvPr id="955" name="圆角矩形 13">
                  <a:extLst>
                    <a:ext uri="{FF2B5EF4-FFF2-40B4-BE49-F238E27FC236}">
                      <a16:creationId xmlns:a16="http://schemas.microsoft.com/office/drawing/2014/main" id="{425684A3-885C-4A76-A115-DF158F3814AA}"/>
                    </a:ext>
                  </a:extLst>
                </p:cNvPr>
                <p:cNvSpPr/>
                <p:nvPr/>
              </p:nvSpPr>
              <p:spPr>
                <a:xfrm flipV="1">
                  <a:off x="8286501" y="1531238"/>
                  <a:ext cx="847108" cy="33250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1054" name="椭圆 23">
                  <a:extLst>
                    <a:ext uri="{FF2B5EF4-FFF2-40B4-BE49-F238E27FC236}">
                      <a16:creationId xmlns:a16="http://schemas.microsoft.com/office/drawing/2014/main" id="{9035EC9B-2C33-4F7F-9809-0CDD148A767C}"/>
                    </a:ext>
                  </a:extLst>
                </p:cNvPr>
                <p:cNvSpPr/>
                <p:nvPr/>
              </p:nvSpPr>
              <p:spPr>
                <a:xfrm>
                  <a:off x="8270843" y="2004856"/>
                  <a:ext cx="385950"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1055" name="椭圆 23">
                  <a:extLst>
                    <a:ext uri="{FF2B5EF4-FFF2-40B4-BE49-F238E27FC236}">
                      <a16:creationId xmlns:a16="http://schemas.microsoft.com/office/drawing/2014/main" id="{ADF15E24-6782-4AFE-9825-CF52713FCFF3}"/>
                    </a:ext>
                  </a:extLst>
                </p:cNvPr>
                <p:cNvSpPr/>
                <p:nvPr/>
              </p:nvSpPr>
              <p:spPr>
                <a:xfrm>
                  <a:off x="8717329" y="2004856"/>
                  <a:ext cx="385950"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1056" name="椭圆 23">
                  <a:extLst>
                    <a:ext uri="{FF2B5EF4-FFF2-40B4-BE49-F238E27FC236}">
                      <a16:creationId xmlns:a16="http://schemas.microsoft.com/office/drawing/2014/main" id="{F8288D8E-E3DC-4D46-9429-06EEF8F0B14C}"/>
                    </a:ext>
                  </a:extLst>
                </p:cNvPr>
                <p:cNvSpPr/>
                <p:nvPr/>
              </p:nvSpPr>
              <p:spPr>
                <a:xfrm>
                  <a:off x="9163816" y="2004856"/>
                  <a:ext cx="385950"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grpSp>
        </p:grpSp>
        <p:sp>
          <p:nvSpPr>
            <p:cNvPr id="876" name="矩形: 圆角 875">
              <a:extLst>
                <a:ext uri="{FF2B5EF4-FFF2-40B4-BE49-F238E27FC236}">
                  <a16:creationId xmlns:a16="http://schemas.microsoft.com/office/drawing/2014/main" id="{717959DC-79F8-484F-955A-560CC57C056E}"/>
                </a:ext>
              </a:extLst>
            </p:cNvPr>
            <p:cNvSpPr>
              <a:spLocks noChangeAspect="1"/>
            </p:cNvSpPr>
            <p:nvPr/>
          </p:nvSpPr>
          <p:spPr>
            <a:xfrm>
              <a:off x="2237046" y="3541481"/>
              <a:ext cx="1322298" cy="743793"/>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77" name="组合 876">
              <a:extLst>
                <a:ext uri="{FF2B5EF4-FFF2-40B4-BE49-F238E27FC236}">
                  <a16:creationId xmlns:a16="http://schemas.microsoft.com/office/drawing/2014/main" id="{A47B174F-DED1-4EE4-98E9-9689C17871B3}"/>
                </a:ext>
              </a:extLst>
            </p:cNvPr>
            <p:cNvGrpSpPr/>
            <p:nvPr/>
          </p:nvGrpSpPr>
          <p:grpSpPr>
            <a:xfrm>
              <a:off x="932879" y="4540141"/>
              <a:ext cx="1048323" cy="258613"/>
              <a:chOff x="5400091" y="4685784"/>
              <a:chExt cx="1747512" cy="431123"/>
            </a:xfrm>
          </p:grpSpPr>
          <p:sp>
            <p:nvSpPr>
              <p:cNvPr id="933" name="圆角矩形 13">
                <a:extLst>
                  <a:ext uri="{FF2B5EF4-FFF2-40B4-BE49-F238E27FC236}">
                    <a16:creationId xmlns:a16="http://schemas.microsoft.com/office/drawing/2014/main" id="{E984AE22-DDC3-4306-93CF-33DF1411F324}"/>
                  </a:ext>
                </a:extLst>
              </p:cNvPr>
              <p:cNvSpPr/>
              <p:nvPr/>
            </p:nvSpPr>
            <p:spPr>
              <a:xfrm>
                <a:off x="5400093" y="4935166"/>
                <a:ext cx="497744" cy="181741"/>
              </a:xfrm>
              <a:prstGeom prst="roundRect">
                <a:avLst>
                  <a:gd name="adj" fmla="val 752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sp>
            <p:nvSpPr>
              <p:cNvPr id="936" name="圆角矩形 245">
                <a:extLst>
                  <a:ext uri="{FF2B5EF4-FFF2-40B4-BE49-F238E27FC236}">
                    <a16:creationId xmlns:a16="http://schemas.microsoft.com/office/drawing/2014/main" id="{849C80C1-BE01-465E-B9B6-4452729B5A75}"/>
                  </a:ext>
                </a:extLst>
              </p:cNvPr>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sp>
            <p:nvSpPr>
              <p:cNvPr id="1078" name="圆角矩形 13">
                <a:extLst>
                  <a:ext uri="{FF2B5EF4-FFF2-40B4-BE49-F238E27FC236}">
                    <a16:creationId xmlns:a16="http://schemas.microsoft.com/office/drawing/2014/main" id="{CBEF49A2-DE81-4E3A-9FC4-3EF2DA37CCB9}"/>
                  </a:ext>
                </a:extLst>
              </p:cNvPr>
              <p:cNvSpPr/>
              <p:nvPr/>
            </p:nvSpPr>
            <p:spPr>
              <a:xfrm>
                <a:off x="6024976" y="4935166"/>
                <a:ext cx="497744" cy="181741"/>
              </a:xfrm>
              <a:prstGeom prst="roundRect">
                <a:avLst>
                  <a:gd name="adj" fmla="val 752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sp>
            <p:nvSpPr>
              <p:cNvPr id="1079" name="圆角矩形 13">
                <a:extLst>
                  <a:ext uri="{FF2B5EF4-FFF2-40B4-BE49-F238E27FC236}">
                    <a16:creationId xmlns:a16="http://schemas.microsoft.com/office/drawing/2014/main" id="{F1443997-023C-4899-949D-EFB18DCA2EFB}"/>
                  </a:ext>
                </a:extLst>
              </p:cNvPr>
              <p:cNvSpPr/>
              <p:nvPr/>
            </p:nvSpPr>
            <p:spPr>
              <a:xfrm>
                <a:off x="6649859" y="4935166"/>
                <a:ext cx="497744" cy="181741"/>
              </a:xfrm>
              <a:prstGeom prst="roundRect">
                <a:avLst>
                  <a:gd name="adj" fmla="val 752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grpSp>
        <p:grpSp>
          <p:nvGrpSpPr>
            <p:cNvPr id="16" name="组合 15">
              <a:extLst>
                <a:ext uri="{FF2B5EF4-FFF2-40B4-BE49-F238E27FC236}">
                  <a16:creationId xmlns:a16="http://schemas.microsoft.com/office/drawing/2014/main" id="{2DAF75D4-D96A-4B48-B019-A6009ADFD41C}"/>
                </a:ext>
              </a:extLst>
            </p:cNvPr>
            <p:cNvGrpSpPr/>
            <p:nvPr/>
          </p:nvGrpSpPr>
          <p:grpSpPr>
            <a:xfrm>
              <a:off x="2432734" y="2810541"/>
              <a:ext cx="930922" cy="487099"/>
              <a:chOff x="2346558" y="2871788"/>
              <a:chExt cx="856042" cy="447918"/>
            </a:xfrm>
          </p:grpSpPr>
          <p:sp>
            <p:nvSpPr>
              <p:cNvPr id="15" name="椭圆 14">
                <a:extLst>
                  <a:ext uri="{FF2B5EF4-FFF2-40B4-BE49-F238E27FC236}">
                    <a16:creationId xmlns:a16="http://schemas.microsoft.com/office/drawing/2014/main" id="{30EB6250-9E39-4126-8AA4-AB3EDCED7EB6}"/>
                  </a:ext>
                </a:extLst>
              </p:cNvPr>
              <p:cNvSpPr>
                <a:spLocks noChangeAspect="1"/>
              </p:cNvSpPr>
              <p:nvPr/>
            </p:nvSpPr>
            <p:spPr>
              <a:xfrm>
                <a:off x="2346558" y="2871788"/>
                <a:ext cx="216000" cy="216000"/>
              </a:xfrm>
              <a:prstGeom prst="ellipse">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6" name="组合 1015">
                <a:extLst>
                  <a:ext uri="{FF2B5EF4-FFF2-40B4-BE49-F238E27FC236}">
                    <a16:creationId xmlns:a16="http://schemas.microsoft.com/office/drawing/2014/main" id="{00B46A84-E3D2-42EF-999A-0E0C42EBBC2D}"/>
                  </a:ext>
                </a:extLst>
              </p:cNvPr>
              <p:cNvGrpSpPr/>
              <p:nvPr/>
            </p:nvGrpSpPr>
            <p:grpSpPr>
              <a:xfrm>
                <a:off x="2364558" y="3168433"/>
                <a:ext cx="180000" cy="151273"/>
                <a:chOff x="926763" y="3187237"/>
                <a:chExt cx="144000" cy="151273"/>
              </a:xfrm>
            </p:grpSpPr>
            <p:sp>
              <p:nvSpPr>
                <p:cNvPr id="1023" name="矩形 1022">
                  <a:extLst>
                    <a:ext uri="{FF2B5EF4-FFF2-40B4-BE49-F238E27FC236}">
                      <a16:creationId xmlns:a16="http://schemas.microsoft.com/office/drawing/2014/main" id="{0939C5B3-D0BE-4CBE-9F01-15D03E9B4905}"/>
                    </a:ext>
                  </a:extLst>
                </p:cNvPr>
                <p:cNvSpPr/>
                <p:nvPr/>
              </p:nvSpPr>
              <p:spPr>
                <a:xfrm>
                  <a:off x="926763" y="3187237"/>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矩形 1023">
                  <a:extLst>
                    <a:ext uri="{FF2B5EF4-FFF2-40B4-BE49-F238E27FC236}">
                      <a16:creationId xmlns:a16="http://schemas.microsoft.com/office/drawing/2014/main" id="{2BFB96C1-8536-43E9-8B4B-83BEEEDD63EE}"/>
                    </a:ext>
                  </a:extLst>
                </p:cNvPr>
                <p:cNvSpPr/>
                <p:nvPr/>
              </p:nvSpPr>
              <p:spPr>
                <a:xfrm>
                  <a:off x="926763" y="3284510"/>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1" name="椭圆 1040">
                <a:extLst>
                  <a:ext uri="{FF2B5EF4-FFF2-40B4-BE49-F238E27FC236}">
                    <a16:creationId xmlns:a16="http://schemas.microsoft.com/office/drawing/2014/main" id="{6CEF65A3-982C-4BEA-865C-CB1C6FB3B03C}"/>
                  </a:ext>
                </a:extLst>
              </p:cNvPr>
              <p:cNvSpPr>
                <a:spLocks noChangeAspect="1"/>
              </p:cNvSpPr>
              <p:nvPr/>
            </p:nvSpPr>
            <p:spPr>
              <a:xfrm>
                <a:off x="2666579" y="2871788"/>
                <a:ext cx="216000" cy="216000"/>
              </a:xfrm>
              <a:prstGeom prst="ellipse">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2" name="组合 1041">
                <a:extLst>
                  <a:ext uri="{FF2B5EF4-FFF2-40B4-BE49-F238E27FC236}">
                    <a16:creationId xmlns:a16="http://schemas.microsoft.com/office/drawing/2014/main" id="{3E064D18-B094-48FE-8986-E1850BC4D92C}"/>
                  </a:ext>
                </a:extLst>
              </p:cNvPr>
              <p:cNvGrpSpPr/>
              <p:nvPr/>
            </p:nvGrpSpPr>
            <p:grpSpPr>
              <a:xfrm>
                <a:off x="2684579" y="3168433"/>
                <a:ext cx="180000" cy="151273"/>
                <a:chOff x="926763" y="3187237"/>
                <a:chExt cx="144000" cy="151273"/>
              </a:xfrm>
            </p:grpSpPr>
            <p:sp>
              <p:nvSpPr>
                <p:cNvPr id="1043" name="矩形 1042">
                  <a:extLst>
                    <a:ext uri="{FF2B5EF4-FFF2-40B4-BE49-F238E27FC236}">
                      <a16:creationId xmlns:a16="http://schemas.microsoft.com/office/drawing/2014/main" id="{E3ECD842-62EE-4219-B56E-B39E7EA7768B}"/>
                    </a:ext>
                  </a:extLst>
                </p:cNvPr>
                <p:cNvSpPr/>
                <p:nvPr/>
              </p:nvSpPr>
              <p:spPr>
                <a:xfrm>
                  <a:off x="926763" y="3187237"/>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4" name="矩形 1043">
                  <a:extLst>
                    <a:ext uri="{FF2B5EF4-FFF2-40B4-BE49-F238E27FC236}">
                      <a16:creationId xmlns:a16="http://schemas.microsoft.com/office/drawing/2014/main" id="{1B95D614-39A0-4244-80D1-C3EEBD4BD33A}"/>
                    </a:ext>
                  </a:extLst>
                </p:cNvPr>
                <p:cNvSpPr/>
                <p:nvPr/>
              </p:nvSpPr>
              <p:spPr>
                <a:xfrm>
                  <a:off x="926763" y="3284510"/>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5" name="椭圆 1044">
                <a:extLst>
                  <a:ext uri="{FF2B5EF4-FFF2-40B4-BE49-F238E27FC236}">
                    <a16:creationId xmlns:a16="http://schemas.microsoft.com/office/drawing/2014/main" id="{190098A9-E668-4E89-A186-0A482EAD4129}"/>
                  </a:ext>
                </a:extLst>
              </p:cNvPr>
              <p:cNvSpPr>
                <a:spLocks noChangeAspect="1"/>
              </p:cNvSpPr>
              <p:nvPr/>
            </p:nvSpPr>
            <p:spPr>
              <a:xfrm>
                <a:off x="2986600" y="2871788"/>
                <a:ext cx="216000" cy="216000"/>
              </a:xfrm>
              <a:prstGeom prst="ellipse">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6" name="组合 1045">
                <a:extLst>
                  <a:ext uri="{FF2B5EF4-FFF2-40B4-BE49-F238E27FC236}">
                    <a16:creationId xmlns:a16="http://schemas.microsoft.com/office/drawing/2014/main" id="{432BC3E3-C33F-45DB-9C12-80DBA9576112}"/>
                  </a:ext>
                </a:extLst>
              </p:cNvPr>
              <p:cNvGrpSpPr/>
              <p:nvPr/>
            </p:nvGrpSpPr>
            <p:grpSpPr>
              <a:xfrm>
                <a:off x="3004600" y="3168433"/>
                <a:ext cx="180000" cy="151273"/>
                <a:chOff x="926763" y="3187237"/>
                <a:chExt cx="144000" cy="151273"/>
              </a:xfrm>
            </p:grpSpPr>
            <p:sp>
              <p:nvSpPr>
                <p:cNvPr id="1047" name="矩形 1046">
                  <a:extLst>
                    <a:ext uri="{FF2B5EF4-FFF2-40B4-BE49-F238E27FC236}">
                      <a16:creationId xmlns:a16="http://schemas.microsoft.com/office/drawing/2014/main" id="{AFBE4C15-7AB1-49CF-B975-F6CA747FBD07}"/>
                    </a:ext>
                  </a:extLst>
                </p:cNvPr>
                <p:cNvSpPr/>
                <p:nvPr/>
              </p:nvSpPr>
              <p:spPr>
                <a:xfrm>
                  <a:off x="926763" y="3187237"/>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 name="矩形 1047">
                  <a:extLst>
                    <a:ext uri="{FF2B5EF4-FFF2-40B4-BE49-F238E27FC236}">
                      <a16:creationId xmlns:a16="http://schemas.microsoft.com/office/drawing/2014/main" id="{7970FEF5-16DF-4A00-989C-7C6C60A9B9EE}"/>
                    </a:ext>
                  </a:extLst>
                </p:cNvPr>
                <p:cNvSpPr/>
                <p:nvPr/>
              </p:nvSpPr>
              <p:spPr>
                <a:xfrm>
                  <a:off x="926763" y="3284510"/>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3" name="矩形: 圆角 862">
              <a:extLst>
                <a:ext uri="{FF2B5EF4-FFF2-40B4-BE49-F238E27FC236}">
                  <a16:creationId xmlns:a16="http://schemas.microsoft.com/office/drawing/2014/main" id="{B64809AD-D167-45C7-A4EC-8560EE574446}"/>
                </a:ext>
              </a:extLst>
            </p:cNvPr>
            <p:cNvSpPr>
              <a:spLocks noChangeAspect="1"/>
            </p:cNvSpPr>
            <p:nvPr/>
          </p:nvSpPr>
          <p:spPr>
            <a:xfrm>
              <a:off x="795891" y="2682194"/>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5" name="组合 24">
              <a:extLst>
                <a:ext uri="{FF2B5EF4-FFF2-40B4-BE49-F238E27FC236}">
                  <a16:creationId xmlns:a16="http://schemas.microsoft.com/office/drawing/2014/main" id="{4194A22F-CDBB-4156-87AB-7F39A731E5B3}"/>
                </a:ext>
              </a:extLst>
            </p:cNvPr>
            <p:cNvGrpSpPr/>
            <p:nvPr/>
          </p:nvGrpSpPr>
          <p:grpSpPr>
            <a:xfrm>
              <a:off x="958894" y="2827593"/>
              <a:ext cx="996293" cy="452994"/>
              <a:chOff x="2397064" y="3686880"/>
              <a:chExt cx="996293" cy="452994"/>
            </a:xfrm>
          </p:grpSpPr>
          <p:grpSp>
            <p:nvGrpSpPr>
              <p:cNvPr id="938" name="组合 937">
                <a:extLst>
                  <a:ext uri="{FF2B5EF4-FFF2-40B4-BE49-F238E27FC236}">
                    <a16:creationId xmlns:a16="http://schemas.microsoft.com/office/drawing/2014/main" id="{17F70482-DADB-43DB-A367-52DA6ED9235A}"/>
                  </a:ext>
                </a:extLst>
              </p:cNvPr>
              <p:cNvGrpSpPr/>
              <p:nvPr/>
            </p:nvGrpSpPr>
            <p:grpSpPr>
              <a:xfrm>
                <a:off x="2397064" y="3686880"/>
                <a:ext cx="466228" cy="452994"/>
                <a:chOff x="7824355" y="3116332"/>
                <a:chExt cx="916957" cy="890931"/>
              </a:xfrm>
            </p:grpSpPr>
            <p:sp>
              <p:nvSpPr>
                <p:cNvPr id="944" name="六边形 943">
                  <a:extLst>
                    <a:ext uri="{FF2B5EF4-FFF2-40B4-BE49-F238E27FC236}">
                      <a16:creationId xmlns:a16="http://schemas.microsoft.com/office/drawing/2014/main" id="{594B32B4-0694-4481-BEDC-09F0B29FD15B}"/>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945" name="六边形 944">
                  <a:extLst>
                    <a:ext uri="{FF2B5EF4-FFF2-40B4-BE49-F238E27FC236}">
                      <a16:creationId xmlns:a16="http://schemas.microsoft.com/office/drawing/2014/main" id="{3295658D-3A76-4A00-8F34-A27D1CBEC15C}"/>
                    </a:ext>
                  </a:extLst>
                </p:cNvPr>
                <p:cNvSpPr/>
                <p:nvPr/>
              </p:nvSpPr>
              <p:spPr>
                <a:xfrm>
                  <a:off x="8261335" y="3350709"/>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947" name="六边形 946">
                  <a:extLst>
                    <a:ext uri="{FF2B5EF4-FFF2-40B4-BE49-F238E27FC236}">
                      <a16:creationId xmlns:a16="http://schemas.microsoft.com/office/drawing/2014/main" id="{B7C876CD-DA17-4FBD-81B9-C9478A41935C}"/>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grpSp>
          <p:grpSp>
            <p:nvGrpSpPr>
              <p:cNvPr id="24" name="组合 23">
                <a:extLst>
                  <a:ext uri="{FF2B5EF4-FFF2-40B4-BE49-F238E27FC236}">
                    <a16:creationId xmlns:a16="http://schemas.microsoft.com/office/drawing/2014/main" id="{8FE53A35-7B1D-4667-B649-AA89BB44D808}"/>
                  </a:ext>
                </a:extLst>
              </p:cNvPr>
              <p:cNvGrpSpPr/>
              <p:nvPr/>
            </p:nvGrpSpPr>
            <p:grpSpPr>
              <a:xfrm>
                <a:off x="2941293" y="3788716"/>
                <a:ext cx="452064" cy="249322"/>
                <a:chOff x="2985439" y="3716434"/>
                <a:chExt cx="452064" cy="249322"/>
              </a:xfrm>
            </p:grpSpPr>
            <p:sp>
              <p:nvSpPr>
                <p:cNvPr id="1065" name="矩形 1064">
                  <a:extLst>
                    <a:ext uri="{FF2B5EF4-FFF2-40B4-BE49-F238E27FC236}">
                      <a16:creationId xmlns:a16="http://schemas.microsoft.com/office/drawing/2014/main" id="{EC4235DF-6AC4-4F0F-94CE-C13DD6DB3628}"/>
                    </a:ext>
                  </a:extLst>
                </p:cNvPr>
                <p:cNvSpPr/>
                <p:nvPr/>
              </p:nvSpPr>
              <p:spPr>
                <a:xfrm>
                  <a:off x="2985441" y="3716434"/>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6" name="矩形 1065">
                  <a:extLst>
                    <a:ext uri="{FF2B5EF4-FFF2-40B4-BE49-F238E27FC236}">
                      <a16:creationId xmlns:a16="http://schemas.microsoft.com/office/drawing/2014/main" id="{45E34FC1-122D-40D6-BEA9-226EA2BDCBCE}"/>
                    </a:ext>
                  </a:extLst>
                </p:cNvPr>
                <p:cNvSpPr/>
                <p:nvPr/>
              </p:nvSpPr>
              <p:spPr>
                <a:xfrm>
                  <a:off x="2985439" y="3813707"/>
                  <a:ext cx="39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9" name="矩形 1068">
                  <a:extLst>
                    <a:ext uri="{FF2B5EF4-FFF2-40B4-BE49-F238E27FC236}">
                      <a16:creationId xmlns:a16="http://schemas.microsoft.com/office/drawing/2014/main" id="{DA16AA45-D176-4D08-BD59-281FF7895BC2}"/>
                    </a:ext>
                  </a:extLst>
                </p:cNvPr>
                <p:cNvSpPr/>
                <p:nvPr/>
              </p:nvSpPr>
              <p:spPr>
                <a:xfrm>
                  <a:off x="2985439" y="3911756"/>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a:extLst>
                <a:ext uri="{FF2B5EF4-FFF2-40B4-BE49-F238E27FC236}">
                  <a16:creationId xmlns:a16="http://schemas.microsoft.com/office/drawing/2014/main" id="{98748623-E96F-40FF-A776-467E82C6C4A8}"/>
                </a:ext>
              </a:extLst>
            </p:cNvPr>
            <p:cNvGrpSpPr/>
            <p:nvPr/>
          </p:nvGrpSpPr>
          <p:grpSpPr>
            <a:xfrm>
              <a:off x="2390618" y="4549429"/>
              <a:ext cx="1015154" cy="263489"/>
              <a:chOff x="2306270" y="4491548"/>
              <a:chExt cx="1015154" cy="263489"/>
            </a:xfrm>
          </p:grpSpPr>
          <p:sp>
            <p:nvSpPr>
              <p:cNvPr id="930" name="圆角矩形 13">
                <a:extLst>
                  <a:ext uri="{FF2B5EF4-FFF2-40B4-BE49-F238E27FC236}">
                    <a16:creationId xmlns:a16="http://schemas.microsoft.com/office/drawing/2014/main" id="{201B923C-EDD6-428E-B992-557CEF434B8B}"/>
                  </a:ext>
                </a:extLst>
              </p:cNvPr>
              <p:cNvSpPr/>
              <p:nvPr/>
            </p:nvSpPr>
            <p:spPr>
              <a:xfrm>
                <a:off x="2626870" y="4491548"/>
                <a:ext cx="357831" cy="263489"/>
              </a:xfrm>
              <a:prstGeom prst="roundRect">
                <a:avLst>
                  <a:gd name="adj" fmla="val 8038"/>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grpSp>
            <p:nvGrpSpPr>
              <p:cNvPr id="26" name="组合 25">
                <a:extLst>
                  <a:ext uri="{FF2B5EF4-FFF2-40B4-BE49-F238E27FC236}">
                    <a16:creationId xmlns:a16="http://schemas.microsoft.com/office/drawing/2014/main" id="{45C074C8-B745-491A-9083-938E1FFF3520}"/>
                  </a:ext>
                </a:extLst>
              </p:cNvPr>
              <p:cNvGrpSpPr/>
              <p:nvPr/>
            </p:nvGrpSpPr>
            <p:grpSpPr>
              <a:xfrm>
                <a:off x="3069273" y="4491548"/>
                <a:ext cx="252151" cy="249322"/>
                <a:chOff x="3167324" y="4573427"/>
                <a:chExt cx="452064" cy="249322"/>
              </a:xfrm>
            </p:grpSpPr>
            <p:sp>
              <p:nvSpPr>
                <p:cNvPr id="1071" name="矩形 1070">
                  <a:extLst>
                    <a:ext uri="{FF2B5EF4-FFF2-40B4-BE49-F238E27FC236}">
                      <a16:creationId xmlns:a16="http://schemas.microsoft.com/office/drawing/2014/main" id="{0CBAB299-BCC4-4DB1-B0B1-81F3C2F3B2C8}"/>
                    </a:ext>
                  </a:extLst>
                </p:cNvPr>
                <p:cNvSpPr/>
                <p:nvPr/>
              </p:nvSpPr>
              <p:spPr>
                <a:xfrm>
                  <a:off x="3167326" y="4573427"/>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2" name="矩形 1071">
                  <a:extLst>
                    <a:ext uri="{FF2B5EF4-FFF2-40B4-BE49-F238E27FC236}">
                      <a16:creationId xmlns:a16="http://schemas.microsoft.com/office/drawing/2014/main" id="{97B82DC9-2FF1-498F-A360-B7CB02AFA5BD}"/>
                    </a:ext>
                  </a:extLst>
                </p:cNvPr>
                <p:cNvSpPr/>
                <p:nvPr/>
              </p:nvSpPr>
              <p:spPr>
                <a:xfrm>
                  <a:off x="3167324" y="4670700"/>
                  <a:ext cx="39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3" name="矩形 1072">
                  <a:extLst>
                    <a:ext uri="{FF2B5EF4-FFF2-40B4-BE49-F238E27FC236}">
                      <a16:creationId xmlns:a16="http://schemas.microsoft.com/office/drawing/2014/main" id="{0A3E8C70-F56A-4348-A5A3-965280C2638D}"/>
                    </a:ext>
                  </a:extLst>
                </p:cNvPr>
                <p:cNvSpPr/>
                <p:nvPr/>
              </p:nvSpPr>
              <p:spPr>
                <a:xfrm>
                  <a:off x="3167324" y="4768749"/>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4" name="组合 1073">
                <a:extLst>
                  <a:ext uri="{FF2B5EF4-FFF2-40B4-BE49-F238E27FC236}">
                    <a16:creationId xmlns:a16="http://schemas.microsoft.com/office/drawing/2014/main" id="{ED8E2C3F-E938-4D95-883D-D29C518F3E79}"/>
                  </a:ext>
                </a:extLst>
              </p:cNvPr>
              <p:cNvGrpSpPr/>
              <p:nvPr/>
            </p:nvGrpSpPr>
            <p:grpSpPr>
              <a:xfrm>
                <a:off x="2306270" y="4491548"/>
                <a:ext cx="252152" cy="249322"/>
                <a:chOff x="3167322" y="4573427"/>
                <a:chExt cx="452066" cy="249322"/>
              </a:xfrm>
            </p:grpSpPr>
            <p:sp>
              <p:nvSpPr>
                <p:cNvPr id="1075" name="矩形 1074">
                  <a:extLst>
                    <a:ext uri="{FF2B5EF4-FFF2-40B4-BE49-F238E27FC236}">
                      <a16:creationId xmlns:a16="http://schemas.microsoft.com/office/drawing/2014/main" id="{2248F49E-F982-40F3-89EF-ECD9EF3F1A0C}"/>
                    </a:ext>
                  </a:extLst>
                </p:cNvPr>
                <p:cNvSpPr/>
                <p:nvPr/>
              </p:nvSpPr>
              <p:spPr>
                <a:xfrm>
                  <a:off x="3167326" y="4573427"/>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6" name="矩形 1075">
                  <a:extLst>
                    <a:ext uri="{FF2B5EF4-FFF2-40B4-BE49-F238E27FC236}">
                      <a16:creationId xmlns:a16="http://schemas.microsoft.com/office/drawing/2014/main" id="{C6A487A8-755C-4D28-B0AA-507A3359D845}"/>
                    </a:ext>
                  </a:extLst>
                </p:cNvPr>
                <p:cNvSpPr/>
                <p:nvPr/>
              </p:nvSpPr>
              <p:spPr>
                <a:xfrm>
                  <a:off x="3167326" y="4670700"/>
                  <a:ext cx="396001"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7" name="矩形 1076">
                  <a:extLst>
                    <a:ext uri="{FF2B5EF4-FFF2-40B4-BE49-F238E27FC236}">
                      <a16:creationId xmlns:a16="http://schemas.microsoft.com/office/drawing/2014/main" id="{F08D21E7-7021-4181-8C31-97F5FB37D7BA}"/>
                    </a:ext>
                  </a:extLst>
                </p:cNvPr>
                <p:cNvSpPr/>
                <p:nvPr/>
              </p:nvSpPr>
              <p:spPr>
                <a:xfrm>
                  <a:off x="3167322" y="4768749"/>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8" name="组合 197">
            <a:extLst>
              <a:ext uri="{FF2B5EF4-FFF2-40B4-BE49-F238E27FC236}">
                <a16:creationId xmlns:a16="http://schemas.microsoft.com/office/drawing/2014/main" id="{FC522BDD-3447-423F-96CD-D460760F796C}"/>
              </a:ext>
            </a:extLst>
          </p:cNvPr>
          <p:cNvGrpSpPr/>
          <p:nvPr/>
        </p:nvGrpSpPr>
        <p:grpSpPr>
          <a:xfrm>
            <a:off x="4355744" y="1959177"/>
            <a:ext cx="4630137" cy="3093736"/>
            <a:chOff x="4355738" y="1959177"/>
            <a:chExt cx="4630137" cy="3093736"/>
          </a:xfrm>
        </p:grpSpPr>
        <p:sp>
          <p:nvSpPr>
            <p:cNvPr id="611" name="Freeform 6">
              <a:extLst>
                <a:ext uri="{FF2B5EF4-FFF2-40B4-BE49-F238E27FC236}">
                  <a16:creationId xmlns:a16="http://schemas.microsoft.com/office/drawing/2014/main" id="{61153CE2-AE0B-441F-B0A1-0FBBB2760D07}"/>
                </a:ext>
              </a:extLst>
            </p:cNvPr>
            <p:cNvSpPr>
              <a:spLocks/>
            </p:cNvSpPr>
            <p:nvPr/>
          </p:nvSpPr>
          <p:spPr bwMode="auto">
            <a:xfrm>
              <a:off x="4355738" y="1959177"/>
              <a:ext cx="4630137" cy="3093736"/>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092" name="矩形: 圆角 1091">
              <a:extLst>
                <a:ext uri="{FF2B5EF4-FFF2-40B4-BE49-F238E27FC236}">
                  <a16:creationId xmlns:a16="http://schemas.microsoft.com/office/drawing/2014/main" id="{3A2A346D-64A0-4D7C-9357-189428DEBCC6}"/>
                </a:ext>
              </a:extLst>
            </p:cNvPr>
            <p:cNvSpPr>
              <a:spLocks noChangeAspect="1"/>
            </p:cNvSpPr>
            <p:nvPr/>
          </p:nvSpPr>
          <p:spPr>
            <a:xfrm>
              <a:off x="4537757" y="2967959"/>
              <a:ext cx="697541" cy="400205"/>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2" name="Rectangle 8">
              <a:extLst>
                <a:ext uri="{FF2B5EF4-FFF2-40B4-BE49-F238E27FC236}">
                  <a16:creationId xmlns:a16="http://schemas.microsoft.com/office/drawing/2014/main" id="{795F2FB1-4108-407F-B036-2EAEC202A805}"/>
                </a:ext>
              </a:extLst>
            </p:cNvPr>
            <p:cNvSpPr>
              <a:spLocks noChangeArrowheads="1"/>
            </p:cNvSpPr>
            <p:nvPr/>
          </p:nvSpPr>
          <p:spPr bwMode="auto">
            <a:xfrm>
              <a:off x="4537760" y="2305823"/>
              <a:ext cx="4293867" cy="401176"/>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Rectangle 9">
              <a:extLst>
                <a:ext uri="{FF2B5EF4-FFF2-40B4-BE49-F238E27FC236}">
                  <a16:creationId xmlns:a16="http://schemas.microsoft.com/office/drawing/2014/main" id="{FAC73EC9-CB85-4FC7-82FF-A7427177F2F8}"/>
                </a:ext>
              </a:extLst>
            </p:cNvPr>
            <p:cNvSpPr>
              <a:spLocks noChangeArrowheads="1"/>
            </p:cNvSpPr>
            <p:nvPr/>
          </p:nvSpPr>
          <p:spPr bwMode="auto">
            <a:xfrm>
              <a:off x="4537760" y="2305823"/>
              <a:ext cx="4293867" cy="233694"/>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Oval 14">
              <a:extLst>
                <a:ext uri="{FF2B5EF4-FFF2-40B4-BE49-F238E27FC236}">
                  <a16:creationId xmlns:a16="http://schemas.microsoft.com/office/drawing/2014/main" id="{F65FB675-16E4-453F-84A9-3127E2E0653E}"/>
                </a:ext>
              </a:extLst>
            </p:cNvPr>
            <p:cNvSpPr>
              <a:spLocks noChangeArrowheads="1"/>
            </p:cNvSpPr>
            <p:nvPr/>
          </p:nvSpPr>
          <p:spPr bwMode="auto">
            <a:xfrm>
              <a:off x="5016364" y="2138342"/>
              <a:ext cx="78918" cy="80494"/>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Oval 15">
              <a:extLst>
                <a:ext uri="{FF2B5EF4-FFF2-40B4-BE49-F238E27FC236}">
                  <a16:creationId xmlns:a16="http://schemas.microsoft.com/office/drawing/2014/main" id="{DD3E21B5-B971-448C-989F-4965A0978D04}"/>
                </a:ext>
              </a:extLst>
            </p:cNvPr>
            <p:cNvSpPr>
              <a:spLocks noChangeArrowheads="1"/>
            </p:cNvSpPr>
            <p:nvPr/>
          </p:nvSpPr>
          <p:spPr bwMode="auto">
            <a:xfrm>
              <a:off x="5155108" y="2138342"/>
              <a:ext cx="80193" cy="80494"/>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Oval 16">
              <a:extLst>
                <a:ext uri="{FF2B5EF4-FFF2-40B4-BE49-F238E27FC236}">
                  <a16:creationId xmlns:a16="http://schemas.microsoft.com/office/drawing/2014/main" id="{7F70320F-CFB0-46CE-B0CB-765F25CC79E1}"/>
                </a:ext>
              </a:extLst>
            </p:cNvPr>
            <p:cNvSpPr>
              <a:spLocks noChangeArrowheads="1"/>
            </p:cNvSpPr>
            <p:nvPr/>
          </p:nvSpPr>
          <p:spPr bwMode="auto">
            <a:xfrm>
              <a:off x="5293852" y="2138342"/>
              <a:ext cx="80193" cy="80494"/>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
              <a:extLst>
                <a:ext uri="{FF2B5EF4-FFF2-40B4-BE49-F238E27FC236}">
                  <a16:creationId xmlns:a16="http://schemas.microsoft.com/office/drawing/2014/main" id="{06C97715-B4C3-41BA-BCBA-D4F078BE20EB}"/>
                </a:ext>
              </a:extLst>
            </p:cNvPr>
            <p:cNvSpPr>
              <a:spLocks/>
            </p:cNvSpPr>
            <p:nvPr/>
          </p:nvSpPr>
          <p:spPr bwMode="auto">
            <a:xfrm>
              <a:off x="5604436" y="2349966"/>
              <a:ext cx="669536" cy="211624"/>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Rectangle 19">
              <a:extLst>
                <a:ext uri="{FF2B5EF4-FFF2-40B4-BE49-F238E27FC236}">
                  <a16:creationId xmlns:a16="http://schemas.microsoft.com/office/drawing/2014/main" id="{3FE38F1D-2F74-447A-9229-7248475B55ED}"/>
                </a:ext>
              </a:extLst>
            </p:cNvPr>
            <p:cNvSpPr>
              <a:spLocks noChangeArrowheads="1"/>
            </p:cNvSpPr>
            <p:nvPr/>
          </p:nvSpPr>
          <p:spPr bwMode="auto">
            <a:xfrm>
              <a:off x="5766092" y="2423969"/>
              <a:ext cx="323313" cy="63617"/>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20">
              <a:extLst>
                <a:ext uri="{FF2B5EF4-FFF2-40B4-BE49-F238E27FC236}">
                  <a16:creationId xmlns:a16="http://schemas.microsoft.com/office/drawing/2014/main" id="{59FB75A4-6A40-4880-A7F8-5852FF741217}"/>
                </a:ext>
              </a:extLst>
            </p:cNvPr>
            <p:cNvSpPr>
              <a:spLocks/>
            </p:cNvSpPr>
            <p:nvPr/>
          </p:nvSpPr>
          <p:spPr bwMode="auto">
            <a:xfrm>
              <a:off x="4974358" y="2405792"/>
              <a:ext cx="308037" cy="63617"/>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21">
              <a:extLst>
                <a:ext uri="{FF2B5EF4-FFF2-40B4-BE49-F238E27FC236}">
                  <a16:creationId xmlns:a16="http://schemas.microsoft.com/office/drawing/2014/main" id="{E139472C-0020-4EA9-82FF-4CE53DFDB91B}"/>
                </a:ext>
              </a:extLst>
            </p:cNvPr>
            <p:cNvSpPr>
              <a:spLocks/>
            </p:cNvSpPr>
            <p:nvPr/>
          </p:nvSpPr>
          <p:spPr bwMode="auto">
            <a:xfrm>
              <a:off x="6534914" y="2405792"/>
              <a:ext cx="306765" cy="63617"/>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2">
              <a:extLst>
                <a:ext uri="{FF2B5EF4-FFF2-40B4-BE49-F238E27FC236}">
                  <a16:creationId xmlns:a16="http://schemas.microsoft.com/office/drawing/2014/main" id="{27617993-F16B-4E93-95CA-E1BE3120C21F}"/>
                </a:ext>
              </a:extLst>
            </p:cNvPr>
            <p:cNvSpPr>
              <a:spLocks/>
            </p:cNvSpPr>
            <p:nvPr/>
          </p:nvSpPr>
          <p:spPr bwMode="auto">
            <a:xfrm>
              <a:off x="7117894" y="2405792"/>
              <a:ext cx="306765" cy="63617"/>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3">
              <a:extLst>
                <a:ext uri="{FF2B5EF4-FFF2-40B4-BE49-F238E27FC236}">
                  <a16:creationId xmlns:a16="http://schemas.microsoft.com/office/drawing/2014/main" id="{69FD1E44-430C-4F82-BCBB-E6FB7DC74782}"/>
                </a:ext>
              </a:extLst>
            </p:cNvPr>
            <p:cNvSpPr>
              <a:spLocks/>
            </p:cNvSpPr>
            <p:nvPr/>
          </p:nvSpPr>
          <p:spPr bwMode="auto">
            <a:xfrm>
              <a:off x="7700875" y="2405792"/>
              <a:ext cx="306765" cy="63617"/>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任意多边形: 形状 1105">
              <a:extLst>
                <a:ext uri="{FF2B5EF4-FFF2-40B4-BE49-F238E27FC236}">
                  <a16:creationId xmlns:a16="http://schemas.microsoft.com/office/drawing/2014/main" id="{A138CBCE-9F42-49A3-BE88-2D66367E5DD9}"/>
                </a:ext>
              </a:extLst>
            </p:cNvPr>
            <p:cNvSpPr>
              <a:spLocks/>
            </p:cNvSpPr>
            <p:nvPr/>
          </p:nvSpPr>
          <p:spPr>
            <a:xfrm>
              <a:off x="4537757" y="3442511"/>
              <a:ext cx="697541" cy="205836"/>
            </a:xfrm>
            <a:custGeom>
              <a:avLst/>
              <a:gdLst>
                <a:gd name="connsiteX0" fmla="*/ 29553 w 1189177"/>
                <a:gd name="connsiteY0" fmla="*/ 0 h 385548"/>
                <a:gd name="connsiteX1" fmla="*/ 1159624 w 1189177"/>
                <a:gd name="connsiteY1" fmla="*/ 0 h 385548"/>
                <a:gd name="connsiteX2" fmla="*/ 1189177 w 1189177"/>
                <a:gd name="connsiteY2" fmla="*/ 29553 h 385548"/>
                <a:gd name="connsiteX3" fmla="*/ 1189177 w 1189177"/>
                <a:gd name="connsiteY3" fmla="*/ 385548 h 385548"/>
                <a:gd name="connsiteX4" fmla="*/ 0 w 1189177"/>
                <a:gd name="connsiteY4" fmla="*/ 385548 h 385548"/>
                <a:gd name="connsiteX5" fmla="*/ 0 w 1189177"/>
                <a:gd name="connsiteY5" fmla="*/ 29553 h 385548"/>
                <a:gd name="connsiteX6" fmla="*/ 29553 w 1189177"/>
                <a:gd name="connsiteY6" fmla="*/ 0 h 38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177" h="385548">
                  <a:moveTo>
                    <a:pt x="29553" y="0"/>
                  </a:moveTo>
                  <a:lnTo>
                    <a:pt x="1159624" y="0"/>
                  </a:lnTo>
                  <a:cubicBezTo>
                    <a:pt x="1175946" y="0"/>
                    <a:pt x="1189177" y="13231"/>
                    <a:pt x="1189177" y="29553"/>
                  </a:cubicBezTo>
                  <a:lnTo>
                    <a:pt x="1189177" y="385548"/>
                  </a:lnTo>
                  <a:lnTo>
                    <a:pt x="0" y="385548"/>
                  </a:lnTo>
                  <a:lnTo>
                    <a:pt x="0" y="29553"/>
                  </a:lnTo>
                  <a:cubicBezTo>
                    <a:pt x="0" y="13231"/>
                    <a:pt x="13231" y="0"/>
                    <a:pt x="29553" y="0"/>
                  </a:cubicBezTo>
                  <a:close/>
                </a:path>
              </a:pathLst>
            </a:custGeom>
            <a:solidFill>
              <a:srgbClr val="867D98">
                <a:lumMod val="20000"/>
                <a:lumOff val="80000"/>
              </a:srgbClr>
            </a:solidFill>
            <a:ln w="381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grpSp>
          <p:nvGrpSpPr>
            <p:cNvPr id="1107" name="组合 1106">
              <a:extLst>
                <a:ext uri="{FF2B5EF4-FFF2-40B4-BE49-F238E27FC236}">
                  <a16:creationId xmlns:a16="http://schemas.microsoft.com/office/drawing/2014/main" id="{D0A53F62-7EC8-4EC8-95AD-0768F498C341}"/>
                </a:ext>
              </a:extLst>
            </p:cNvPr>
            <p:cNvGrpSpPr/>
            <p:nvPr/>
          </p:nvGrpSpPr>
          <p:grpSpPr>
            <a:xfrm>
              <a:off x="4594421" y="3700293"/>
              <a:ext cx="584212" cy="81394"/>
              <a:chOff x="890763" y="3168433"/>
              <a:chExt cx="1107466" cy="151273"/>
            </a:xfrm>
          </p:grpSpPr>
          <p:grpSp>
            <p:nvGrpSpPr>
              <p:cNvPr id="1108" name="组合 1107">
                <a:extLst>
                  <a:ext uri="{FF2B5EF4-FFF2-40B4-BE49-F238E27FC236}">
                    <a16:creationId xmlns:a16="http://schemas.microsoft.com/office/drawing/2014/main" id="{A5A0F9C8-0652-41EF-B223-D59CB4B5304E}"/>
                  </a:ext>
                </a:extLst>
              </p:cNvPr>
              <p:cNvGrpSpPr/>
              <p:nvPr/>
            </p:nvGrpSpPr>
            <p:grpSpPr>
              <a:xfrm>
                <a:off x="890763" y="3168433"/>
                <a:ext cx="288000" cy="151273"/>
                <a:chOff x="890763" y="3187237"/>
                <a:chExt cx="288000" cy="151273"/>
              </a:xfrm>
            </p:grpSpPr>
            <p:sp>
              <p:nvSpPr>
                <p:cNvPr id="1115" name="矩形 1114">
                  <a:extLst>
                    <a:ext uri="{FF2B5EF4-FFF2-40B4-BE49-F238E27FC236}">
                      <a16:creationId xmlns:a16="http://schemas.microsoft.com/office/drawing/2014/main" id="{602858E2-E07B-4103-91F1-8339BB8CB407}"/>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6" name="矩形 1115">
                  <a:extLst>
                    <a:ext uri="{FF2B5EF4-FFF2-40B4-BE49-F238E27FC236}">
                      <a16:creationId xmlns:a16="http://schemas.microsoft.com/office/drawing/2014/main" id="{2BE97B6F-56B1-4F66-8A28-DB0ACCE1F238}"/>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9" name="组合 1108">
                <a:extLst>
                  <a:ext uri="{FF2B5EF4-FFF2-40B4-BE49-F238E27FC236}">
                    <a16:creationId xmlns:a16="http://schemas.microsoft.com/office/drawing/2014/main" id="{6FBB44BF-2DC9-4274-B3BE-14F8D101FF12}"/>
                  </a:ext>
                </a:extLst>
              </p:cNvPr>
              <p:cNvGrpSpPr/>
              <p:nvPr/>
            </p:nvGrpSpPr>
            <p:grpSpPr>
              <a:xfrm>
                <a:off x="1300496" y="3168433"/>
                <a:ext cx="288000" cy="151273"/>
                <a:chOff x="890763" y="3187237"/>
                <a:chExt cx="288000" cy="151273"/>
              </a:xfrm>
            </p:grpSpPr>
            <p:sp>
              <p:nvSpPr>
                <p:cNvPr id="1113" name="矩形 1112">
                  <a:extLst>
                    <a:ext uri="{FF2B5EF4-FFF2-40B4-BE49-F238E27FC236}">
                      <a16:creationId xmlns:a16="http://schemas.microsoft.com/office/drawing/2014/main" id="{D0A543CC-1E59-4E7A-9FD4-ED7F51364542}"/>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4" name="矩形 1113">
                  <a:extLst>
                    <a:ext uri="{FF2B5EF4-FFF2-40B4-BE49-F238E27FC236}">
                      <a16:creationId xmlns:a16="http://schemas.microsoft.com/office/drawing/2014/main" id="{53ECCFBC-67A4-438C-A658-28933614D5BE}"/>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0" name="组合 1109">
                <a:extLst>
                  <a:ext uri="{FF2B5EF4-FFF2-40B4-BE49-F238E27FC236}">
                    <a16:creationId xmlns:a16="http://schemas.microsoft.com/office/drawing/2014/main" id="{1950F0DF-636E-4C20-8A39-A590932B09C9}"/>
                  </a:ext>
                </a:extLst>
              </p:cNvPr>
              <p:cNvGrpSpPr/>
              <p:nvPr/>
            </p:nvGrpSpPr>
            <p:grpSpPr>
              <a:xfrm>
                <a:off x="1710229" y="3168433"/>
                <a:ext cx="288000" cy="151273"/>
                <a:chOff x="890763" y="3187237"/>
                <a:chExt cx="288000" cy="151273"/>
              </a:xfrm>
            </p:grpSpPr>
            <p:sp>
              <p:nvSpPr>
                <p:cNvPr id="1111" name="矩形 1110">
                  <a:extLst>
                    <a:ext uri="{FF2B5EF4-FFF2-40B4-BE49-F238E27FC236}">
                      <a16:creationId xmlns:a16="http://schemas.microsoft.com/office/drawing/2014/main" id="{A155807A-CF95-403F-ACF9-0CB0E279FCC3}"/>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2" name="矩形 1111">
                  <a:extLst>
                    <a:ext uri="{FF2B5EF4-FFF2-40B4-BE49-F238E27FC236}">
                      <a16:creationId xmlns:a16="http://schemas.microsoft.com/office/drawing/2014/main" id="{375E0330-DAA0-480C-BA10-A421C0F2D7CC}"/>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05" name="矩形: 圆角 1104">
              <a:extLst>
                <a:ext uri="{FF2B5EF4-FFF2-40B4-BE49-F238E27FC236}">
                  <a16:creationId xmlns:a16="http://schemas.microsoft.com/office/drawing/2014/main" id="{5ADAA714-B77B-4CA9-BA00-89F03E8DDAE8}"/>
                </a:ext>
              </a:extLst>
            </p:cNvPr>
            <p:cNvSpPr>
              <a:spLocks noChangeAspect="1"/>
            </p:cNvSpPr>
            <p:nvPr/>
          </p:nvSpPr>
          <p:spPr>
            <a:xfrm>
              <a:off x="4537757" y="3442511"/>
              <a:ext cx="697541" cy="400205"/>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22" name="组合 1121">
              <a:extLst>
                <a:ext uri="{FF2B5EF4-FFF2-40B4-BE49-F238E27FC236}">
                  <a16:creationId xmlns:a16="http://schemas.microsoft.com/office/drawing/2014/main" id="{9E6E783D-953A-4023-996B-329ABEE00C08}"/>
                </a:ext>
              </a:extLst>
            </p:cNvPr>
            <p:cNvGrpSpPr/>
            <p:nvPr/>
          </p:nvGrpSpPr>
          <p:grpSpPr>
            <a:xfrm>
              <a:off x="5661334" y="3313021"/>
              <a:ext cx="2861662" cy="1318925"/>
              <a:chOff x="890763" y="2819277"/>
              <a:chExt cx="1107467" cy="500429"/>
            </a:xfrm>
          </p:grpSpPr>
          <p:grpSp>
            <p:nvGrpSpPr>
              <p:cNvPr id="1123" name="组合 1122">
                <a:extLst>
                  <a:ext uri="{FF2B5EF4-FFF2-40B4-BE49-F238E27FC236}">
                    <a16:creationId xmlns:a16="http://schemas.microsoft.com/office/drawing/2014/main" id="{7A654AB9-A15A-45E1-B556-4C0C59300B7D}"/>
                  </a:ext>
                </a:extLst>
              </p:cNvPr>
              <p:cNvGrpSpPr/>
              <p:nvPr/>
            </p:nvGrpSpPr>
            <p:grpSpPr>
              <a:xfrm>
                <a:off x="890763" y="2819277"/>
                <a:ext cx="1107467" cy="500429"/>
                <a:chOff x="890763" y="2838081"/>
                <a:chExt cx="1107467" cy="500429"/>
              </a:xfrm>
            </p:grpSpPr>
            <p:sp>
              <p:nvSpPr>
                <p:cNvPr id="1130" name="矩形 1129">
                  <a:extLst>
                    <a:ext uri="{FF2B5EF4-FFF2-40B4-BE49-F238E27FC236}">
                      <a16:creationId xmlns:a16="http://schemas.microsoft.com/office/drawing/2014/main" id="{4331E087-73F3-40AD-B97E-31C8A67EF143}"/>
                    </a:ext>
                  </a:extLst>
                </p:cNvPr>
                <p:cNvSpPr/>
                <p:nvPr/>
              </p:nvSpPr>
              <p:spPr>
                <a:xfrm>
                  <a:off x="890763" y="3187237"/>
                  <a:ext cx="288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1" name="矩形 1130">
                  <a:extLst>
                    <a:ext uri="{FF2B5EF4-FFF2-40B4-BE49-F238E27FC236}">
                      <a16:creationId xmlns:a16="http://schemas.microsoft.com/office/drawing/2014/main" id="{1ED8F3BF-52DC-4B14-A264-67C3CD84F2A8}"/>
                    </a:ext>
                  </a:extLst>
                </p:cNvPr>
                <p:cNvSpPr/>
                <p:nvPr/>
              </p:nvSpPr>
              <p:spPr>
                <a:xfrm>
                  <a:off x="890763" y="3284510"/>
                  <a:ext cx="216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2" name="矩形 1131">
                  <a:extLst>
                    <a:ext uri="{FF2B5EF4-FFF2-40B4-BE49-F238E27FC236}">
                      <a16:creationId xmlns:a16="http://schemas.microsoft.com/office/drawing/2014/main" id="{2D9A077E-09F8-4C75-82D1-571C10ED9061}"/>
                    </a:ext>
                  </a:extLst>
                </p:cNvPr>
                <p:cNvSpPr/>
                <p:nvPr/>
              </p:nvSpPr>
              <p:spPr>
                <a:xfrm>
                  <a:off x="1134834" y="2838081"/>
                  <a:ext cx="619325" cy="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3" name="矩形 1132">
                  <a:extLst>
                    <a:ext uri="{FF2B5EF4-FFF2-40B4-BE49-F238E27FC236}">
                      <a16:creationId xmlns:a16="http://schemas.microsoft.com/office/drawing/2014/main" id="{6F6F8248-8A85-4F12-B208-2FC76B2A096C}"/>
                    </a:ext>
                  </a:extLst>
                </p:cNvPr>
                <p:cNvSpPr/>
                <p:nvPr/>
              </p:nvSpPr>
              <p:spPr>
                <a:xfrm>
                  <a:off x="890763" y="2935354"/>
                  <a:ext cx="1107467" cy="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4" name="组合 1123">
                <a:extLst>
                  <a:ext uri="{FF2B5EF4-FFF2-40B4-BE49-F238E27FC236}">
                    <a16:creationId xmlns:a16="http://schemas.microsoft.com/office/drawing/2014/main" id="{E1EE6C0C-7722-4415-9A98-42B7AC8ADB91}"/>
                  </a:ext>
                </a:extLst>
              </p:cNvPr>
              <p:cNvGrpSpPr/>
              <p:nvPr/>
            </p:nvGrpSpPr>
            <p:grpSpPr>
              <a:xfrm>
                <a:off x="1300496" y="3168433"/>
                <a:ext cx="288000" cy="151273"/>
                <a:chOff x="890763" y="3187237"/>
                <a:chExt cx="288000" cy="151273"/>
              </a:xfrm>
            </p:grpSpPr>
            <p:sp>
              <p:nvSpPr>
                <p:cNvPr id="1128" name="矩形 1127">
                  <a:extLst>
                    <a:ext uri="{FF2B5EF4-FFF2-40B4-BE49-F238E27FC236}">
                      <a16:creationId xmlns:a16="http://schemas.microsoft.com/office/drawing/2014/main" id="{EE85E310-6383-4A33-9839-1080AB048D39}"/>
                    </a:ext>
                  </a:extLst>
                </p:cNvPr>
                <p:cNvSpPr/>
                <p:nvPr/>
              </p:nvSpPr>
              <p:spPr>
                <a:xfrm>
                  <a:off x="890763" y="3187237"/>
                  <a:ext cx="288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9" name="矩形 1128">
                  <a:extLst>
                    <a:ext uri="{FF2B5EF4-FFF2-40B4-BE49-F238E27FC236}">
                      <a16:creationId xmlns:a16="http://schemas.microsoft.com/office/drawing/2014/main" id="{92A8C4BC-E581-4771-8564-C41486B27EDC}"/>
                    </a:ext>
                  </a:extLst>
                </p:cNvPr>
                <p:cNvSpPr/>
                <p:nvPr/>
              </p:nvSpPr>
              <p:spPr>
                <a:xfrm>
                  <a:off x="890763" y="3284510"/>
                  <a:ext cx="216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5" name="组合 1124">
                <a:extLst>
                  <a:ext uri="{FF2B5EF4-FFF2-40B4-BE49-F238E27FC236}">
                    <a16:creationId xmlns:a16="http://schemas.microsoft.com/office/drawing/2014/main" id="{1E09A5A0-1198-49B9-91F7-683A4D269955}"/>
                  </a:ext>
                </a:extLst>
              </p:cNvPr>
              <p:cNvGrpSpPr/>
              <p:nvPr/>
            </p:nvGrpSpPr>
            <p:grpSpPr>
              <a:xfrm>
                <a:off x="1710229" y="3168433"/>
                <a:ext cx="288000" cy="151273"/>
                <a:chOff x="890763" y="3187237"/>
                <a:chExt cx="288000" cy="151273"/>
              </a:xfrm>
            </p:grpSpPr>
            <p:sp>
              <p:nvSpPr>
                <p:cNvPr id="1126" name="矩形 1125">
                  <a:extLst>
                    <a:ext uri="{FF2B5EF4-FFF2-40B4-BE49-F238E27FC236}">
                      <a16:creationId xmlns:a16="http://schemas.microsoft.com/office/drawing/2014/main" id="{EB6719D3-6DDD-45CA-9401-20D42A145160}"/>
                    </a:ext>
                  </a:extLst>
                </p:cNvPr>
                <p:cNvSpPr/>
                <p:nvPr/>
              </p:nvSpPr>
              <p:spPr>
                <a:xfrm>
                  <a:off x="890763" y="3187237"/>
                  <a:ext cx="288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7" name="矩形 1126">
                  <a:extLst>
                    <a:ext uri="{FF2B5EF4-FFF2-40B4-BE49-F238E27FC236}">
                      <a16:creationId xmlns:a16="http://schemas.microsoft.com/office/drawing/2014/main" id="{3346F224-F564-4731-8D85-DE34A7D4D1B8}"/>
                    </a:ext>
                  </a:extLst>
                </p:cNvPr>
                <p:cNvSpPr/>
                <p:nvPr/>
              </p:nvSpPr>
              <p:spPr>
                <a:xfrm>
                  <a:off x="890763" y="3284510"/>
                  <a:ext cx="216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a:extLst>
                <a:ext uri="{FF2B5EF4-FFF2-40B4-BE49-F238E27FC236}">
                  <a16:creationId xmlns:a16="http://schemas.microsoft.com/office/drawing/2014/main" id="{170293B6-FA82-4064-B08C-0806B8D56359}"/>
                </a:ext>
              </a:extLst>
            </p:cNvPr>
            <p:cNvGrpSpPr>
              <a:grpSpLocks/>
            </p:cNvGrpSpPr>
            <p:nvPr/>
          </p:nvGrpSpPr>
          <p:grpSpPr>
            <a:xfrm>
              <a:off x="4594421" y="3512445"/>
              <a:ext cx="584213" cy="81394"/>
              <a:chOff x="4267627" y="3525007"/>
              <a:chExt cx="584213" cy="96039"/>
            </a:xfrm>
          </p:grpSpPr>
          <p:sp>
            <p:nvSpPr>
              <p:cNvPr id="1160" name="矩形 1159">
                <a:extLst>
                  <a:ext uri="{FF2B5EF4-FFF2-40B4-BE49-F238E27FC236}">
                    <a16:creationId xmlns:a16="http://schemas.microsoft.com/office/drawing/2014/main" id="{72B68B0F-9CBE-473C-B0F3-F80233567427}"/>
                  </a:ext>
                </a:extLst>
              </p:cNvPr>
              <p:cNvSpPr/>
              <p:nvPr/>
            </p:nvSpPr>
            <p:spPr>
              <a:xfrm>
                <a:off x="4396380" y="3525007"/>
                <a:ext cx="326707" cy="34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1" name="矩形 1160">
                <a:extLst>
                  <a:ext uri="{FF2B5EF4-FFF2-40B4-BE49-F238E27FC236}">
                    <a16:creationId xmlns:a16="http://schemas.microsoft.com/office/drawing/2014/main" id="{EA664DAD-6074-4BDF-950A-DC4E838A18A5}"/>
                  </a:ext>
                </a:extLst>
              </p:cNvPr>
              <p:cNvSpPr/>
              <p:nvPr/>
            </p:nvSpPr>
            <p:spPr>
              <a:xfrm>
                <a:off x="4267627" y="3586763"/>
                <a:ext cx="584213" cy="34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2" name="矩形: 圆角 1191">
              <a:extLst>
                <a:ext uri="{FF2B5EF4-FFF2-40B4-BE49-F238E27FC236}">
                  <a16:creationId xmlns:a16="http://schemas.microsoft.com/office/drawing/2014/main" id="{BA981F9A-9DAF-4D3F-98EF-64790A2A9ACE}"/>
                </a:ext>
              </a:extLst>
            </p:cNvPr>
            <p:cNvSpPr>
              <a:spLocks noChangeAspect="1"/>
            </p:cNvSpPr>
            <p:nvPr/>
          </p:nvSpPr>
          <p:spPr>
            <a:xfrm>
              <a:off x="4537757" y="3917063"/>
              <a:ext cx="697541" cy="400205"/>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3" name="矩形: 圆角 1192">
              <a:extLst>
                <a:ext uri="{FF2B5EF4-FFF2-40B4-BE49-F238E27FC236}">
                  <a16:creationId xmlns:a16="http://schemas.microsoft.com/office/drawing/2014/main" id="{45DBE396-CD6F-4032-A8DF-9AD6392A9FD3}"/>
                </a:ext>
              </a:extLst>
            </p:cNvPr>
            <p:cNvSpPr>
              <a:spLocks noChangeAspect="1"/>
            </p:cNvSpPr>
            <p:nvPr/>
          </p:nvSpPr>
          <p:spPr>
            <a:xfrm>
              <a:off x="4537757" y="4391615"/>
              <a:ext cx="697541" cy="400205"/>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8" name="任意多边形: 形状 1197">
              <a:extLst>
                <a:ext uri="{FF2B5EF4-FFF2-40B4-BE49-F238E27FC236}">
                  <a16:creationId xmlns:a16="http://schemas.microsoft.com/office/drawing/2014/main" id="{84DDD30D-950B-4F9A-8A49-735AE8AC0AFD}"/>
                </a:ext>
              </a:extLst>
            </p:cNvPr>
            <p:cNvSpPr>
              <a:spLocks noChangeAspect="1"/>
            </p:cNvSpPr>
            <p:nvPr/>
          </p:nvSpPr>
          <p:spPr>
            <a:xfrm>
              <a:off x="5383774" y="2967959"/>
              <a:ext cx="3416779" cy="1013353"/>
            </a:xfrm>
            <a:custGeom>
              <a:avLst/>
              <a:gdLst>
                <a:gd name="connsiteX0" fmla="*/ 55458 w 3416779"/>
                <a:gd name="connsiteY0" fmla="*/ 0 h 1013353"/>
                <a:gd name="connsiteX1" fmla="*/ 3361321 w 3416779"/>
                <a:gd name="connsiteY1" fmla="*/ 0 h 1013353"/>
                <a:gd name="connsiteX2" fmla="*/ 3416779 w 3416779"/>
                <a:gd name="connsiteY2" fmla="*/ 55458 h 1013353"/>
                <a:gd name="connsiteX3" fmla="*/ 3416779 w 3416779"/>
                <a:gd name="connsiteY3" fmla="*/ 1013353 h 1013353"/>
                <a:gd name="connsiteX4" fmla="*/ 0 w 3416779"/>
                <a:gd name="connsiteY4" fmla="*/ 1013353 h 1013353"/>
                <a:gd name="connsiteX5" fmla="*/ 0 w 3416779"/>
                <a:gd name="connsiteY5" fmla="*/ 55458 h 1013353"/>
                <a:gd name="connsiteX6" fmla="*/ 55458 w 3416779"/>
                <a:gd name="connsiteY6" fmla="*/ 0 h 101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779" h="1013353">
                  <a:moveTo>
                    <a:pt x="55458" y="0"/>
                  </a:moveTo>
                  <a:lnTo>
                    <a:pt x="3361321" y="0"/>
                  </a:lnTo>
                  <a:cubicBezTo>
                    <a:pt x="3391950" y="0"/>
                    <a:pt x="3416779" y="24829"/>
                    <a:pt x="3416779" y="55458"/>
                  </a:cubicBezTo>
                  <a:lnTo>
                    <a:pt x="3416779" y="1013353"/>
                  </a:lnTo>
                  <a:lnTo>
                    <a:pt x="0" y="1013353"/>
                  </a:lnTo>
                  <a:lnTo>
                    <a:pt x="0" y="55458"/>
                  </a:lnTo>
                  <a:cubicBezTo>
                    <a:pt x="0" y="24829"/>
                    <a:pt x="24829" y="0"/>
                    <a:pt x="55458" y="0"/>
                  </a:cubicBezTo>
                  <a:close/>
                </a:path>
              </a:pathLst>
            </a:custGeom>
            <a:solidFill>
              <a:srgbClr val="F0EEF2"/>
            </a:solidFill>
            <a:ln w="25400">
              <a:gradFill>
                <a:gsLst>
                  <a:gs pos="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96" name="组合 195">
              <a:extLst>
                <a:ext uri="{FF2B5EF4-FFF2-40B4-BE49-F238E27FC236}">
                  <a16:creationId xmlns:a16="http://schemas.microsoft.com/office/drawing/2014/main" id="{AC643BCA-3BB0-4B9D-81A0-6C5B84A1F99C}"/>
                </a:ext>
              </a:extLst>
            </p:cNvPr>
            <p:cNvGrpSpPr/>
            <p:nvPr/>
          </p:nvGrpSpPr>
          <p:grpSpPr>
            <a:xfrm>
              <a:off x="5661334" y="3276855"/>
              <a:ext cx="2839176" cy="395561"/>
              <a:chOff x="6607371" y="3447302"/>
              <a:chExt cx="584213" cy="81394"/>
            </a:xfrm>
          </p:grpSpPr>
          <p:sp>
            <p:nvSpPr>
              <p:cNvPr id="1201" name="矩形 1200">
                <a:extLst>
                  <a:ext uri="{FF2B5EF4-FFF2-40B4-BE49-F238E27FC236}">
                    <a16:creationId xmlns:a16="http://schemas.microsoft.com/office/drawing/2014/main" id="{D91D9877-7543-4F08-B43F-0DFFE662E9E6}"/>
                  </a:ext>
                </a:extLst>
              </p:cNvPr>
              <p:cNvSpPr/>
              <p:nvPr/>
            </p:nvSpPr>
            <p:spPr>
              <a:xfrm>
                <a:off x="6736124" y="3447302"/>
                <a:ext cx="326707"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2" name="矩形 1201">
                <a:extLst>
                  <a:ext uri="{FF2B5EF4-FFF2-40B4-BE49-F238E27FC236}">
                    <a16:creationId xmlns:a16="http://schemas.microsoft.com/office/drawing/2014/main" id="{32B0D4B6-D829-4A3C-8060-DAAC08AA4483}"/>
                  </a:ext>
                </a:extLst>
              </p:cNvPr>
              <p:cNvSpPr/>
              <p:nvPr/>
            </p:nvSpPr>
            <p:spPr>
              <a:xfrm>
                <a:off x="6607371" y="3499641"/>
                <a:ext cx="584213"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8" name="矩形: 圆角 1207">
              <a:extLst>
                <a:ext uri="{FF2B5EF4-FFF2-40B4-BE49-F238E27FC236}">
                  <a16:creationId xmlns:a16="http://schemas.microsoft.com/office/drawing/2014/main" id="{9C7A5DC9-080D-48A1-9895-7D9FDBEF81A3}"/>
                </a:ext>
              </a:extLst>
            </p:cNvPr>
            <p:cNvSpPr>
              <a:spLocks noChangeAspect="1"/>
            </p:cNvSpPr>
            <p:nvPr/>
          </p:nvSpPr>
          <p:spPr>
            <a:xfrm>
              <a:off x="4537757" y="4864702"/>
              <a:ext cx="697541" cy="164498"/>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5" name="矩形: 圆角 1194">
              <a:extLst>
                <a:ext uri="{FF2B5EF4-FFF2-40B4-BE49-F238E27FC236}">
                  <a16:creationId xmlns:a16="http://schemas.microsoft.com/office/drawing/2014/main" id="{58D625B9-C935-4337-BA60-59145751AA0F}"/>
                </a:ext>
              </a:extLst>
            </p:cNvPr>
            <p:cNvSpPr>
              <a:spLocks noChangeAspect="1"/>
            </p:cNvSpPr>
            <p:nvPr/>
          </p:nvSpPr>
          <p:spPr>
            <a:xfrm>
              <a:off x="5383774" y="2967958"/>
              <a:ext cx="3416779" cy="1960332"/>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2" name="标题 1">
            <a:extLst>
              <a:ext uri="{FF2B5EF4-FFF2-40B4-BE49-F238E27FC236}">
                <a16:creationId xmlns:a16="http://schemas.microsoft.com/office/drawing/2014/main" id="{B167232B-C94B-4B55-9BB9-3932D3048E90}"/>
              </a:ext>
            </a:extLst>
          </p:cNvPr>
          <p:cNvSpPr txBox="1">
            <a:spLocks/>
          </p:cNvSpPr>
          <p:nvPr/>
        </p:nvSpPr>
        <p:spPr>
          <a:xfrm>
            <a:off x="660400" y="-1"/>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快速设计页面  </a:t>
            </a:r>
            <a:r>
              <a:rPr lang="en-US" altLang="zh-CN" sz="2800" b="1" dirty="0"/>
              <a:t>Quick Slides Design</a:t>
            </a:r>
            <a:endParaRPr lang="zh-CN" altLang="en-US" sz="2800" b="1" dirty="0"/>
          </a:p>
        </p:txBody>
      </p:sp>
      <p:grpSp>
        <p:nvGrpSpPr>
          <p:cNvPr id="7" name="组合 6">
            <a:extLst>
              <a:ext uri="{FF2B5EF4-FFF2-40B4-BE49-F238E27FC236}">
                <a16:creationId xmlns:a16="http://schemas.microsoft.com/office/drawing/2014/main" id="{1F9F365A-2C24-41FD-B002-CB59D5D24B1C}"/>
              </a:ext>
            </a:extLst>
          </p:cNvPr>
          <p:cNvGrpSpPr/>
          <p:nvPr/>
        </p:nvGrpSpPr>
        <p:grpSpPr>
          <a:xfrm>
            <a:off x="2402783" y="3675081"/>
            <a:ext cx="990824" cy="138044"/>
            <a:chOff x="4746821" y="3664845"/>
            <a:chExt cx="584213" cy="81394"/>
          </a:xfrm>
        </p:grpSpPr>
        <p:sp>
          <p:nvSpPr>
            <p:cNvPr id="4" name="矩形 3">
              <a:extLst>
                <a:ext uri="{FF2B5EF4-FFF2-40B4-BE49-F238E27FC236}">
                  <a16:creationId xmlns:a16="http://schemas.microsoft.com/office/drawing/2014/main" id="{AB1FAD69-4D08-4E64-9C63-16E13C313BBE}"/>
                </a:ext>
              </a:extLst>
            </p:cNvPr>
            <p:cNvSpPr/>
            <p:nvPr/>
          </p:nvSpPr>
          <p:spPr>
            <a:xfrm>
              <a:off x="4875574" y="3664845"/>
              <a:ext cx="326707"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F65DC8F-823A-46D5-9360-28BA88F6A828}"/>
                </a:ext>
              </a:extLst>
            </p:cNvPr>
            <p:cNvSpPr/>
            <p:nvPr/>
          </p:nvSpPr>
          <p:spPr>
            <a:xfrm>
              <a:off x="4746821" y="3717184"/>
              <a:ext cx="584213"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id="{6D4473A2-7E5A-494A-B9DD-696441DA144B}"/>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custDataLst>
      <p:tags r:id="rId1"/>
    </p:custDataLst>
    <p:extLst>
      <p:ext uri="{BB962C8B-B14F-4D97-AF65-F5344CB8AC3E}">
        <p14:creationId xmlns:p14="http://schemas.microsoft.com/office/powerpoint/2010/main" val="39152180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5" name="Rectangle 10">
            <a:extLst>
              <a:ext uri="{FF2B5EF4-FFF2-40B4-BE49-F238E27FC236}">
                <a16:creationId xmlns:a16="http://schemas.microsoft.com/office/drawing/2014/main" id="{EB08811A-69A0-4B03-AD69-4D4093A4A1A1}"/>
              </a:ext>
            </a:extLst>
          </p:cNvPr>
          <p:cNvSpPr>
            <a:spLocks noChangeArrowheads="1"/>
          </p:cNvSpPr>
          <p:nvPr/>
        </p:nvSpPr>
        <p:spPr bwMode="auto">
          <a:xfrm>
            <a:off x="809622" y="2219171"/>
            <a:ext cx="3659316" cy="1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id="{48A2BA8E-E72F-4AD7-AC03-A69B802AD243}"/>
              </a:ext>
            </a:extLst>
          </p:cNvPr>
          <p:cNvGrpSpPr/>
          <p:nvPr/>
        </p:nvGrpSpPr>
        <p:grpSpPr>
          <a:xfrm>
            <a:off x="660400" y="5464438"/>
            <a:ext cx="3493913" cy="400110"/>
            <a:chOff x="673100" y="5464438"/>
            <a:chExt cx="3493913" cy="400110"/>
          </a:xfrm>
        </p:grpSpPr>
        <p:sp>
          <p:nvSpPr>
            <p:cNvPr id="351" name="文本框 350"/>
            <p:cNvSpPr txBox="1"/>
            <p:nvPr/>
          </p:nvSpPr>
          <p:spPr>
            <a:xfrm>
              <a:off x="994562" y="5464438"/>
              <a:ext cx="3172451" cy="400110"/>
            </a:xfrm>
            <a:prstGeom prst="rect">
              <a:avLst/>
            </a:prstGeom>
            <a:noFill/>
          </p:spPr>
          <p:txBody>
            <a:bodyPr wrap="square" rtlCol="0" anchor="ctr">
              <a:spAutoFit/>
            </a:bodyPr>
            <a:lstStyle/>
            <a:p>
              <a:r>
                <a:rPr lang="zh-CN" altLang="en-US" sz="1000" dirty="0">
                  <a:solidFill>
                    <a:srgbClr val="2F2F2F"/>
                  </a:solidFill>
                </a:rPr>
                <a:t>选中图示中的图标</a:t>
              </a:r>
              <a:endParaRPr lang="en-US" altLang="zh-CN" sz="1000" dirty="0">
                <a:solidFill>
                  <a:srgbClr val="2F2F2F"/>
                </a:solidFill>
              </a:endParaRPr>
            </a:p>
            <a:p>
              <a:r>
                <a:rPr lang="en-US" altLang="zh-CN" sz="1000" dirty="0">
                  <a:solidFill>
                    <a:srgbClr val="2F2F2F"/>
                  </a:solidFill>
                </a:rPr>
                <a:t>Select the icon that needs to be changed in the diagram</a:t>
              </a:r>
              <a:endParaRPr lang="zh-CN" altLang="en-US" sz="1000" dirty="0">
                <a:solidFill>
                  <a:srgbClr val="2F2F2F"/>
                </a:solidFill>
              </a:endParaRPr>
            </a:p>
          </p:txBody>
        </p:sp>
        <p:sp>
          <p:nvSpPr>
            <p:cNvPr id="350" name="椭圆 349"/>
            <p:cNvSpPr/>
            <p:nvPr/>
          </p:nvSpPr>
          <p:spPr>
            <a:xfrm>
              <a:off x="673100"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grpSp>
      <p:sp>
        <p:nvSpPr>
          <p:cNvPr id="890" name="Right Arrow 16">
            <a:extLst>
              <a:ext uri="{FF2B5EF4-FFF2-40B4-BE49-F238E27FC236}">
                <a16:creationId xmlns:a16="http://schemas.microsoft.com/office/drawing/2014/main" id="{C18997BC-8A46-4480-BDE2-8A42CE9D6E96}"/>
              </a:ext>
            </a:extLst>
          </p:cNvPr>
          <p:cNvSpPr/>
          <p:nvPr/>
        </p:nvSpPr>
        <p:spPr>
          <a:xfrm>
            <a:off x="4284309"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3" name="文本框 612">
            <a:extLst>
              <a:ext uri="{FF2B5EF4-FFF2-40B4-BE49-F238E27FC236}">
                <a16:creationId xmlns:a16="http://schemas.microsoft.com/office/drawing/2014/main" id="{8AD2200D-CA44-4767-84EF-C1856654B4FA}"/>
              </a:ext>
            </a:extLst>
          </p:cNvPr>
          <p:cNvSpPr txBox="1"/>
          <p:nvPr/>
        </p:nvSpPr>
        <p:spPr>
          <a:xfrm>
            <a:off x="4916703" y="5387481"/>
            <a:ext cx="2558947" cy="553998"/>
          </a:xfrm>
          <a:prstGeom prst="rect">
            <a:avLst/>
          </a:prstGeom>
          <a:noFill/>
        </p:spPr>
        <p:txBody>
          <a:bodyPr wrap="square" rtlCol="0" anchor="ctr">
            <a:spAutoFit/>
          </a:bodyPr>
          <a:lstStyle/>
          <a:p>
            <a:r>
              <a:rPr lang="zh-CN" altLang="en-US" sz="1000" dirty="0">
                <a:solidFill>
                  <a:srgbClr val="2F2F2F"/>
                </a:solidFill>
              </a:rPr>
              <a:t>点击 </a:t>
            </a:r>
            <a:r>
              <a:rPr lang="en-US" altLang="zh-CN" sz="1000" dirty="0" err="1">
                <a:solidFill>
                  <a:srgbClr val="2F2F2F"/>
                </a:solidFill>
              </a:rPr>
              <a:t>iSlide</a:t>
            </a:r>
            <a:r>
              <a:rPr lang="en-US" altLang="zh-CN" sz="1000" dirty="0">
                <a:solidFill>
                  <a:srgbClr val="2F2F2F"/>
                </a:solidFill>
              </a:rPr>
              <a:t>【</a:t>
            </a:r>
            <a:r>
              <a:rPr lang="zh-CN" altLang="en-US" sz="1000" dirty="0">
                <a:solidFill>
                  <a:srgbClr val="2F2F2F"/>
                </a:solidFill>
              </a:rPr>
              <a:t>图标库</a:t>
            </a:r>
            <a:r>
              <a:rPr lang="en-US" altLang="zh-CN" sz="1000" dirty="0">
                <a:solidFill>
                  <a:srgbClr val="2F2F2F"/>
                </a:solidFill>
              </a:rPr>
              <a:t>】</a:t>
            </a:r>
            <a:r>
              <a:rPr lang="zh-CN" altLang="en-US" sz="1000" dirty="0">
                <a:solidFill>
                  <a:srgbClr val="2F2F2F"/>
                </a:solidFill>
              </a:rPr>
              <a:t>中的图标替换</a:t>
            </a:r>
            <a:endParaRPr lang="en-US" altLang="zh-CN" sz="1000" dirty="0">
              <a:solidFill>
                <a:srgbClr val="2F2F2F"/>
              </a:solidFill>
            </a:endParaRPr>
          </a:p>
          <a:p>
            <a:r>
              <a:rPr lang="en-US" altLang="zh-CN" sz="1000" dirty="0">
                <a:solidFill>
                  <a:srgbClr val="2F2F2F"/>
                </a:solidFill>
              </a:rPr>
              <a:t>Click the target icon in iSlide “Icon Library” to replace it</a:t>
            </a:r>
            <a:endParaRPr lang="zh-CN" altLang="en-US" sz="1000" dirty="0">
              <a:solidFill>
                <a:srgbClr val="2F2F2F"/>
              </a:solidFill>
            </a:endParaRPr>
          </a:p>
        </p:txBody>
      </p:sp>
      <p:sp>
        <p:nvSpPr>
          <p:cNvPr id="614" name="椭圆 613">
            <a:extLst>
              <a:ext uri="{FF2B5EF4-FFF2-40B4-BE49-F238E27FC236}">
                <a16:creationId xmlns:a16="http://schemas.microsoft.com/office/drawing/2014/main" id="{0EF98DBB-FD28-4F75-8C30-91D37F4F411F}"/>
              </a:ext>
            </a:extLst>
          </p:cNvPr>
          <p:cNvSpPr/>
          <p:nvPr/>
        </p:nvSpPr>
        <p:spPr>
          <a:xfrm>
            <a:off x="4595244"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sp>
        <p:nvSpPr>
          <p:cNvPr id="891" name="Right Arrow 751">
            <a:extLst>
              <a:ext uri="{FF2B5EF4-FFF2-40B4-BE49-F238E27FC236}">
                <a16:creationId xmlns:a16="http://schemas.microsoft.com/office/drawing/2014/main" id="{262E38B2-0226-44BA-9105-CB532FA15FCA}"/>
              </a:ext>
            </a:extLst>
          </p:cNvPr>
          <p:cNvSpPr/>
          <p:nvPr/>
        </p:nvSpPr>
        <p:spPr>
          <a:xfrm>
            <a:off x="7720848"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4" name="组合 3">
            <a:extLst>
              <a:ext uri="{FF2B5EF4-FFF2-40B4-BE49-F238E27FC236}">
                <a16:creationId xmlns:a16="http://schemas.microsoft.com/office/drawing/2014/main" id="{A28377A9-9395-4FE8-A752-D85653CA6493}"/>
              </a:ext>
            </a:extLst>
          </p:cNvPr>
          <p:cNvGrpSpPr/>
          <p:nvPr/>
        </p:nvGrpSpPr>
        <p:grpSpPr>
          <a:xfrm>
            <a:off x="8024992" y="5464436"/>
            <a:ext cx="3493908" cy="400110"/>
            <a:chOff x="8024992" y="5464436"/>
            <a:chExt cx="3493908" cy="400110"/>
          </a:xfrm>
        </p:grpSpPr>
        <p:sp>
          <p:nvSpPr>
            <p:cNvPr id="753" name="文本框 752">
              <a:extLst>
                <a:ext uri="{FF2B5EF4-FFF2-40B4-BE49-F238E27FC236}">
                  <a16:creationId xmlns:a16="http://schemas.microsoft.com/office/drawing/2014/main" id="{64E2827D-DD54-493E-8009-F97E8BD7C996}"/>
                </a:ext>
              </a:extLst>
            </p:cNvPr>
            <p:cNvSpPr txBox="1"/>
            <p:nvPr/>
          </p:nvSpPr>
          <p:spPr>
            <a:xfrm>
              <a:off x="8344861" y="5464436"/>
              <a:ext cx="3174039" cy="400110"/>
            </a:xfrm>
            <a:prstGeom prst="rect">
              <a:avLst/>
            </a:prstGeom>
            <a:noFill/>
          </p:spPr>
          <p:txBody>
            <a:bodyPr wrap="square" rtlCol="0" anchor="ctr">
              <a:spAutoFit/>
            </a:bodyPr>
            <a:lstStyle/>
            <a:p>
              <a:r>
                <a:rPr lang="zh-CN" altLang="en-US" sz="1000" dirty="0">
                  <a:solidFill>
                    <a:srgbClr val="2F2F2F"/>
                  </a:solidFill>
                </a:rPr>
                <a:t>替换成功</a:t>
              </a:r>
              <a:endParaRPr lang="en-US" altLang="zh-CN" sz="1000" dirty="0">
                <a:solidFill>
                  <a:srgbClr val="2F2F2F"/>
                </a:solidFill>
              </a:endParaRPr>
            </a:p>
            <a:p>
              <a:r>
                <a:rPr lang="en-US" altLang="zh-CN" sz="1000" dirty="0">
                  <a:solidFill>
                    <a:srgbClr val="2F2F2F"/>
                  </a:solidFill>
                </a:rPr>
                <a:t>Done</a:t>
              </a:r>
            </a:p>
          </p:txBody>
        </p:sp>
        <p:sp>
          <p:nvSpPr>
            <p:cNvPr id="754" name="椭圆 753">
              <a:extLst>
                <a:ext uri="{FF2B5EF4-FFF2-40B4-BE49-F238E27FC236}">
                  <a16:creationId xmlns:a16="http://schemas.microsoft.com/office/drawing/2014/main" id="{2CAE1083-0567-4F35-9DA3-912D7BA86E08}"/>
                </a:ext>
              </a:extLst>
            </p:cNvPr>
            <p:cNvSpPr/>
            <p:nvPr/>
          </p:nvSpPr>
          <p:spPr>
            <a:xfrm>
              <a:off x="8024992"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a:t>
              </a:r>
              <a:endParaRPr lang="zh-CN" altLang="en-US" sz="1200" dirty="0"/>
            </a:p>
          </p:txBody>
        </p:sp>
      </p:grpSp>
      <p:sp>
        <p:nvSpPr>
          <p:cNvPr id="3" name="标题 1">
            <a:extLst>
              <a:ext uri="{FF2B5EF4-FFF2-40B4-BE49-F238E27FC236}">
                <a16:creationId xmlns:a16="http://schemas.microsoft.com/office/drawing/2014/main" id="{4F84E74D-AA01-4BAE-92D2-C59945F97B6D}"/>
              </a:ext>
            </a:extLst>
          </p:cNvPr>
          <p:cNvSpPr txBox="1">
            <a:spLocks/>
          </p:cNvSpPr>
          <p:nvPr/>
        </p:nvSpPr>
        <p:spPr>
          <a:xfrm>
            <a:off x="660400" y="0"/>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更改页面中的图标  </a:t>
            </a:r>
            <a:r>
              <a:rPr lang="en-US" altLang="zh-CN" sz="2800" b="1" dirty="0"/>
              <a:t>Replace Icons</a:t>
            </a:r>
            <a:endParaRPr lang="zh-CN" altLang="en-US" sz="2800" b="1" dirty="0"/>
          </a:p>
        </p:txBody>
      </p:sp>
      <p:grpSp>
        <p:nvGrpSpPr>
          <p:cNvPr id="22" name="组合 21">
            <a:extLst>
              <a:ext uri="{FF2B5EF4-FFF2-40B4-BE49-F238E27FC236}">
                <a16:creationId xmlns:a16="http://schemas.microsoft.com/office/drawing/2014/main" id="{3A3BC1D5-EA0F-41BB-8F53-59743BD1B38C}"/>
              </a:ext>
            </a:extLst>
          </p:cNvPr>
          <p:cNvGrpSpPr/>
          <p:nvPr/>
        </p:nvGrpSpPr>
        <p:grpSpPr>
          <a:xfrm>
            <a:off x="660400" y="1959178"/>
            <a:ext cx="3493913" cy="2403813"/>
            <a:chOff x="673100" y="1959176"/>
            <a:chExt cx="3493913" cy="2403813"/>
          </a:xfrm>
        </p:grpSpPr>
        <p:grpSp>
          <p:nvGrpSpPr>
            <p:cNvPr id="12" name="组合 11">
              <a:extLst>
                <a:ext uri="{FF2B5EF4-FFF2-40B4-BE49-F238E27FC236}">
                  <a16:creationId xmlns:a16="http://schemas.microsoft.com/office/drawing/2014/main" id="{3D97207B-26E6-494B-A2BE-1E1B9E3E4E18}"/>
                </a:ext>
              </a:extLst>
            </p:cNvPr>
            <p:cNvGrpSpPr/>
            <p:nvPr/>
          </p:nvGrpSpPr>
          <p:grpSpPr>
            <a:xfrm>
              <a:off x="673100" y="1959176"/>
              <a:ext cx="3493913" cy="2403813"/>
              <a:chOff x="673100" y="1959176"/>
              <a:chExt cx="3493913" cy="2403813"/>
            </a:xfrm>
          </p:grpSpPr>
          <p:sp>
            <p:nvSpPr>
              <p:cNvPr id="395" name="Freeform 6">
                <a:extLst>
                  <a:ext uri="{FF2B5EF4-FFF2-40B4-BE49-F238E27FC236}">
                    <a16:creationId xmlns:a16="http://schemas.microsoft.com/office/drawing/2014/main" id="{531F3E12-E1A1-4FB6-BE6F-619A1EB56468}"/>
                  </a:ext>
                </a:extLst>
              </p:cNvPr>
              <p:cNvSpPr>
                <a:spLocks/>
              </p:cNvSpPr>
              <p:nvPr/>
            </p:nvSpPr>
            <p:spPr bwMode="auto">
              <a:xfrm>
                <a:off x="673100"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96" name="矩形: 圆角 395">
                <a:extLst>
                  <a:ext uri="{FF2B5EF4-FFF2-40B4-BE49-F238E27FC236}">
                    <a16:creationId xmlns:a16="http://schemas.microsoft.com/office/drawing/2014/main" id="{41C62B95-EC03-4F9F-8BDA-29725A649F10}"/>
                  </a:ext>
                </a:extLst>
              </p:cNvPr>
              <p:cNvSpPr>
                <a:spLocks noChangeAspect="1"/>
              </p:cNvSpPr>
              <p:nvPr/>
            </p:nvSpPr>
            <p:spPr>
              <a:xfrm>
                <a:off x="810452"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7" name="Rectangle 8">
                <a:extLst>
                  <a:ext uri="{FF2B5EF4-FFF2-40B4-BE49-F238E27FC236}">
                    <a16:creationId xmlns:a16="http://schemas.microsoft.com/office/drawing/2014/main" id="{6BC6B2AE-F334-45A7-8DC1-83E254A97646}"/>
                  </a:ext>
                </a:extLst>
              </p:cNvPr>
              <p:cNvSpPr>
                <a:spLocks noChangeArrowheads="1"/>
              </p:cNvSpPr>
              <p:nvPr/>
            </p:nvSpPr>
            <p:spPr bwMode="auto">
              <a:xfrm>
                <a:off x="810454"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Rectangle 9">
                <a:extLst>
                  <a:ext uri="{FF2B5EF4-FFF2-40B4-BE49-F238E27FC236}">
                    <a16:creationId xmlns:a16="http://schemas.microsoft.com/office/drawing/2014/main" id="{68127BC8-69DB-42D5-933C-6C3BB8817842}"/>
                  </a:ext>
                </a:extLst>
              </p:cNvPr>
              <p:cNvSpPr>
                <a:spLocks noChangeArrowheads="1"/>
              </p:cNvSpPr>
              <p:nvPr/>
            </p:nvSpPr>
            <p:spPr bwMode="auto">
              <a:xfrm>
                <a:off x="810454"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Oval 14">
                <a:extLst>
                  <a:ext uri="{FF2B5EF4-FFF2-40B4-BE49-F238E27FC236}">
                    <a16:creationId xmlns:a16="http://schemas.microsoft.com/office/drawing/2014/main" id="{560F0ECF-D54D-48C1-99F9-1628B8E529F7}"/>
                  </a:ext>
                </a:extLst>
              </p:cNvPr>
              <p:cNvSpPr>
                <a:spLocks noChangeArrowheads="1"/>
              </p:cNvSpPr>
              <p:nvPr/>
            </p:nvSpPr>
            <p:spPr bwMode="auto">
              <a:xfrm>
                <a:off x="1171610"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Oval 15">
                <a:extLst>
                  <a:ext uri="{FF2B5EF4-FFF2-40B4-BE49-F238E27FC236}">
                    <a16:creationId xmlns:a16="http://schemas.microsoft.com/office/drawing/2014/main" id="{6561D1AC-5205-4166-B410-F62D7AA3418D}"/>
                  </a:ext>
                </a:extLst>
              </p:cNvPr>
              <p:cNvSpPr>
                <a:spLocks noChangeArrowheads="1"/>
              </p:cNvSpPr>
              <p:nvPr/>
            </p:nvSpPr>
            <p:spPr bwMode="auto">
              <a:xfrm>
                <a:off x="1276307"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Oval 16">
                <a:extLst>
                  <a:ext uri="{FF2B5EF4-FFF2-40B4-BE49-F238E27FC236}">
                    <a16:creationId xmlns:a16="http://schemas.microsoft.com/office/drawing/2014/main" id="{B63B0240-B214-4523-8D02-15FD02022D42}"/>
                  </a:ext>
                </a:extLst>
              </p:cNvPr>
              <p:cNvSpPr>
                <a:spLocks noChangeArrowheads="1"/>
              </p:cNvSpPr>
              <p:nvPr/>
            </p:nvSpPr>
            <p:spPr bwMode="auto">
              <a:xfrm>
                <a:off x="138100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8">
                <a:extLst>
                  <a:ext uri="{FF2B5EF4-FFF2-40B4-BE49-F238E27FC236}">
                    <a16:creationId xmlns:a16="http://schemas.microsoft.com/office/drawing/2014/main" id="{E270C877-0DE9-4B40-AF0A-2BD4879C8157}"/>
                  </a:ext>
                </a:extLst>
              </p:cNvPr>
              <p:cNvSpPr>
                <a:spLocks/>
              </p:cNvSpPr>
              <p:nvPr/>
            </p:nvSpPr>
            <p:spPr bwMode="auto">
              <a:xfrm>
                <a:off x="1615371"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Rectangle 19">
                <a:extLst>
                  <a:ext uri="{FF2B5EF4-FFF2-40B4-BE49-F238E27FC236}">
                    <a16:creationId xmlns:a16="http://schemas.microsoft.com/office/drawing/2014/main" id="{58C87805-37F6-47C6-99DE-933822F94A81}"/>
                  </a:ext>
                </a:extLst>
              </p:cNvPr>
              <p:cNvSpPr>
                <a:spLocks noChangeArrowheads="1"/>
              </p:cNvSpPr>
              <p:nvPr/>
            </p:nvSpPr>
            <p:spPr bwMode="auto">
              <a:xfrm>
                <a:off x="1737357"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0">
                <a:extLst>
                  <a:ext uri="{FF2B5EF4-FFF2-40B4-BE49-F238E27FC236}">
                    <a16:creationId xmlns:a16="http://schemas.microsoft.com/office/drawing/2014/main" id="{1C2469F6-351F-4DF3-BA4D-2D313709F444}"/>
                  </a:ext>
                </a:extLst>
              </p:cNvPr>
              <p:cNvSpPr>
                <a:spLocks/>
              </p:cNvSpPr>
              <p:nvPr/>
            </p:nvSpPr>
            <p:spPr bwMode="auto">
              <a:xfrm>
                <a:off x="1139912"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21">
                <a:extLst>
                  <a:ext uri="{FF2B5EF4-FFF2-40B4-BE49-F238E27FC236}">
                    <a16:creationId xmlns:a16="http://schemas.microsoft.com/office/drawing/2014/main" id="{0546D3E7-D879-4A49-9ECB-4376DCE28F9F}"/>
                  </a:ext>
                </a:extLst>
              </p:cNvPr>
              <p:cNvSpPr>
                <a:spLocks/>
              </p:cNvSpPr>
              <p:nvPr/>
            </p:nvSpPr>
            <p:spPr bwMode="auto">
              <a:xfrm>
                <a:off x="2317512"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2">
                <a:extLst>
                  <a:ext uri="{FF2B5EF4-FFF2-40B4-BE49-F238E27FC236}">
                    <a16:creationId xmlns:a16="http://schemas.microsoft.com/office/drawing/2014/main" id="{5233617A-97F2-4429-AF9B-F0A6CB363E83}"/>
                  </a:ext>
                </a:extLst>
              </p:cNvPr>
              <p:cNvSpPr>
                <a:spLocks/>
              </p:cNvSpPr>
              <p:nvPr/>
            </p:nvSpPr>
            <p:spPr bwMode="auto">
              <a:xfrm>
                <a:off x="2757430"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3">
                <a:extLst>
                  <a:ext uri="{FF2B5EF4-FFF2-40B4-BE49-F238E27FC236}">
                    <a16:creationId xmlns:a16="http://schemas.microsoft.com/office/drawing/2014/main" id="{B378177B-6943-4F4B-8E95-6B7ACB9CAAF5}"/>
                  </a:ext>
                </a:extLst>
              </p:cNvPr>
              <p:cNvSpPr>
                <a:spLocks/>
              </p:cNvSpPr>
              <p:nvPr/>
            </p:nvSpPr>
            <p:spPr bwMode="auto">
              <a:xfrm>
                <a:off x="3197349"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矩形: 圆角 412">
                <a:extLst>
                  <a:ext uri="{FF2B5EF4-FFF2-40B4-BE49-F238E27FC236}">
                    <a16:creationId xmlns:a16="http://schemas.microsoft.com/office/drawing/2014/main" id="{A5273A11-4ECF-4BC3-B800-7AB534DFA803}"/>
                  </a:ext>
                </a:extLst>
              </p:cNvPr>
              <p:cNvSpPr>
                <a:spLocks noChangeAspect="1"/>
              </p:cNvSpPr>
              <p:nvPr/>
            </p:nvSpPr>
            <p:spPr>
              <a:xfrm>
                <a:off x="810452"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4" name="矩形: 圆角 413">
                <a:extLst>
                  <a:ext uri="{FF2B5EF4-FFF2-40B4-BE49-F238E27FC236}">
                    <a16:creationId xmlns:a16="http://schemas.microsoft.com/office/drawing/2014/main" id="{E3CF60ED-F7D9-4D1A-9948-5618058A2AC0}"/>
                  </a:ext>
                </a:extLst>
              </p:cNvPr>
              <p:cNvSpPr>
                <a:spLocks noChangeAspect="1"/>
              </p:cNvSpPr>
              <p:nvPr/>
            </p:nvSpPr>
            <p:spPr>
              <a:xfrm>
                <a:off x="810452"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7" name="矩形: 圆角 416">
                <a:extLst>
                  <a:ext uri="{FF2B5EF4-FFF2-40B4-BE49-F238E27FC236}">
                    <a16:creationId xmlns:a16="http://schemas.microsoft.com/office/drawing/2014/main" id="{361B979D-727A-401A-B59B-F2C14D9B30D7}"/>
                  </a:ext>
                </a:extLst>
              </p:cNvPr>
              <p:cNvSpPr>
                <a:spLocks noChangeAspect="1"/>
              </p:cNvSpPr>
              <p:nvPr/>
            </p:nvSpPr>
            <p:spPr>
              <a:xfrm>
                <a:off x="810452"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8" name="矩形: 圆角 417">
                <a:extLst>
                  <a:ext uri="{FF2B5EF4-FFF2-40B4-BE49-F238E27FC236}">
                    <a16:creationId xmlns:a16="http://schemas.microsoft.com/office/drawing/2014/main" id="{93DD38D4-7820-4D39-A810-19710F4E6372}"/>
                  </a:ext>
                </a:extLst>
              </p:cNvPr>
              <p:cNvSpPr>
                <a:spLocks noChangeAspect="1"/>
              </p:cNvSpPr>
              <p:nvPr/>
            </p:nvSpPr>
            <p:spPr>
              <a:xfrm>
                <a:off x="1448859"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5" name="矩形: 圆角 134">
                <a:extLst>
                  <a:ext uri="{FF2B5EF4-FFF2-40B4-BE49-F238E27FC236}">
                    <a16:creationId xmlns:a16="http://schemas.microsoft.com/office/drawing/2014/main" id="{D79E55C5-A2DE-4D31-AA8A-1A5CDFEC06DD}"/>
                  </a:ext>
                </a:extLst>
              </p:cNvPr>
              <p:cNvSpPr>
                <a:spLocks noChangeAspect="1"/>
              </p:cNvSpPr>
              <p:nvPr/>
            </p:nvSpPr>
            <p:spPr>
              <a:xfrm>
                <a:off x="810452"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4" name="组合 13">
              <a:extLst>
                <a:ext uri="{FF2B5EF4-FFF2-40B4-BE49-F238E27FC236}">
                  <a16:creationId xmlns:a16="http://schemas.microsoft.com/office/drawing/2014/main" id="{23994454-07E0-4714-A984-4D1D3F716955}"/>
                </a:ext>
              </a:extLst>
            </p:cNvPr>
            <p:cNvGrpSpPr/>
            <p:nvPr/>
          </p:nvGrpSpPr>
          <p:grpSpPr>
            <a:xfrm>
              <a:off x="1625650" y="2998805"/>
              <a:ext cx="2224728" cy="1011538"/>
              <a:chOff x="1625650" y="2998805"/>
              <a:chExt cx="2224728" cy="1011538"/>
            </a:xfrm>
          </p:grpSpPr>
          <p:sp>
            <p:nvSpPr>
              <p:cNvPr id="420" name="矩形 419">
                <a:extLst>
                  <a:ext uri="{FF2B5EF4-FFF2-40B4-BE49-F238E27FC236}">
                    <a16:creationId xmlns:a16="http://schemas.microsoft.com/office/drawing/2014/main" id="{B63E4F93-58FC-4CD9-A34C-1104C0B05951}"/>
                  </a:ext>
                </a:extLst>
              </p:cNvPr>
              <p:cNvSpPr/>
              <p:nvPr/>
            </p:nvSpPr>
            <p:spPr>
              <a:xfrm>
                <a:off x="1658306"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六边形 442">
                <a:extLst>
                  <a:ext uri="{FF2B5EF4-FFF2-40B4-BE49-F238E27FC236}">
                    <a16:creationId xmlns:a16="http://schemas.microsoft.com/office/drawing/2014/main" id="{45D5F12E-5FA7-4314-9F36-17008F56C1BA}"/>
                  </a:ext>
                </a:extLst>
              </p:cNvPr>
              <p:cNvSpPr/>
              <p:nvPr/>
            </p:nvSpPr>
            <p:spPr>
              <a:xfrm>
                <a:off x="1625650" y="2998805"/>
                <a:ext cx="544954" cy="469786"/>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444" name="六边形 443">
                <a:extLst>
                  <a:ext uri="{FF2B5EF4-FFF2-40B4-BE49-F238E27FC236}">
                    <a16:creationId xmlns:a16="http://schemas.microsoft.com/office/drawing/2014/main" id="{98872168-52C8-4CB0-849C-CFFD8AFAAECE}"/>
                  </a:ext>
                </a:extLst>
              </p:cNvPr>
              <p:cNvSpPr/>
              <p:nvPr/>
            </p:nvSpPr>
            <p:spPr>
              <a:xfrm>
                <a:off x="2121786" y="3264910"/>
                <a:ext cx="544954" cy="469786"/>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445" name="六边形 444">
                <a:extLst>
                  <a:ext uri="{FF2B5EF4-FFF2-40B4-BE49-F238E27FC236}">
                    <a16:creationId xmlns:a16="http://schemas.microsoft.com/office/drawing/2014/main" id="{D1533CD2-D858-4859-B0BA-68DD7361A521}"/>
                  </a:ext>
                </a:extLst>
              </p:cNvPr>
              <p:cNvSpPr/>
              <p:nvPr/>
            </p:nvSpPr>
            <p:spPr>
              <a:xfrm>
                <a:off x="1635531" y="3540559"/>
                <a:ext cx="544952" cy="469784"/>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446" name="矩形 445">
                <a:extLst>
                  <a:ext uri="{FF2B5EF4-FFF2-40B4-BE49-F238E27FC236}">
                    <a16:creationId xmlns:a16="http://schemas.microsoft.com/office/drawing/2014/main" id="{36870D1E-3609-43A4-90AA-F0C0A7F193B6}"/>
                  </a:ext>
                </a:extLst>
              </p:cNvPr>
              <p:cNvSpPr/>
              <p:nvPr/>
            </p:nvSpPr>
            <p:spPr>
              <a:xfrm>
                <a:off x="2840921" y="3226205"/>
                <a:ext cx="1009457" cy="120582"/>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矩形 446">
                <a:extLst>
                  <a:ext uri="{FF2B5EF4-FFF2-40B4-BE49-F238E27FC236}">
                    <a16:creationId xmlns:a16="http://schemas.microsoft.com/office/drawing/2014/main" id="{8120700A-212B-4D96-BE36-7DC480D315D8}"/>
                  </a:ext>
                </a:extLst>
              </p:cNvPr>
              <p:cNvSpPr/>
              <p:nvPr/>
            </p:nvSpPr>
            <p:spPr>
              <a:xfrm>
                <a:off x="2840916" y="3443416"/>
                <a:ext cx="884270" cy="120582"/>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8" name="矩形 447">
                <a:extLst>
                  <a:ext uri="{FF2B5EF4-FFF2-40B4-BE49-F238E27FC236}">
                    <a16:creationId xmlns:a16="http://schemas.microsoft.com/office/drawing/2014/main" id="{62645477-49A9-44F5-8502-6F99449F9544}"/>
                  </a:ext>
                </a:extLst>
              </p:cNvPr>
              <p:cNvSpPr/>
              <p:nvPr/>
            </p:nvSpPr>
            <p:spPr>
              <a:xfrm>
                <a:off x="2840916" y="3662360"/>
                <a:ext cx="757094" cy="120582"/>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任意多边形: 形状 466">
                <a:extLst>
                  <a:ext uri="{FF2B5EF4-FFF2-40B4-BE49-F238E27FC236}">
                    <a16:creationId xmlns:a16="http://schemas.microsoft.com/office/drawing/2014/main" id="{029C489B-D9F3-48DB-BAA7-20AF8AFA842D}"/>
                  </a:ext>
                </a:extLst>
              </p:cNvPr>
              <p:cNvSpPr>
                <a:spLocks noChangeArrowheads="1"/>
              </p:cNvSpPr>
              <p:nvPr/>
            </p:nvSpPr>
            <p:spPr bwMode="auto">
              <a:xfrm>
                <a:off x="1755343" y="3079063"/>
                <a:ext cx="289293" cy="289295"/>
              </a:xfrm>
              <a:custGeom>
                <a:avLst/>
                <a:gdLst>
                  <a:gd name="connsiteX0" fmla="*/ 31617 w 289293"/>
                  <a:gd name="connsiteY0" fmla="*/ 267953 h 289295"/>
                  <a:gd name="connsiteX1" fmla="*/ 257677 w 289293"/>
                  <a:gd name="connsiteY1" fmla="*/ 267953 h 289295"/>
                  <a:gd name="connsiteX2" fmla="*/ 267952 w 289293"/>
                  <a:gd name="connsiteY2" fmla="*/ 278624 h 289295"/>
                  <a:gd name="connsiteX3" fmla="*/ 257677 w 289293"/>
                  <a:gd name="connsiteY3" fmla="*/ 289295 h 289295"/>
                  <a:gd name="connsiteX4" fmla="*/ 31617 w 289293"/>
                  <a:gd name="connsiteY4" fmla="*/ 289295 h 289295"/>
                  <a:gd name="connsiteX5" fmla="*/ 21342 w 289293"/>
                  <a:gd name="connsiteY5" fmla="*/ 278624 h 289295"/>
                  <a:gd name="connsiteX6" fmla="*/ 31617 w 289293"/>
                  <a:gd name="connsiteY6" fmla="*/ 267953 h 289295"/>
                  <a:gd name="connsiteX7" fmla="*/ 123983 w 289293"/>
                  <a:gd name="connsiteY7" fmla="*/ 138821 h 289295"/>
                  <a:gd name="connsiteX8" fmla="*/ 144648 w 289293"/>
                  <a:gd name="connsiteY8" fmla="*/ 142993 h 289295"/>
                  <a:gd name="connsiteX9" fmla="*/ 165310 w 289293"/>
                  <a:gd name="connsiteY9" fmla="*/ 138822 h 289295"/>
                  <a:gd name="connsiteX10" fmla="*/ 165310 w 289293"/>
                  <a:gd name="connsiteY10" fmla="*/ 161161 h 289295"/>
                  <a:gd name="connsiteX11" fmla="*/ 175642 w 289293"/>
                  <a:gd name="connsiteY11" fmla="*/ 171493 h 289295"/>
                  <a:gd name="connsiteX12" fmla="*/ 278961 w 289293"/>
                  <a:gd name="connsiteY12" fmla="*/ 186991 h 289295"/>
                  <a:gd name="connsiteX13" fmla="*/ 289293 w 289293"/>
                  <a:gd name="connsiteY13" fmla="*/ 197323 h 289295"/>
                  <a:gd name="connsiteX14" fmla="*/ 289293 w 289293"/>
                  <a:gd name="connsiteY14" fmla="*/ 238651 h 289295"/>
                  <a:gd name="connsiteX15" fmla="*/ 278961 w 289293"/>
                  <a:gd name="connsiteY15" fmla="*/ 248983 h 289295"/>
                  <a:gd name="connsiteX16" fmla="*/ 10332 w 289293"/>
                  <a:gd name="connsiteY16" fmla="*/ 248983 h 289295"/>
                  <a:gd name="connsiteX17" fmla="*/ 0 w 289293"/>
                  <a:gd name="connsiteY17" fmla="*/ 238651 h 289295"/>
                  <a:gd name="connsiteX18" fmla="*/ 0 w 289293"/>
                  <a:gd name="connsiteY18" fmla="*/ 197323 h 289295"/>
                  <a:gd name="connsiteX19" fmla="*/ 10332 w 289293"/>
                  <a:gd name="connsiteY19" fmla="*/ 186991 h 289295"/>
                  <a:gd name="connsiteX20" fmla="*/ 113651 w 289293"/>
                  <a:gd name="connsiteY20" fmla="*/ 171493 h 289295"/>
                  <a:gd name="connsiteX21" fmla="*/ 123983 w 289293"/>
                  <a:gd name="connsiteY21" fmla="*/ 161161 h 289295"/>
                  <a:gd name="connsiteX22" fmla="*/ 123983 w 289293"/>
                  <a:gd name="connsiteY22" fmla="*/ 141546 h 289295"/>
                  <a:gd name="connsiteX23" fmla="*/ 144648 w 289293"/>
                  <a:gd name="connsiteY23" fmla="*/ 0 h 289295"/>
                  <a:gd name="connsiteX24" fmla="*/ 206301 w 289293"/>
                  <a:gd name="connsiteY24" fmla="*/ 61653 h 289295"/>
                  <a:gd name="connsiteX25" fmla="*/ 144648 w 289293"/>
                  <a:gd name="connsiteY25" fmla="*/ 123306 h 289295"/>
                  <a:gd name="connsiteX26" fmla="*/ 82995 w 289293"/>
                  <a:gd name="connsiteY26" fmla="*/ 61653 h 289295"/>
                  <a:gd name="connsiteX27" fmla="*/ 144648 w 289293"/>
                  <a:gd name="connsiteY27" fmla="*/ 0 h 28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9293" h="289295">
                    <a:moveTo>
                      <a:pt x="31617" y="267953"/>
                    </a:moveTo>
                    <a:cubicBezTo>
                      <a:pt x="257677" y="267953"/>
                      <a:pt x="257677" y="267953"/>
                      <a:pt x="257677" y="267953"/>
                    </a:cubicBezTo>
                    <a:cubicBezTo>
                      <a:pt x="262814" y="267953"/>
                      <a:pt x="267952" y="273289"/>
                      <a:pt x="267952" y="278624"/>
                    </a:cubicBezTo>
                    <a:cubicBezTo>
                      <a:pt x="267952" y="283960"/>
                      <a:pt x="262814" y="289295"/>
                      <a:pt x="257677" y="289295"/>
                    </a:cubicBezTo>
                    <a:cubicBezTo>
                      <a:pt x="31617" y="289295"/>
                      <a:pt x="31617" y="289295"/>
                      <a:pt x="31617" y="289295"/>
                    </a:cubicBezTo>
                    <a:cubicBezTo>
                      <a:pt x="26480" y="289295"/>
                      <a:pt x="21342" y="283960"/>
                      <a:pt x="21342" y="278624"/>
                    </a:cubicBezTo>
                    <a:cubicBezTo>
                      <a:pt x="21342" y="273289"/>
                      <a:pt x="26480" y="267953"/>
                      <a:pt x="31617" y="267953"/>
                    </a:cubicBezTo>
                    <a:close/>
                    <a:moveTo>
                      <a:pt x="123983" y="138821"/>
                    </a:moveTo>
                    <a:lnTo>
                      <a:pt x="144648" y="142993"/>
                    </a:lnTo>
                    <a:lnTo>
                      <a:pt x="165310" y="138822"/>
                    </a:lnTo>
                    <a:lnTo>
                      <a:pt x="165310" y="161161"/>
                    </a:lnTo>
                    <a:cubicBezTo>
                      <a:pt x="165310" y="166327"/>
                      <a:pt x="170476" y="171493"/>
                      <a:pt x="175642" y="171493"/>
                    </a:cubicBezTo>
                    <a:cubicBezTo>
                      <a:pt x="175642" y="171493"/>
                      <a:pt x="175642" y="171493"/>
                      <a:pt x="278961" y="186991"/>
                    </a:cubicBezTo>
                    <a:cubicBezTo>
                      <a:pt x="284127" y="186991"/>
                      <a:pt x="289293" y="192157"/>
                      <a:pt x="289293" y="197323"/>
                    </a:cubicBezTo>
                    <a:cubicBezTo>
                      <a:pt x="289293" y="197323"/>
                      <a:pt x="289293" y="197323"/>
                      <a:pt x="289293" y="238651"/>
                    </a:cubicBezTo>
                    <a:cubicBezTo>
                      <a:pt x="289293" y="243817"/>
                      <a:pt x="284127" y="248983"/>
                      <a:pt x="278961" y="248983"/>
                    </a:cubicBezTo>
                    <a:cubicBezTo>
                      <a:pt x="278961" y="248983"/>
                      <a:pt x="278961" y="248983"/>
                      <a:pt x="10332" y="248983"/>
                    </a:cubicBezTo>
                    <a:cubicBezTo>
                      <a:pt x="5166" y="248983"/>
                      <a:pt x="0" y="243817"/>
                      <a:pt x="0" y="238651"/>
                    </a:cubicBezTo>
                    <a:cubicBezTo>
                      <a:pt x="0" y="238651"/>
                      <a:pt x="0" y="238651"/>
                      <a:pt x="0" y="197323"/>
                    </a:cubicBezTo>
                    <a:cubicBezTo>
                      <a:pt x="0" y="192157"/>
                      <a:pt x="5166" y="186991"/>
                      <a:pt x="10332" y="186991"/>
                    </a:cubicBezTo>
                    <a:cubicBezTo>
                      <a:pt x="10332" y="186991"/>
                      <a:pt x="10332" y="186991"/>
                      <a:pt x="113651" y="171493"/>
                    </a:cubicBezTo>
                    <a:cubicBezTo>
                      <a:pt x="118817" y="171493"/>
                      <a:pt x="123983" y="166327"/>
                      <a:pt x="123983" y="161161"/>
                    </a:cubicBezTo>
                    <a:cubicBezTo>
                      <a:pt x="123983" y="161161"/>
                      <a:pt x="123983" y="161161"/>
                      <a:pt x="123983" y="141546"/>
                    </a:cubicBezTo>
                    <a:close/>
                    <a:moveTo>
                      <a:pt x="144648" y="0"/>
                    </a:moveTo>
                    <a:cubicBezTo>
                      <a:pt x="178698" y="0"/>
                      <a:pt x="206301" y="27603"/>
                      <a:pt x="206301" y="61653"/>
                    </a:cubicBezTo>
                    <a:cubicBezTo>
                      <a:pt x="206301" y="95703"/>
                      <a:pt x="178698" y="123306"/>
                      <a:pt x="144648" y="123306"/>
                    </a:cubicBezTo>
                    <a:cubicBezTo>
                      <a:pt x="110598" y="123306"/>
                      <a:pt x="82995" y="95703"/>
                      <a:pt x="82995" y="61653"/>
                    </a:cubicBezTo>
                    <a:cubicBezTo>
                      <a:pt x="82995" y="27603"/>
                      <a:pt x="110598" y="0"/>
                      <a:pt x="144648" y="0"/>
                    </a:cubicBezTo>
                    <a:close/>
                  </a:path>
                </a:pathLst>
              </a:custGeom>
              <a:solidFill>
                <a:srgbClr val="4E4658"/>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645" name="组合 644">
                <a:extLst>
                  <a:ext uri="{FF2B5EF4-FFF2-40B4-BE49-F238E27FC236}">
                    <a16:creationId xmlns:a16="http://schemas.microsoft.com/office/drawing/2014/main" id="{A980D983-409E-4F6D-A8D7-AF3AA18366AA}"/>
                  </a:ext>
                </a:extLst>
              </p:cNvPr>
              <p:cNvGrpSpPr/>
              <p:nvPr/>
            </p:nvGrpSpPr>
            <p:grpSpPr>
              <a:xfrm>
                <a:off x="1710532" y="3031370"/>
                <a:ext cx="380194" cy="380158"/>
                <a:chOff x="4979129" y="5045363"/>
                <a:chExt cx="209362" cy="209343"/>
              </a:xfrm>
            </p:grpSpPr>
            <p:sp>
              <p:nvSpPr>
                <p:cNvPr id="646" name="矩形 645">
                  <a:extLst>
                    <a:ext uri="{FF2B5EF4-FFF2-40B4-BE49-F238E27FC236}">
                      <a16:creationId xmlns:a16="http://schemas.microsoft.com/office/drawing/2014/main" id="{E2EF094A-9F22-4CBF-A563-9F39A89EDE24}"/>
                    </a:ext>
                  </a:extLst>
                </p:cNvPr>
                <p:cNvSpPr/>
                <p:nvPr/>
              </p:nvSpPr>
              <p:spPr>
                <a:xfrm>
                  <a:off x="5001989" y="5068223"/>
                  <a:ext cx="164175" cy="164176"/>
                </a:xfrm>
                <a:prstGeom prst="rect">
                  <a:avLst/>
                </a:prstGeom>
                <a:no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7" name="椭圆 646">
                  <a:extLst>
                    <a:ext uri="{FF2B5EF4-FFF2-40B4-BE49-F238E27FC236}">
                      <a16:creationId xmlns:a16="http://schemas.microsoft.com/office/drawing/2014/main" id="{0A0E975C-2768-49C1-BC9B-15B2714B9184}"/>
                    </a:ext>
                  </a:extLst>
                </p:cNvPr>
                <p:cNvSpPr/>
                <p:nvPr/>
              </p:nvSpPr>
              <p:spPr>
                <a:xfrm flipH="1">
                  <a:off x="4979129" y="5045363"/>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8" name="椭圆 647">
                  <a:extLst>
                    <a:ext uri="{FF2B5EF4-FFF2-40B4-BE49-F238E27FC236}">
                      <a16:creationId xmlns:a16="http://schemas.microsoft.com/office/drawing/2014/main" id="{1AA69BA9-DB07-47A3-A2DB-3512B4181734}"/>
                    </a:ext>
                  </a:extLst>
                </p:cNvPr>
                <p:cNvSpPr/>
                <p:nvPr/>
              </p:nvSpPr>
              <p:spPr>
                <a:xfrm flipH="1">
                  <a:off x="5060950" y="5045363"/>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9" name="椭圆 648">
                  <a:extLst>
                    <a:ext uri="{FF2B5EF4-FFF2-40B4-BE49-F238E27FC236}">
                      <a16:creationId xmlns:a16="http://schemas.microsoft.com/office/drawing/2014/main" id="{A0DD3FB0-9AC4-4C67-AAB9-C1E208C41157}"/>
                    </a:ext>
                  </a:extLst>
                </p:cNvPr>
                <p:cNvSpPr/>
                <p:nvPr/>
              </p:nvSpPr>
              <p:spPr>
                <a:xfrm flipH="1">
                  <a:off x="5142771" y="5045363"/>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0" name="椭圆 649">
                  <a:extLst>
                    <a:ext uri="{FF2B5EF4-FFF2-40B4-BE49-F238E27FC236}">
                      <a16:creationId xmlns:a16="http://schemas.microsoft.com/office/drawing/2014/main" id="{92C7735D-63F6-4AA2-83DB-6B21C5788203}"/>
                    </a:ext>
                  </a:extLst>
                </p:cNvPr>
                <p:cNvSpPr/>
                <p:nvPr/>
              </p:nvSpPr>
              <p:spPr>
                <a:xfrm flipH="1">
                  <a:off x="4979129" y="5208986"/>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1" name="椭圆 650">
                  <a:extLst>
                    <a:ext uri="{FF2B5EF4-FFF2-40B4-BE49-F238E27FC236}">
                      <a16:creationId xmlns:a16="http://schemas.microsoft.com/office/drawing/2014/main" id="{DF364357-CE3D-4673-B0A2-05FDF922165F}"/>
                    </a:ext>
                  </a:extLst>
                </p:cNvPr>
                <p:cNvSpPr/>
                <p:nvPr/>
              </p:nvSpPr>
              <p:spPr>
                <a:xfrm flipH="1">
                  <a:off x="5060950" y="5208986"/>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2" name="椭圆 651">
                  <a:extLst>
                    <a:ext uri="{FF2B5EF4-FFF2-40B4-BE49-F238E27FC236}">
                      <a16:creationId xmlns:a16="http://schemas.microsoft.com/office/drawing/2014/main" id="{2693782D-19FB-4370-B8E7-05C833C254BD}"/>
                    </a:ext>
                  </a:extLst>
                </p:cNvPr>
                <p:cNvSpPr/>
                <p:nvPr/>
              </p:nvSpPr>
              <p:spPr>
                <a:xfrm flipH="1">
                  <a:off x="5142771" y="5208986"/>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3" name="椭圆 652">
                  <a:extLst>
                    <a:ext uri="{FF2B5EF4-FFF2-40B4-BE49-F238E27FC236}">
                      <a16:creationId xmlns:a16="http://schemas.microsoft.com/office/drawing/2014/main" id="{1452D86B-89ED-4307-84D8-78666F3CBC06}"/>
                    </a:ext>
                  </a:extLst>
                </p:cNvPr>
                <p:cNvSpPr/>
                <p:nvPr/>
              </p:nvSpPr>
              <p:spPr>
                <a:xfrm flipH="1">
                  <a:off x="4979129" y="5123645"/>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4" name="椭圆 653">
                  <a:extLst>
                    <a:ext uri="{FF2B5EF4-FFF2-40B4-BE49-F238E27FC236}">
                      <a16:creationId xmlns:a16="http://schemas.microsoft.com/office/drawing/2014/main" id="{48D7D6B8-AE14-4CEE-9140-AEE799D035C4}"/>
                    </a:ext>
                  </a:extLst>
                </p:cNvPr>
                <p:cNvSpPr/>
                <p:nvPr/>
              </p:nvSpPr>
              <p:spPr>
                <a:xfrm flipH="1">
                  <a:off x="5142771" y="5123645"/>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19" name="组合 18">
            <a:extLst>
              <a:ext uri="{FF2B5EF4-FFF2-40B4-BE49-F238E27FC236}">
                <a16:creationId xmlns:a16="http://schemas.microsoft.com/office/drawing/2014/main" id="{A953E1EA-5442-446E-A462-53B91D8B981C}"/>
              </a:ext>
            </a:extLst>
          </p:cNvPr>
          <p:cNvGrpSpPr/>
          <p:nvPr/>
        </p:nvGrpSpPr>
        <p:grpSpPr>
          <a:xfrm>
            <a:off x="8024992" y="1959178"/>
            <a:ext cx="3493913" cy="2403813"/>
            <a:chOff x="8024986" y="1959176"/>
            <a:chExt cx="3493913" cy="2403813"/>
          </a:xfrm>
        </p:grpSpPr>
        <p:grpSp>
          <p:nvGrpSpPr>
            <p:cNvPr id="13" name="组合 12">
              <a:extLst>
                <a:ext uri="{FF2B5EF4-FFF2-40B4-BE49-F238E27FC236}">
                  <a16:creationId xmlns:a16="http://schemas.microsoft.com/office/drawing/2014/main" id="{B57002A2-7F15-448F-AC09-094CA63BCDD2}"/>
                </a:ext>
              </a:extLst>
            </p:cNvPr>
            <p:cNvGrpSpPr/>
            <p:nvPr/>
          </p:nvGrpSpPr>
          <p:grpSpPr>
            <a:xfrm>
              <a:off x="8024986" y="1959176"/>
              <a:ext cx="3493913" cy="2403813"/>
              <a:chOff x="8024986" y="1959176"/>
              <a:chExt cx="3493913" cy="2403813"/>
            </a:xfrm>
          </p:grpSpPr>
          <p:sp>
            <p:nvSpPr>
              <p:cNvPr id="527" name="Freeform 6">
                <a:extLst>
                  <a:ext uri="{FF2B5EF4-FFF2-40B4-BE49-F238E27FC236}">
                    <a16:creationId xmlns:a16="http://schemas.microsoft.com/office/drawing/2014/main" id="{D0DB7F0C-3F1A-432C-B5BF-314B0EC0181B}"/>
                  </a:ext>
                </a:extLst>
              </p:cNvPr>
              <p:cNvSpPr>
                <a:spLocks/>
              </p:cNvSpPr>
              <p:nvPr/>
            </p:nvSpPr>
            <p:spPr bwMode="auto">
              <a:xfrm>
                <a:off x="8024986"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8" name="矩形: 圆角 527">
                <a:extLst>
                  <a:ext uri="{FF2B5EF4-FFF2-40B4-BE49-F238E27FC236}">
                    <a16:creationId xmlns:a16="http://schemas.microsoft.com/office/drawing/2014/main" id="{366E25C9-4663-44AF-83DB-5C2883180C00}"/>
                  </a:ext>
                </a:extLst>
              </p:cNvPr>
              <p:cNvSpPr>
                <a:spLocks noChangeAspect="1"/>
              </p:cNvSpPr>
              <p:nvPr/>
            </p:nvSpPr>
            <p:spPr>
              <a:xfrm>
                <a:off x="8162338"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9" name="Rectangle 8">
                <a:extLst>
                  <a:ext uri="{FF2B5EF4-FFF2-40B4-BE49-F238E27FC236}">
                    <a16:creationId xmlns:a16="http://schemas.microsoft.com/office/drawing/2014/main" id="{A79FABC5-26F1-4EC6-9EC7-C32D22030AEA}"/>
                  </a:ext>
                </a:extLst>
              </p:cNvPr>
              <p:cNvSpPr>
                <a:spLocks noChangeArrowheads="1"/>
              </p:cNvSpPr>
              <p:nvPr/>
            </p:nvSpPr>
            <p:spPr bwMode="auto">
              <a:xfrm>
                <a:off x="8162340"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0" name="Rectangle 9">
                <a:extLst>
                  <a:ext uri="{FF2B5EF4-FFF2-40B4-BE49-F238E27FC236}">
                    <a16:creationId xmlns:a16="http://schemas.microsoft.com/office/drawing/2014/main" id="{3D7B81C0-B20F-4397-BDE9-EF21FFB82AB9}"/>
                  </a:ext>
                </a:extLst>
              </p:cNvPr>
              <p:cNvSpPr>
                <a:spLocks noChangeArrowheads="1"/>
              </p:cNvSpPr>
              <p:nvPr/>
            </p:nvSpPr>
            <p:spPr bwMode="auto">
              <a:xfrm>
                <a:off x="8162340"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Oval 14">
                <a:extLst>
                  <a:ext uri="{FF2B5EF4-FFF2-40B4-BE49-F238E27FC236}">
                    <a16:creationId xmlns:a16="http://schemas.microsoft.com/office/drawing/2014/main" id="{F2F08DE4-71E4-4577-ADDE-1956E19457DF}"/>
                  </a:ext>
                </a:extLst>
              </p:cNvPr>
              <p:cNvSpPr>
                <a:spLocks noChangeArrowheads="1"/>
              </p:cNvSpPr>
              <p:nvPr/>
            </p:nvSpPr>
            <p:spPr bwMode="auto">
              <a:xfrm>
                <a:off x="8523496"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2" name="Oval 15">
                <a:extLst>
                  <a:ext uri="{FF2B5EF4-FFF2-40B4-BE49-F238E27FC236}">
                    <a16:creationId xmlns:a16="http://schemas.microsoft.com/office/drawing/2014/main" id="{4AF1E064-9F5D-47E7-8FC3-DEE7D1EA1963}"/>
                  </a:ext>
                </a:extLst>
              </p:cNvPr>
              <p:cNvSpPr>
                <a:spLocks noChangeArrowheads="1"/>
              </p:cNvSpPr>
              <p:nvPr/>
            </p:nvSpPr>
            <p:spPr bwMode="auto">
              <a:xfrm>
                <a:off x="862819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3" name="Oval 16">
                <a:extLst>
                  <a:ext uri="{FF2B5EF4-FFF2-40B4-BE49-F238E27FC236}">
                    <a16:creationId xmlns:a16="http://schemas.microsoft.com/office/drawing/2014/main" id="{E391C315-1646-461A-B27D-B6395580D893}"/>
                  </a:ext>
                </a:extLst>
              </p:cNvPr>
              <p:cNvSpPr>
                <a:spLocks noChangeArrowheads="1"/>
              </p:cNvSpPr>
              <p:nvPr/>
            </p:nvSpPr>
            <p:spPr bwMode="auto">
              <a:xfrm>
                <a:off x="8732889"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4" name="Freeform 18">
                <a:extLst>
                  <a:ext uri="{FF2B5EF4-FFF2-40B4-BE49-F238E27FC236}">
                    <a16:creationId xmlns:a16="http://schemas.microsoft.com/office/drawing/2014/main" id="{1BFDB322-46E4-47DC-A1ED-B47F015723A6}"/>
                  </a:ext>
                </a:extLst>
              </p:cNvPr>
              <p:cNvSpPr>
                <a:spLocks/>
              </p:cNvSpPr>
              <p:nvPr/>
            </p:nvSpPr>
            <p:spPr bwMode="auto">
              <a:xfrm>
                <a:off x="8967257"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5" name="Rectangle 19">
                <a:extLst>
                  <a:ext uri="{FF2B5EF4-FFF2-40B4-BE49-F238E27FC236}">
                    <a16:creationId xmlns:a16="http://schemas.microsoft.com/office/drawing/2014/main" id="{44E9B971-12B9-4264-8D7D-460E1FD76CF3}"/>
                  </a:ext>
                </a:extLst>
              </p:cNvPr>
              <p:cNvSpPr>
                <a:spLocks noChangeArrowheads="1"/>
              </p:cNvSpPr>
              <p:nvPr/>
            </p:nvSpPr>
            <p:spPr bwMode="auto">
              <a:xfrm>
                <a:off x="9089243"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6" name="Freeform 20">
                <a:extLst>
                  <a:ext uri="{FF2B5EF4-FFF2-40B4-BE49-F238E27FC236}">
                    <a16:creationId xmlns:a16="http://schemas.microsoft.com/office/drawing/2014/main" id="{EA314B02-C47E-4D32-B9FC-9118DF1A6AA4}"/>
                  </a:ext>
                </a:extLst>
              </p:cNvPr>
              <p:cNvSpPr>
                <a:spLocks/>
              </p:cNvSpPr>
              <p:nvPr/>
            </p:nvSpPr>
            <p:spPr bwMode="auto">
              <a:xfrm>
                <a:off x="8491798"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21">
                <a:extLst>
                  <a:ext uri="{FF2B5EF4-FFF2-40B4-BE49-F238E27FC236}">
                    <a16:creationId xmlns:a16="http://schemas.microsoft.com/office/drawing/2014/main" id="{913CAEE0-753D-431F-83B9-B272C447A700}"/>
                  </a:ext>
                </a:extLst>
              </p:cNvPr>
              <p:cNvSpPr>
                <a:spLocks/>
              </p:cNvSpPr>
              <p:nvPr/>
            </p:nvSpPr>
            <p:spPr bwMode="auto">
              <a:xfrm>
                <a:off x="9669398"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22">
                <a:extLst>
                  <a:ext uri="{FF2B5EF4-FFF2-40B4-BE49-F238E27FC236}">
                    <a16:creationId xmlns:a16="http://schemas.microsoft.com/office/drawing/2014/main" id="{5CE63E49-B6CC-43DD-904D-EC6F5224AC0A}"/>
                  </a:ext>
                </a:extLst>
              </p:cNvPr>
              <p:cNvSpPr>
                <a:spLocks/>
              </p:cNvSpPr>
              <p:nvPr/>
            </p:nvSpPr>
            <p:spPr bwMode="auto">
              <a:xfrm>
                <a:off x="10109316"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23">
                <a:extLst>
                  <a:ext uri="{FF2B5EF4-FFF2-40B4-BE49-F238E27FC236}">
                    <a16:creationId xmlns:a16="http://schemas.microsoft.com/office/drawing/2014/main" id="{ABA5EC36-D29E-4F6C-9502-C25F2137BD81}"/>
                  </a:ext>
                </a:extLst>
              </p:cNvPr>
              <p:cNvSpPr>
                <a:spLocks/>
              </p:cNvSpPr>
              <p:nvPr/>
            </p:nvSpPr>
            <p:spPr bwMode="auto">
              <a:xfrm>
                <a:off x="10549235"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矩形: 圆角 540">
                <a:extLst>
                  <a:ext uri="{FF2B5EF4-FFF2-40B4-BE49-F238E27FC236}">
                    <a16:creationId xmlns:a16="http://schemas.microsoft.com/office/drawing/2014/main" id="{3F86DCD2-D9CF-46E6-BFD1-BAB8916DC2EA}"/>
                  </a:ext>
                </a:extLst>
              </p:cNvPr>
              <p:cNvSpPr>
                <a:spLocks noChangeAspect="1"/>
              </p:cNvSpPr>
              <p:nvPr/>
            </p:nvSpPr>
            <p:spPr>
              <a:xfrm>
                <a:off x="8162338"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2" name="矩形: 圆角 541">
                <a:extLst>
                  <a:ext uri="{FF2B5EF4-FFF2-40B4-BE49-F238E27FC236}">
                    <a16:creationId xmlns:a16="http://schemas.microsoft.com/office/drawing/2014/main" id="{D6A00E65-2537-4774-A8D8-F642FACABC2F}"/>
                  </a:ext>
                </a:extLst>
              </p:cNvPr>
              <p:cNvSpPr>
                <a:spLocks noChangeAspect="1"/>
              </p:cNvSpPr>
              <p:nvPr/>
            </p:nvSpPr>
            <p:spPr>
              <a:xfrm>
                <a:off x="8162338"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4" name="矩形: 圆角 543">
                <a:extLst>
                  <a:ext uri="{FF2B5EF4-FFF2-40B4-BE49-F238E27FC236}">
                    <a16:creationId xmlns:a16="http://schemas.microsoft.com/office/drawing/2014/main" id="{D882A42A-7B06-40CE-B447-A09172C76D13}"/>
                  </a:ext>
                </a:extLst>
              </p:cNvPr>
              <p:cNvSpPr>
                <a:spLocks noChangeAspect="1"/>
              </p:cNvSpPr>
              <p:nvPr/>
            </p:nvSpPr>
            <p:spPr>
              <a:xfrm>
                <a:off x="8162338"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5" name="矩形: 圆角 544">
                <a:extLst>
                  <a:ext uri="{FF2B5EF4-FFF2-40B4-BE49-F238E27FC236}">
                    <a16:creationId xmlns:a16="http://schemas.microsoft.com/office/drawing/2014/main" id="{A569696E-1132-41A6-BC06-5898FDCC97B4}"/>
                  </a:ext>
                </a:extLst>
              </p:cNvPr>
              <p:cNvSpPr>
                <a:spLocks noChangeAspect="1"/>
              </p:cNvSpPr>
              <p:nvPr/>
            </p:nvSpPr>
            <p:spPr>
              <a:xfrm>
                <a:off x="8800745"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6" name="矩形: 圆角 135">
                <a:extLst>
                  <a:ext uri="{FF2B5EF4-FFF2-40B4-BE49-F238E27FC236}">
                    <a16:creationId xmlns:a16="http://schemas.microsoft.com/office/drawing/2014/main" id="{73718C15-8B09-4939-AE5C-40AE1079D83C}"/>
                  </a:ext>
                </a:extLst>
              </p:cNvPr>
              <p:cNvSpPr>
                <a:spLocks noChangeAspect="1"/>
              </p:cNvSpPr>
              <p:nvPr/>
            </p:nvSpPr>
            <p:spPr>
              <a:xfrm>
                <a:off x="8162338"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 name="组合 15">
              <a:extLst>
                <a:ext uri="{FF2B5EF4-FFF2-40B4-BE49-F238E27FC236}">
                  <a16:creationId xmlns:a16="http://schemas.microsoft.com/office/drawing/2014/main" id="{9B9AB381-004E-4056-9790-0522D6B2A26B}"/>
                </a:ext>
              </a:extLst>
            </p:cNvPr>
            <p:cNvGrpSpPr/>
            <p:nvPr/>
          </p:nvGrpSpPr>
          <p:grpSpPr>
            <a:xfrm>
              <a:off x="8977536" y="2998805"/>
              <a:ext cx="2224728" cy="1011538"/>
              <a:chOff x="8977536" y="2998805"/>
              <a:chExt cx="2224728" cy="1011538"/>
            </a:xfrm>
          </p:grpSpPr>
          <p:sp>
            <p:nvSpPr>
              <p:cNvPr id="543" name="矩形 542">
                <a:extLst>
                  <a:ext uri="{FF2B5EF4-FFF2-40B4-BE49-F238E27FC236}">
                    <a16:creationId xmlns:a16="http://schemas.microsoft.com/office/drawing/2014/main" id="{10BBD707-7622-4846-AC35-F64FAF320131}"/>
                  </a:ext>
                </a:extLst>
              </p:cNvPr>
              <p:cNvSpPr/>
              <p:nvPr/>
            </p:nvSpPr>
            <p:spPr>
              <a:xfrm>
                <a:off x="9010192"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46" name="组合 545">
                <a:extLst>
                  <a:ext uri="{FF2B5EF4-FFF2-40B4-BE49-F238E27FC236}">
                    <a16:creationId xmlns:a16="http://schemas.microsoft.com/office/drawing/2014/main" id="{4FF503A4-23B1-47BE-AC5D-58EAF4A524B1}"/>
                  </a:ext>
                </a:extLst>
              </p:cNvPr>
              <p:cNvGrpSpPr/>
              <p:nvPr/>
            </p:nvGrpSpPr>
            <p:grpSpPr>
              <a:xfrm>
                <a:off x="8977536" y="2998805"/>
                <a:ext cx="2224728" cy="1011538"/>
                <a:chOff x="958894" y="2827593"/>
                <a:chExt cx="996293" cy="452994"/>
              </a:xfrm>
            </p:grpSpPr>
            <p:sp>
              <p:nvSpPr>
                <p:cNvPr id="555" name="六边形 554">
                  <a:extLst>
                    <a:ext uri="{FF2B5EF4-FFF2-40B4-BE49-F238E27FC236}">
                      <a16:creationId xmlns:a16="http://schemas.microsoft.com/office/drawing/2014/main" id="{C81E0498-C03F-4C88-B8E8-BA820C3AC361}"/>
                    </a:ext>
                  </a:extLst>
                </p:cNvPr>
                <p:cNvSpPr/>
                <p:nvPr/>
              </p:nvSpPr>
              <p:spPr>
                <a:xfrm>
                  <a:off x="958894" y="2827593"/>
                  <a:ext cx="244045" cy="21038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556" name="六边形 555">
                  <a:extLst>
                    <a:ext uri="{FF2B5EF4-FFF2-40B4-BE49-F238E27FC236}">
                      <a16:creationId xmlns:a16="http://schemas.microsoft.com/office/drawing/2014/main" id="{85CA280C-D2AD-4B92-B853-8C8222275E69}"/>
                    </a:ext>
                  </a:extLst>
                </p:cNvPr>
                <p:cNvSpPr/>
                <p:nvPr/>
              </p:nvSpPr>
              <p:spPr>
                <a:xfrm>
                  <a:off x="1181077" y="2946762"/>
                  <a:ext cx="244045" cy="21038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557" name="六边形 556">
                  <a:extLst>
                    <a:ext uri="{FF2B5EF4-FFF2-40B4-BE49-F238E27FC236}">
                      <a16:creationId xmlns:a16="http://schemas.microsoft.com/office/drawing/2014/main" id="{0C969DE1-AE61-4723-86A3-FAF3F49BA56E}"/>
                    </a:ext>
                  </a:extLst>
                </p:cNvPr>
                <p:cNvSpPr/>
                <p:nvPr/>
              </p:nvSpPr>
              <p:spPr>
                <a:xfrm>
                  <a:off x="963319" y="3070205"/>
                  <a:ext cx="244044" cy="21038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558" name="矩形 557">
                  <a:extLst>
                    <a:ext uri="{FF2B5EF4-FFF2-40B4-BE49-F238E27FC236}">
                      <a16:creationId xmlns:a16="http://schemas.microsoft.com/office/drawing/2014/main" id="{0B77D82E-E026-424E-B009-DAA6B58B8284}"/>
                    </a:ext>
                  </a:extLst>
                </p:cNvPr>
                <p:cNvSpPr/>
                <p:nvPr/>
              </p:nvSpPr>
              <p:spPr>
                <a:xfrm>
                  <a:off x="1503125" y="2929429"/>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9" name="矩形 558">
                  <a:extLst>
                    <a:ext uri="{FF2B5EF4-FFF2-40B4-BE49-F238E27FC236}">
                      <a16:creationId xmlns:a16="http://schemas.microsoft.com/office/drawing/2014/main" id="{4DB09F39-F909-4E31-B594-4541A6628E80}"/>
                    </a:ext>
                  </a:extLst>
                </p:cNvPr>
                <p:cNvSpPr/>
                <p:nvPr/>
              </p:nvSpPr>
              <p:spPr>
                <a:xfrm>
                  <a:off x="1503123" y="3026702"/>
                  <a:ext cx="39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60" name="矩形 559">
                  <a:extLst>
                    <a:ext uri="{FF2B5EF4-FFF2-40B4-BE49-F238E27FC236}">
                      <a16:creationId xmlns:a16="http://schemas.microsoft.com/office/drawing/2014/main" id="{9F60DA02-9D3A-4347-B32F-5B3D00206CA0}"/>
                    </a:ext>
                  </a:extLst>
                </p:cNvPr>
                <p:cNvSpPr/>
                <p:nvPr/>
              </p:nvSpPr>
              <p:spPr>
                <a:xfrm>
                  <a:off x="1503123" y="3124751"/>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48" name="Freeform 499">
                <a:extLst>
                  <a:ext uri="{FF2B5EF4-FFF2-40B4-BE49-F238E27FC236}">
                    <a16:creationId xmlns:a16="http://schemas.microsoft.com/office/drawing/2014/main" id="{03A46AFF-3D3B-40E9-A60F-688EDD456656}"/>
                  </a:ext>
                </a:extLst>
              </p:cNvPr>
              <p:cNvSpPr>
                <a:spLocks noChangeArrowheads="1"/>
              </p:cNvSpPr>
              <p:nvPr/>
            </p:nvSpPr>
            <p:spPr bwMode="auto">
              <a:xfrm>
                <a:off x="9107228" y="3101934"/>
                <a:ext cx="289295" cy="262601"/>
              </a:xfrm>
              <a:custGeom>
                <a:avLst/>
                <a:gdLst>
                  <a:gd name="T0" fmla="*/ 12091 w 12800"/>
                  <a:gd name="T1" fmla="*/ 0 h 11619"/>
                  <a:gd name="T2" fmla="*/ 709 w 12800"/>
                  <a:gd name="T3" fmla="*/ 0 h 11619"/>
                  <a:gd name="T4" fmla="*/ 0 w 12800"/>
                  <a:gd name="T5" fmla="*/ 708 h 11619"/>
                  <a:gd name="T6" fmla="*/ 0 w 12800"/>
                  <a:gd name="T7" fmla="*/ 8504 h 11619"/>
                  <a:gd name="T8" fmla="*/ 709 w 12800"/>
                  <a:gd name="T9" fmla="*/ 9212 h 11619"/>
                  <a:gd name="T10" fmla="*/ 3860 w 12800"/>
                  <a:gd name="T11" fmla="*/ 9212 h 11619"/>
                  <a:gd name="T12" fmla="*/ 3860 w 12800"/>
                  <a:gd name="T13" fmla="*/ 10556 h 11619"/>
                  <a:gd name="T14" fmla="*/ 2131 w 12800"/>
                  <a:gd name="T15" fmla="*/ 10556 h 11619"/>
                  <a:gd name="T16" fmla="*/ 1600 w 12800"/>
                  <a:gd name="T17" fmla="*/ 11087 h 11619"/>
                  <a:gd name="T18" fmla="*/ 2131 w 12800"/>
                  <a:gd name="T19" fmla="*/ 11619 h 11619"/>
                  <a:gd name="T20" fmla="*/ 10669 w 12800"/>
                  <a:gd name="T21" fmla="*/ 11619 h 11619"/>
                  <a:gd name="T22" fmla="*/ 11200 w 12800"/>
                  <a:gd name="T23" fmla="*/ 11087 h 11619"/>
                  <a:gd name="T24" fmla="*/ 10669 w 12800"/>
                  <a:gd name="T25" fmla="*/ 10556 h 11619"/>
                  <a:gd name="T26" fmla="*/ 8941 w 12800"/>
                  <a:gd name="T27" fmla="*/ 10556 h 11619"/>
                  <a:gd name="T28" fmla="*/ 8941 w 12800"/>
                  <a:gd name="T29" fmla="*/ 9212 h 11619"/>
                  <a:gd name="T30" fmla="*/ 12091 w 12800"/>
                  <a:gd name="T31" fmla="*/ 9212 h 11619"/>
                  <a:gd name="T32" fmla="*/ 12800 w 12800"/>
                  <a:gd name="T33" fmla="*/ 8504 h 11619"/>
                  <a:gd name="T34" fmla="*/ 12800 w 12800"/>
                  <a:gd name="T35" fmla="*/ 708 h 11619"/>
                  <a:gd name="T36" fmla="*/ 12091 w 12800"/>
                  <a:gd name="T37" fmla="*/ 0 h 11619"/>
                  <a:gd name="T38" fmla="*/ 12050 w 12800"/>
                  <a:gd name="T39" fmla="*/ 8462 h 11619"/>
                  <a:gd name="T40" fmla="*/ 750 w 12800"/>
                  <a:gd name="T41" fmla="*/ 8462 h 11619"/>
                  <a:gd name="T42" fmla="*/ 750 w 12800"/>
                  <a:gd name="T43" fmla="*/ 750 h 11619"/>
                  <a:gd name="T44" fmla="*/ 12050 w 12800"/>
                  <a:gd name="T45" fmla="*/ 750 h 11619"/>
                  <a:gd name="T46" fmla="*/ 12050 w 12800"/>
                  <a:gd name="T47" fmla="*/ 8462 h 11619"/>
                  <a:gd name="T48" fmla="*/ 1971 w 12800"/>
                  <a:gd name="T49" fmla="*/ 1948 h 11619"/>
                  <a:gd name="T50" fmla="*/ 10829 w 12800"/>
                  <a:gd name="T51" fmla="*/ 1948 h 11619"/>
                  <a:gd name="T52" fmla="*/ 10829 w 12800"/>
                  <a:gd name="T53" fmla="*/ 7263 h 11619"/>
                  <a:gd name="T54" fmla="*/ 1971 w 12800"/>
                  <a:gd name="T55" fmla="*/ 7263 h 11619"/>
                  <a:gd name="T56" fmla="*/ 1971 w 12800"/>
                  <a:gd name="T57" fmla="*/ 1948 h 1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00" h="11619">
                    <a:moveTo>
                      <a:pt x="12091" y="0"/>
                    </a:moveTo>
                    <a:lnTo>
                      <a:pt x="709" y="0"/>
                    </a:lnTo>
                    <a:cubicBezTo>
                      <a:pt x="317" y="0"/>
                      <a:pt x="0" y="317"/>
                      <a:pt x="0" y="708"/>
                    </a:cubicBezTo>
                    <a:lnTo>
                      <a:pt x="0" y="8504"/>
                    </a:lnTo>
                    <a:cubicBezTo>
                      <a:pt x="0" y="8895"/>
                      <a:pt x="317" y="9212"/>
                      <a:pt x="709" y="9212"/>
                    </a:cubicBezTo>
                    <a:lnTo>
                      <a:pt x="3860" y="9212"/>
                    </a:lnTo>
                    <a:lnTo>
                      <a:pt x="3860" y="10556"/>
                    </a:lnTo>
                    <a:lnTo>
                      <a:pt x="2131" y="10556"/>
                    </a:lnTo>
                    <a:cubicBezTo>
                      <a:pt x="1838" y="10556"/>
                      <a:pt x="1600" y="10794"/>
                      <a:pt x="1600" y="11087"/>
                    </a:cubicBezTo>
                    <a:cubicBezTo>
                      <a:pt x="1600" y="11381"/>
                      <a:pt x="1838" y="11619"/>
                      <a:pt x="2131" y="11619"/>
                    </a:cubicBezTo>
                    <a:lnTo>
                      <a:pt x="10669" y="11619"/>
                    </a:lnTo>
                    <a:cubicBezTo>
                      <a:pt x="10962" y="11619"/>
                      <a:pt x="11200" y="11381"/>
                      <a:pt x="11200" y="11087"/>
                    </a:cubicBezTo>
                    <a:cubicBezTo>
                      <a:pt x="11200" y="10794"/>
                      <a:pt x="10962" y="10556"/>
                      <a:pt x="10669" y="10556"/>
                    </a:cubicBezTo>
                    <a:lnTo>
                      <a:pt x="8941" y="10556"/>
                    </a:lnTo>
                    <a:lnTo>
                      <a:pt x="8941" y="9212"/>
                    </a:lnTo>
                    <a:lnTo>
                      <a:pt x="12091" y="9212"/>
                    </a:lnTo>
                    <a:cubicBezTo>
                      <a:pt x="12483" y="9212"/>
                      <a:pt x="12800" y="8895"/>
                      <a:pt x="12800" y="8504"/>
                    </a:cubicBezTo>
                    <a:lnTo>
                      <a:pt x="12800" y="708"/>
                    </a:lnTo>
                    <a:cubicBezTo>
                      <a:pt x="12800" y="317"/>
                      <a:pt x="12483" y="0"/>
                      <a:pt x="12091" y="0"/>
                    </a:cubicBezTo>
                    <a:close/>
                    <a:moveTo>
                      <a:pt x="12050" y="8462"/>
                    </a:moveTo>
                    <a:lnTo>
                      <a:pt x="750" y="8462"/>
                    </a:lnTo>
                    <a:lnTo>
                      <a:pt x="750" y="750"/>
                    </a:lnTo>
                    <a:lnTo>
                      <a:pt x="12050" y="750"/>
                    </a:lnTo>
                    <a:lnTo>
                      <a:pt x="12050" y="8462"/>
                    </a:lnTo>
                    <a:close/>
                    <a:moveTo>
                      <a:pt x="1971" y="1948"/>
                    </a:moveTo>
                    <a:lnTo>
                      <a:pt x="10829" y="1948"/>
                    </a:lnTo>
                    <a:lnTo>
                      <a:pt x="10829" y="7263"/>
                    </a:lnTo>
                    <a:lnTo>
                      <a:pt x="1971" y="7263"/>
                    </a:lnTo>
                    <a:lnTo>
                      <a:pt x="1971" y="1948"/>
                    </a:lnTo>
                    <a:close/>
                  </a:path>
                </a:pathLst>
              </a:custGeom>
              <a:solidFill>
                <a:srgbClr val="4E4658"/>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5" name="组合 24">
            <a:extLst>
              <a:ext uri="{FF2B5EF4-FFF2-40B4-BE49-F238E27FC236}">
                <a16:creationId xmlns:a16="http://schemas.microsoft.com/office/drawing/2014/main" id="{F00C8B15-A1F2-4819-87A0-43B4EE2A1E5B}"/>
              </a:ext>
            </a:extLst>
          </p:cNvPr>
          <p:cNvGrpSpPr/>
          <p:nvPr/>
        </p:nvGrpSpPr>
        <p:grpSpPr>
          <a:xfrm>
            <a:off x="4588452" y="1963867"/>
            <a:ext cx="3002400" cy="3002400"/>
            <a:chOff x="4595239" y="1963866"/>
            <a:chExt cx="3002400" cy="3002400"/>
          </a:xfrm>
        </p:grpSpPr>
        <p:sp>
          <p:nvSpPr>
            <p:cNvPr id="302" name="矩形 301">
              <a:extLst>
                <a:ext uri="{FF2B5EF4-FFF2-40B4-BE49-F238E27FC236}">
                  <a16:creationId xmlns:a16="http://schemas.microsoft.com/office/drawing/2014/main" id="{EB95F60D-A0A5-4CA6-84FF-3A5E2CC59F42}"/>
                </a:ext>
              </a:extLst>
            </p:cNvPr>
            <p:cNvSpPr/>
            <p:nvPr/>
          </p:nvSpPr>
          <p:spPr>
            <a:xfrm>
              <a:off x="4595239" y="196386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35" name="组合 334">
              <a:extLst>
                <a:ext uri="{FF2B5EF4-FFF2-40B4-BE49-F238E27FC236}">
                  <a16:creationId xmlns:a16="http://schemas.microsoft.com/office/drawing/2014/main" id="{CEBCA69B-D1BD-4ED3-8A2A-EB25AD703A2E}"/>
                </a:ext>
              </a:extLst>
            </p:cNvPr>
            <p:cNvGrpSpPr/>
            <p:nvPr/>
          </p:nvGrpSpPr>
          <p:grpSpPr>
            <a:xfrm>
              <a:off x="4715293" y="2404041"/>
              <a:ext cx="1638861" cy="160073"/>
              <a:chOff x="4248155" y="2141651"/>
              <a:chExt cx="1474301" cy="144000"/>
            </a:xfrm>
            <a:solidFill>
              <a:srgbClr val="E7E5EA"/>
            </a:solidFill>
          </p:grpSpPr>
          <p:sp>
            <p:nvSpPr>
              <p:cNvPr id="489" name="矩形 488">
                <a:extLst>
                  <a:ext uri="{FF2B5EF4-FFF2-40B4-BE49-F238E27FC236}">
                    <a16:creationId xmlns:a16="http://schemas.microsoft.com/office/drawing/2014/main" id="{0F78271F-C2BF-49C2-BC46-681981BE5043}"/>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0" name="矩形 489">
                <a:extLst>
                  <a:ext uri="{FF2B5EF4-FFF2-40B4-BE49-F238E27FC236}">
                    <a16:creationId xmlns:a16="http://schemas.microsoft.com/office/drawing/2014/main" id="{A3015197-78E9-42A1-B8A4-70DAA4C54124}"/>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1" name="矩形 490">
                <a:extLst>
                  <a:ext uri="{FF2B5EF4-FFF2-40B4-BE49-F238E27FC236}">
                    <a16:creationId xmlns:a16="http://schemas.microsoft.com/office/drawing/2014/main" id="{BBC16AC2-873F-45AE-B3C1-DA18A14F30AD}"/>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95" name="矩形 494">
                <a:extLst>
                  <a:ext uri="{FF2B5EF4-FFF2-40B4-BE49-F238E27FC236}">
                    <a16:creationId xmlns:a16="http://schemas.microsoft.com/office/drawing/2014/main" id="{9C5D8EE9-3878-48C8-9E66-C90EC64D4EC8}"/>
                  </a:ext>
                </a:extLst>
              </p:cNvPr>
              <p:cNvSpPr>
                <a:spLocks/>
              </p:cNvSpPr>
              <p:nvPr/>
            </p:nvSpPr>
            <p:spPr>
              <a:xfrm>
                <a:off x="5434456"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36" name="组合 335">
              <a:extLst>
                <a:ext uri="{FF2B5EF4-FFF2-40B4-BE49-F238E27FC236}">
                  <a16:creationId xmlns:a16="http://schemas.microsoft.com/office/drawing/2014/main" id="{9E841455-3E39-47E0-89F1-4A6589854638}"/>
                </a:ext>
              </a:extLst>
            </p:cNvPr>
            <p:cNvGrpSpPr/>
            <p:nvPr/>
          </p:nvGrpSpPr>
          <p:grpSpPr>
            <a:xfrm>
              <a:off x="6715511" y="2404041"/>
              <a:ext cx="761195" cy="160073"/>
              <a:chOff x="6047529" y="2141651"/>
              <a:chExt cx="684762" cy="144000"/>
            </a:xfrm>
            <a:solidFill>
              <a:srgbClr val="E7E5EA"/>
            </a:solidFill>
          </p:grpSpPr>
          <p:sp>
            <p:nvSpPr>
              <p:cNvPr id="487" name="矩形 486">
                <a:extLst>
                  <a:ext uri="{FF2B5EF4-FFF2-40B4-BE49-F238E27FC236}">
                    <a16:creationId xmlns:a16="http://schemas.microsoft.com/office/drawing/2014/main" id="{AAE592BD-4F78-41C6-A563-482A2416386F}"/>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8" name="矩形 487">
                <a:extLst>
                  <a:ext uri="{FF2B5EF4-FFF2-40B4-BE49-F238E27FC236}">
                    <a16:creationId xmlns:a16="http://schemas.microsoft.com/office/drawing/2014/main" id="{42C3DBA0-3D8A-43C4-BDE9-15381F8C0043}"/>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 name="组合 8">
              <a:extLst>
                <a:ext uri="{FF2B5EF4-FFF2-40B4-BE49-F238E27FC236}">
                  <a16:creationId xmlns:a16="http://schemas.microsoft.com/office/drawing/2014/main" id="{5F280EC2-D63E-48C8-8C25-014D5494D2B0}"/>
                </a:ext>
              </a:extLst>
            </p:cNvPr>
            <p:cNvGrpSpPr/>
            <p:nvPr/>
          </p:nvGrpSpPr>
          <p:grpSpPr>
            <a:xfrm>
              <a:off x="4716352" y="2686508"/>
              <a:ext cx="2759294" cy="600274"/>
              <a:chOff x="8108849" y="2664061"/>
              <a:chExt cx="2482230" cy="540000"/>
            </a:xfrm>
          </p:grpSpPr>
          <p:sp>
            <p:nvSpPr>
              <p:cNvPr id="498" name="矩形: 圆角 497">
                <a:extLst>
                  <a:ext uri="{FF2B5EF4-FFF2-40B4-BE49-F238E27FC236}">
                    <a16:creationId xmlns:a16="http://schemas.microsoft.com/office/drawing/2014/main" id="{F6744093-6E81-4E08-A533-C23A9AB95163}"/>
                  </a:ext>
                </a:extLst>
              </p:cNvPr>
              <p:cNvSpPr>
                <a:spLocks/>
              </p:cNvSpPr>
              <p:nvPr/>
            </p:nvSpPr>
            <p:spPr>
              <a:xfrm>
                <a:off x="810884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1" name="矩形: 圆角 500">
                <a:extLst>
                  <a:ext uri="{FF2B5EF4-FFF2-40B4-BE49-F238E27FC236}">
                    <a16:creationId xmlns:a16="http://schemas.microsoft.com/office/drawing/2014/main" id="{5FE105D6-B3C4-4015-BA24-A34EFCD47E42}"/>
                  </a:ext>
                </a:extLst>
              </p:cNvPr>
              <p:cNvSpPr>
                <a:spLocks/>
              </p:cNvSpPr>
              <p:nvPr/>
            </p:nvSpPr>
            <p:spPr>
              <a:xfrm>
                <a:off x="875625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3" name="矩形: 圆角 502">
                <a:extLst>
                  <a:ext uri="{FF2B5EF4-FFF2-40B4-BE49-F238E27FC236}">
                    <a16:creationId xmlns:a16="http://schemas.microsoft.com/office/drawing/2014/main" id="{99C184F9-1611-4668-92FF-32794F7F049F}"/>
                  </a:ext>
                </a:extLst>
              </p:cNvPr>
              <p:cNvSpPr>
                <a:spLocks/>
              </p:cNvSpPr>
              <p:nvPr/>
            </p:nvSpPr>
            <p:spPr>
              <a:xfrm>
                <a:off x="940366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5" name="矩形: 圆角 504">
                <a:extLst>
                  <a:ext uri="{FF2B5EF4-FFF2-40B4-BE49-F238E27FC236}">
                    <a16:creationId xmlns:a16="http://schemas.microsoft.com/office/drawing/2014/main" id="{4E270696-E047-47AA-A380-F3CB89176B8B}"/>
                  </a:ext>
                </a:extLst>
              </p:cNvPr>
              <p:cNvSpPr>
                <a:spLocks/>
              </p:cNvSpPr>
              <p:nvPr/>
            </p:nvSpPr>
            <p:spPr>
              <a:xfrm>
                <a:off x="1005107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15" name="矩形: 圆角 514">
              <a:extLst>
                <a:ext uri="{FF2B5EF4-FFF2-40B4-BE49-F238E27FC236}">
                  <a16:creationId xmlns:a16="http://schemas.microsoft.com/office/drawing/2014/main" id="{C56E3699-2F3A-44D6-B8BE-97A13678B45D}"/>
                </a:ext>
              </a:extLst>
            </p:cNvPr>
            <p:cNvSpPr>
              <a:spLocks/>
            </p:cNvSpPr>
            <p:nvPr/>
          </p:nvSpPr>
          <p:spPr>
            <a:xfrm>
              <a:off x="5436026" y="3410069"/>
              <a:ext cx="600274" cy="600274"/>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 name="组合 10">
              <a:extLst>
                <a:ext uri="{FF2B5EF4-FFF2-40B4-BE49-F238E27FC236}">
                  <a16:creationId xmlns:a16="http://schemas.microsoft.com/office/drawing/2014/main" id="{3A15B1F4-4BA4-461C-A8D5-CD76FF3AD5C8}"/>
                </a:ext>
              </a:extLst>
            </p:cNvPr>
            <p:cNvGrpSpPr/>
            <p:nvPr/>
          </p:nvGrpSpPr>
          <p:grpSpPr>
            <a:xfrm>
              <a:off x="4716352" y="3410069"/>
              <a:ext cx="2759294" cy="600274"/>
              <a:chOff x="8110911" y="3314969"/>
              <a:chExt cx="2482230" cy="540000"/>
            </a:xfrm>
          </p:grpSpPr>
          <p:sp>
            <p:nvSpPr>
              <p:cNvPr id="514" name="矩形: 圆角 513">
                <a:extLst>
                  <a:ext uri="{FF2B5EF4-FFF2-40B4-BE49-F238E27FC236}">
                    <a16:creationId xmlns:a16="http://schemas.microsoft.com/office/drawing/2014/main" id="{9CE95D13-982B-4745-85DC-7E460C919084}"/>
                  </a:ext>
                </a:extLst>
              </p:cNvPr>
              <p:cNvSpPr>
                <a:spLocks/>
              </p:cNvSpPr>
              <p:nvPr/>
            </p:nvSpPr>
            <p:spPr>
              <a:xfrm>
                <a:off x="8110911" y="3314969"/>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6" name="矩形: 圆角 515">
                <a:extLst>
                  <a:ext uri="{FF2B5EF4-FFF2-40B4-BE49-F238E27FC236}">
                    <a16:creationId xmlns:a16="http://schemas.microsoft.com/office/drawing/2014/main" id="{259A12CD-C5CF-4D63-8386-3679C4CE4E09}"/>
                  </a:ext>
                </a:extLst>
              </p:cNvPr>
              <p:cNvSpPr>
                <a:spLocks/>
              </p:cNvSpPr>
              <p:nvPr/>
            </p:nvSpPr>
            <p:spPr>
              <a:xfrm>
                <a:off x="9405731" y="3314969"/>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7" name="矩形: 圆角 516">
                <a:extLst>
                  <a:ext uri="{FF2B5EF4-FFF2-40B4-BE49-F238E27FC236}">
                    <a16:creationId xmlns:a16="http://schemas.microsoft.com/office/drawing/2014/main" id="{E3CEFF48-7A05-4510-9E38-C0DD3087D172}"/>
                  </a:ext>
                </a:extLst>
              </p:cNvPr>
              <p:cNvSpPr>
                <a:spLocks/>
              </p:cNvSpPr>
              <p:nvPr/>
            </p:nvSpPr>
            <p:spPr>
              <a:xfrm>
                <a:off x="10053141" y="3314969"/>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9" name="组合 518">
              <a:extLst>
                <a:ext uri="{FF2B5EF4-FFF2-40B4-BE49-F238E27FC236}">
                  <a16:creationId xmlns:a16="http://schemas.microsoft.com/office/drawing/2014/main" id="{E6822575-5437-42EF-9B6D-EB30AA1590CB}"/>
                </a:ext>
              </a:extLst>
            </p:cNvPr>
            <p:cNvGrpSpPr/>
            <p:nvPr/>
          </p:nvGrpSpPr>
          <p:grpSpPr>
            <a:xfrm>
              <a:off x="4716352" y="4133631"/>
              <a:ext cx="2759294" cy="600274"/>
              <a:chOff x="8108849" y="2664061"/>
              <a:chExt cx="2482230" cy="540000"/>
            </a:xfrm>
          </p:grpSpPr>
          <p:sp>
            <p:nvSpPr>
              <p:cNvPr id="520" name="矩形: 圆角 519">
                <a:extLst>
                  <a:ext uri="{FF2B5EF4-FFF2-40B4-BE49-F238E27FC236}">
                    <a16:creationId xmlns:a16="http://schemas.microsoft.com/office/drawing/2014/main" id="{190BA26F-3036-445E-9766-8D3B18851FD3}"/>
                  </a:ext>
                </a:extLst>
              </p:cNvPr>
              <p:cNvSpPr>
                <a:spLocks/>
              </p:cNvSpPr>
              <p:nvPr/>
            </p:nvSpPr>
            <p:spPr>
              <a:xfrm>
                <a:off x="810884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1" name="矩形: 圆角 520">
                <a:extLst>
                  <a:ext uri="{FF2B5EF4-FFF2-40B4-BE49-F238E27FC236}">
                    <a16:creationId xmlns:a16="http://schemas.microsoft.com/office/drawing/2014/main" id="{160EA5D8-C35C-4AF4-A9AE-3DB758D2709C}"/>
                  </a:ext>
                </a:extLst>
              </p:cNvPr>
              <p:cNvSpPr>
                <a:spLocks/>
              </p:cNvSpPr>
              <p:nvPr/>
            </p:nvSpPr>
            <p:spPr>
              <a:xfrm>
                <a:off x="875625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2" name="矩形: 圆角 521">
                <a:extLst>
                  <a:ext uri="{FF2B5EF4-FFF2-40B4-BE49-F238E27FC236}">
                    <a16:creationId xmlns:a16="http://schemas.microsoft.com/office/drawing/2014/main" id="{8E01D07F-3FCF-4EDC-9641-8C34EA5A37CE}"/>
                  </a:ext>
                </a:extLst>
              </p:cNvPr>
              <p:cNvSpPr>
                <a:spLocks/>
              </p:cNvSpPr>
              <p:nvPr/>
            </p:nvSpPr>
            <p:spPr>
              <a:xfrm>
                <a:off x="940366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3" name="矩形: 圆角 522">
                <a:extLst>
                  <a:ext uri="{FF2B5EF4-FFF2-40B4-BE49-F238E27FC236}">
                    <a16:creationId xmlns:a16="http://schemas.microsoft.com/office/drawing/2014/main" id="{4A31D2B2-0783-43E9-9854-EC8CBE4DD058}"/>
                  </a:ext>
                </a:extLst>
              </p:cNvPr>
              <p:cNvSpPr>
                <a:spLocks/>
              </p:cNvSpPr>
              <p:nvPr/>
            </p:nvSpPr>
            <p:spPr>
              <a:xfrm>
                <a:off x="1005107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35" name="Rounded Rectangle 514_1">
              <a:extLst>
                <a:ext uri="{FF2B5EF4-FFF2-40B4-BE49-F238E27FC236}">
                  <a16:creationId xmlns:a16="http://schemas.microsoft.com/office/drawing/2014/main" id="{082720E7-9CF6-446A-9968-810C366DAF86}"/>
                </a:ext>
              </a:extLst>
            </p:cNvPr>
            <p:cNvSpPr>
              <a:spLocks/>
            </p:cNvSpPr>
            <p:nvPr/>
          </p:nvSpPr>
          <p:spPr>
            <a:xfrm>
              <a:off x="5436026" y="3410069"/>
              <a:ext cx="600274" cy="600274"/>
            </a:xfrm>
            <a:prstGeom prst="roundRect">
              <a:avLst>
                <a:gd name="adj" fmla="val 4859"/>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5" name="Freeform 467">
              <a:extLst>
                <a:ext uri="{FF2B5EF4-FFF2-40B4-BE49-F238E27FC236}">
                  <a16:creationId xmlns:a16="http://schemas.microsoft.com/office/drawing/2014/main" id="{E34E1331-813D-4613-806D-EFFB8B68EBB7}"/>
                </a:ext>
              </a:extLst>
            </p:cNvPr>
            <p:cNvSpPr>
              <a:spLocks noChangeArrowheads="1"/>
            </p:cNvSpPr>
            <p:nvPr/>
          </p:nvSpPr>
          <p:spPr bwMode="auto">
            <a:xfrm>
              <a:off x="5591516" y="3578906"/>
              <a:ext cx="289295" cy="262601"/>
            </a:xfrm>
            <a:custGeom>
              <a:avLst/>
              <a:gdLst>
                <a:gd name="T0" fmla="*/ 12091 w 12800"/>
                <a:gd name="T1" fmla="*/ 0 h 11619"/>
                <a:gd name="T2" fmla="*/ 709 w 12800"/>
                <a:gd name="T3" fmla="*/ 0 h 11619"/>
                <a:gd name="T4" fmla="*/ 0 w 12800"/>
                <a:gd name="T5" fmla="*/ 708 h 11619"/>
                <a:gd name="T6" fmla="*/ 0 w 12800"/>
                <a:gd name="T7" fmla="*/ 8504 h 11619"/>
                <a:gd name="T8" fmla="*/ 709 w 12800"/>
                <a:gd name="T9" fmla="*/ 9212 h 11619"/>
                <a:gd name="T10" fmla="*/ 3860 w 12800"/>
                <a:gd name="T11" fmla="*/ 9212 h 11619"/>
                <a:gd name="T12" fmla="*/ 3860 w 12800"/>
                <a:gd name="T13" fmla="*/ 10556 h 11619"/>
                <a:gd name="T14" fmla="*/ 2131 w 12800"/>
                <a:gd name="T15" fmla="*/ 10556 h 11619"/>
                <a:gd name="T16" fmla="*/ 1600 w 12800"/>
                <a:gd name="T17" fmla="*/ 11087 h 11619"/>
                <a:gd name="T18" fmla="*/ 2131 w 12800"/>
                <a:gd name="T19" fmla="*/ 11619 h 11619"/>
                <a:gd name="T20" fmla="*/ 10669 w 12800"/>
                <a:gd name="T21" fmla="*/ 11619 h 11619"/>
                <a:gd name="T22" fmla="*/ 11200 w 12800"/>
                <a:gd name="T23" fmla="*/ 11087 h 11619"/>
                <a:gd name="T24" fmla="*/ 10669 w 12800"/>
                <a:gd name="T25" fmla="*/ 10556 h 11619"/>
                <a:gd name="T26" fmla="*/ 8941 w 12800"/>
                <a:gd name="T27" fmla="*/ 10556 h 11619"/>
                <a:gd name="T28" fmla="*/ 8941 w 12800"/>
                <a:gd name="T29" fmla="*/ 9212 h 11619"/>
                <a:gd name="T30" fmla="*/ 12091 w 12800"/>
                <a:gd name="T31" fmla="*/ 9212 h 11619"/>
                <a:gd name="T32" fmla="*/ 12800 w 12800"/>
                <a:gd name="T33" fmla="*/ 8504 h 11619"/>
                <a:gd name="T34" fmla="*/ 12800 w 12800"/>
                <a:gd name="T35" fmla="*/ 708 h 11619"/>
                <a:gd name="T36" fmla="*/ 12091 w 12800"/>
                <a:gd name="T37" fmla="*/ 0 h 11619"/>
                <a:gd name="T38" fmla="*/ 12050 w 12800"/>
                <a:gd name="T39" fmla="*/ 8462 h 11619"/>
                <a:gd name="T40" fmla="*/ 750 w 12800"/>
                <a:gd name="T41" fmla="*/ 8462 h 11619"/>
                <a:gd name="T42" fmla="*/ 750 w 12800"/>
                <a:gd name="T43" fmla="*/ 750 h 11619"/>
                <a:gd name="T44" fmla="*/ 12050 w 12800"/>
                <a:gd name="T45" fmla="*/ 750 h 11619"/>
                <a:gd name="T46" fmla="*/ 12050 w 12800"/>
                <a:gd name="T47" fmla="*/ 8462 h 11619"/>
                <a:gd name="T48" fmla="*/ 1971 w 12800"/>
                <a:gd name="T49" fmla="*/ 1948 h 11619"/>
                <a:gd name="T50" fmla="*/ 10829 w 12800"/>
                <a:gd name="T51" fmla="*/ 1948 h 11619"/>
                <a:gd name="T52" fmla="*/ 10829 w 12800"/>
                <a:gd name="T53" fmla="*/ 7263 h 11619"/>
                <a:gd name="T54" fmla="*/ 1971 w 12800"/>
                <a:gd name="T55" fmla="*/ 7263 h 11619"/>
                <a:gd name="T56" fmla="*/ 1971 w 12800"/>
                <a:gd name="T57" fmla="*/ 1948 h 1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00" h="11619">
                  <a:moveTo>
                    <a:pt x="12091" y="0"/>
                  </a:moveTo>
                  <a:lnTo>
                    <a:pt x="709" y="0"/>
                  </a:lnTo>
                  <a:cubicBezTo>
                    <a:pt x="317" y="0"/>
                    <a:pt x="0" y="317"/>
                    <a:pt x="0" y="708"/>
                  </a:cubicBezTo>
                  <a:lnTo>
                    <a:pt x="0" y="8504"/>
                  </a:lnTo>
                  <a:cubicBezTo>
                    <a:pt x="0" y="8895"/>
                    <a:pt x="317" y="9212"/>
                    <a:pt x="709" y="9212"/>
                  </a:cubicBezTo>
                  <a:lnTo>
                    <a:pt x="3860" y="9212"/>
                  </a:lnTo>
                  <a:lnTo>
                    <a:pt x="3860" y="10556"/>
                  </a:lnTo>
                  <a:lnTo>
                    <a:pt x="2131" y="10556"/>
                  </a:lnTo>
                  <a:cubicBezTo>
                    <a:pt x="1838" y="10556"/>
                    <a:pt x="1600" y="10794"/>
                    <a:pt x="1600" y="11087"/>
                  </a:cubicBezTo>
                  <a:cubicBezTo>
                    <a:pt x="1600" y="11381"/>
                    <a:pt x="1838" y="11619"/>
                    <a:pt x="2131" y="11619"/>
                  </a:cubicBezTo>
                  <a:lnTo>
                    <a:pt x="10669" y="11619"/>
                  </a:lnTo>
                  <a:cubicBezTo>
                    <a:pt x="10962" y="11619"/>
                    <a:pt x="11200" y="11381"/>
                    <a:pt x="11200" y="11087"/>
                  </a:cubicBezTo>
                  <a:cubicBezTo>
                    <a:pt x="11200" y="10794"/>
                    <a:pt x="10962" y="10556"/>
                    <a:pt x="10669" y="10556"/>
                  </a:cubicBezTo>
                  <a:lnTo>
                    <a:pt x="8941" y="10556"/>
                  </a:lnTo>
                  <a:lnTo>
                    <a:pt x="8941" y="9212"/>
                  </a:lnTo>
                  <a:lnTo>
                    <a:pt x="12091" y="9212"/>
                  </a:lnTo>
                  <a:cubicBezTo>
                    <a:pt x="12483" y="9212"/>
                    <a:pt x="12800" y="8895"/>
                    <a:pt x="12800" y="8504"/>
                  </a:cubicBezTo>
                  <a:lnTo>
                    <a:pt x="12800" y="708"/>
                  </a:lnTo>
                  <a:cubicBezTo>
                    <a:pt x="12800" y="317"/>
                    <a:pt x="12483" y="0"/>
                    <a:pt x="12091" y="0"/>
                  </a:cubicBezTo>
                  <a:close/>
                  <a:moveTo>
                    <a:pt x="12050" y="8462"/>
                  </a:moveTo>
                  <a:lnTo>
                    <a:pt x="750" y="8462"/>
                  </a:lnTo>
                  <a:lnTo>
                    <a:pt x="750" y="750"/>
                  </a:lnTo>
                  <a:lnTo>
                    <a:pt x="12050" y="750"/>
                  </a:lnTo>
                  <a:lnTo>
                    <a:pt x="12050" y="8462"/>
                  </a:lnTo>
                  <a:close/>
                  <a:moveTo>
                    <a:pt x="1971" y="1948"/>
                  </a:moveTo>
                  <a:lnTo>
                    <a:pt x="10829" y="1948"/>
                  </a:lnTo>
                  <a:lnTo>
                    <a:pt x="10829" y="7263"/>
                  </a:lnTo>
                  <a:lnTo>
                    <a:pt x="1971" y="7263"/>
                  </a:lnTo>
                  <a:lnTo>
                    <a:pt x="1971" y="1948"/>
                  </a:lnTo>
                  <a:close/>
                </a:path>
              </a:pathLst>
            </a:custGeom>
            <a:solidFill>
              <a:srgbClr val="4E4658"/>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50" name="组合 149">
              <a:extLst>
                <a:ext uri="{FF2B5EF4-FFF2-40B4-BE49-F238E27FC236}">
                  <a16:creationId xmlns:a16="http://schemas.microsoft.com/office/drawing/2014/main" id="{BDB0E8E0-ED93-46FC-90D5-2715E779C5AC}"/>
                </a:ext>
              </a:extLst>
            </p:cNvPr>
            <p:cNvGrpSpPr/>
            <p:nvPr/>
          </p:nvGrpSpPr>
          <p:grpSpPr>
            <a:xfrm>
              <a:off x="4595239" y="1963866"/>
              <a:ext cx="3002400" cy="320240"/>
              <a:chOff x="4595239" y="1963866"/>
              <a:chExt cx="3002400" cy="320240"/>
            </a:xfrm>
          </p:grpSpPr>
          <p:grpSp>
            <p:nvGrpSpPr>
              <p:cNvPr id="151" name="组合 150">
                <a:extLst>
                  <a:ext uri="{FF2B5EF4-FFF2-40B4-BE49-F238E27FC236}">
                    <a16:creationId xmlns:a16="http://schemas.microsoft.com/office/drawing/2014/main" id="{544BF709-2458-42C5-B9FD-5C0F66BE0330}"/>
                  </a:ext>
                </a:extLst>
              </p:cNvPr>
              <p:cNvGrpSpPr/>
              <p:nvPr/>
            </p:nvGrpSpPr>
            <p:grpSpPr>
              <a:xfrm>
                <a:off x="4595239" y="1963866"/>
                <a:ext cx="3002400" cy="320240"/>
                <a:chOff x="8616223" y="1963866"/>
                <a:chExt cx="3002400" cy="320240"/>
              </a:xfrm>
            </p:grpSpPr>
            <p:sp>
              <p:nvSpPr>
                <p:cNvPr id="153" name="矩形 152">
                  <a:extLst>
                    <a:ext uri="{FF2B5EF4-FFF2-40B4-BE49-F238E27FC236}">
                      <a16:creationId xmlns:a16="http://schemas.microsoft.com/office/drawing/2014/main" id="{28BAB253-E748-40EE-BE86-7F4935434241}"/>
                    </a:ext>
                  </a:extLst>
                </p:cNvPr>
                <p:cNvSpPr/>
                <p:nvPr/>
              </p:nvSpPr>
              <p:spPr>
                <a:xfrm>
                  <a:off x="8616223" y="1963866"/>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54" name="Multiply 213">
                  <a:extLst>
                    <a:ext uri="{FF2B5EF4-FFF2-40B4-BE49-F238E27FC236}">
                      <a16:creationId xmlns:a16="http://schemas.microsoft.com/office/drawing/2014/main" id="{744B4C5B-D5F4-446A-B63A-279FB5E4FCB6}"/>
                    </a:ext>
                  </a:extLst>
                </p:cNvPr>
                <p:cNvSpPr>
                  <a:spLocks noChangeAspect="1"/>
                </p:cNvSpPr>
                <p:nvPr/>
              </p:nvSpPr>
              <p:spPr>
                <a:xfrm>
                  <a:off x="11404732" y="2067944"/>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sp>
            <p:nvSpPr>
              <p:cNvPr id="152" name="矩形 151">
                <a:extLst>
                  <a:ext uri="{FF2B5EF4-FFF2-40B4-BE49-F238E27FC236}">
                    <a16:creationId xmlns:a16="http://schemas.microsoft.com/office/drawing/2014/main" id="{6BEC8753-670B-4BDF-A3E6-445620C80C4A}"/>
                  </a:ext>
                </a:extLst>
              </p:cNvPr>
              <p:cNvSpPr/>
              <p:nvPr/>
            </p:nvSpPr>
            <p:spPr>
              <a:xfrm>
                <a:off x="4715292" y="2038873"/>
                <a:ext cx="1548011" cy="153888"/>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r>
                  <a:rPr lang="zh-CN" altLang="en-US" sz="1000" kern="0" dirty="0">
                    <a:solidFill>
                      <a:srgbClr val="FFFFFF"/>
                    </a:solidFill>
                  </a:rPr>
                  <a:t>图标库 </a:t>
                </a:r>
                <a:r>
                  <a:rPr lang="en-US" altLang="zh-CN" sz="1000" kern="0" dirty="0">
                    <a:solidFill>
                      <a:srgbClr val="FFFFFF"/>
                    </a:solidFill>
                  </a:rPr>
                  <a:t>/ Icon Library</a:t>
                </a:r>
                <a:endParaRPr lang="zh-CN" altLang="en-US" sz="1000" kern="0" dirty="0">
                  <a:solidFill>
                    <a:srgbClr val="FFFFFF"/>
                  </a:solidFill>
                </a:endParaRPr>
              </a:p>
            </p:txBody>
          </p:sp>
        </p:grpSp>
      </p:grpSp>
      <p:sp>
        <p:nvSpPr>
          <p:cNvPr id="2" name="矩形 1">
            <a:extLst>
              <a:ext uri="{FF2B5EF4-FFF2-40B4-BE49-F238E27FC236}">
                <a16:creationId xmlns:a16="http://schemas.microsoft.com/office/drawing/2014/main" id="{E0F38C24-6AB8-4A87-8935-06692C174C7B}"/>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custDataLst>
      <p:tags r:id="rId1"/>
    </p:custDataLst>
    <p:extLst>
      <p:ext uri="{BB962C8B-B14F-4D97-AF65-F5344CB8AC3E}">
        <p14:creationId xmlns:p14="http://schemas.microsoft.com/office/powerpoint/2010/main" val="25626015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6500485-734D-463E-B159-B8861C906AAC}"/>
              </a:ext>
            </a:extLst>
          </p:cNvPr>
          <p:cNvGrpSpPr/>
          <p:nvPr/>
        </p:nvGrpSpPr>
        <p:grpSpPr>
          <a:xfrm>
            <a:off x="660400" y="5464436"/>
            <a:ext cx="3493913" cy="400110"/>
            <a:chOff x="673100" y="5464436"/>
            <a:chExt cx="3493913" cy="400110"/>
          </a:xfrm>
        </p:grpSpPr>
        <p:sp>
          <p:nvSpPr>
            <p:cNvPr id="351" name="文本框 350"/>
            <p:cNvSpPr txBox="1"/>
            <p:nvPr/>
          </p:nvSpPr>
          <p:spPr>
            <a:xfrm>
              <a:off x="994562" y="5464436"/>
              <a:ext cx="3172451" cy="400110"/>
            </a:xfrm>
            <a:prstGeom prst="rect">
              <a:avLst/>
            </a:prstGeom>
            <a:noFill/>
          </p:spPr>
          <p:txBody>
            <a:bodyPr wrap="square" rtlCol="0" anchor="ctr">
              <a:spAutoFit/>
            </a:bodyPr>
            <a:lstStyle/>
            <a:p>
              <a:r>
                <a:rPr lang="zh-CN" altLang="en-US" sz="1000" dirty="0">
                  <a:solidFill>
                    <a:srgbClr val="2F2F2F"/>
                  </a:solidFill>
                </a:rPr>
                <a:t>选中图示中的占位形状</a:t>
              </a:r>
              <a:endParaRPr lang="en-US" altLang="zh-CN" sz="1000" dirty="0">
                <a:solidFill>
                  <a:srgbClr val="2F2F2F"/>
                </a:solidFill>
              </a:endParaRPr>
            </a:p>
            <a:p>
              <a:r>
                <a:rPr lang="en-US" altLang="zh-CN" sz="1000" dirty="0">
                  <a:solidFill>
                    <a:srgbClr val="2F2F2F"/>
                  </a:solidFill>
                </a:rPr>
                <a:t>Select the shape that</a:t>
              </a:r>
              <a:r>
                <a:rPr lang="zh-CN" altLang="en-US" sz="1000" dirty="0">
                  <a:solidFill>
                    <a:srgbClr val="2F2F2F"/>
                  </a:solidFill>
                </a:rPr>
                <a:t> </a:t>
              </a:r>
              <a:r>
                <a:rPr lang="en-US" altLang="zh-CN" sz="1000" dirty="0">
                  <a:solidFill>
                    <a:srgbClr val="2F2F2F"/>
                  </a:solidFill>
                </a:rPr>
                <a:t>needs</a:t>
              </a:r>
              <a:r>
                <a:rPr lang="zh-CN" altLang="en-US" sz="1000" dirty="0">
                  <a:solidFill>
                    <a:srgbClr val="2F2F2F"/>
                  </a:solidFill>
                </a:rPr>
                <a:t> </a:t>
              </a:r>
              <a:r>
                <a:rPr lang="en-US" altLang="zh-CN" sz="1000" dirty="0">
                  <a:solidFill>
                    <a:srgbClr val="2F2F2F"/>
                  </a:solidFill>
                </a:rPr>
                <a:t>to</a:t>
              </a:r>
              <a:r>
                <a:rPr lang="zh-CN" altLang="en-US" sz="1000" dirty="0">
                  <a:solidFill>
                    <a:srgbClr val="2F2F2F"/>
                  </a:solidFill>
                </a:rPr>
                <a:t> </a:t>
              </a:r>
              <a:r>
                <a:rPr lang="en-US" altLang="zh-CN" sz="1000" dirty="0">
                  <a:solidFill>
                    <a:srgbClr val="2F2F2F"/>
                  </a:solidFill>
                </a:rPr>
                <a:t>be</a:t>
              </a:r>
              <a:r>
                <a:rPr lang="zh-CN" altLang="en-US" sz="1000" dirty="0">
                  <a:solidFill>
                    <a:srgbClr val="2F2F2F"/>
                  </a:solidFill>
                </a:rPr>
                <a:t> </a:t>
              </a:r>
              <a:r>
                <a:rPr lang="en-US" altLang="zh-CN" sz="1000" dirty="0">
                  <a:solidFill>
                    <a:srgbClr val="2F2F2F"/>
                  </a:solidFill>
                </a:rPr>
                <a:t>filled</a:t>
              </a:r>
              <a:r>
                <a:rPr lang="zh-CN" altLang="en-US" sz="1000" dirty="0">
                  <a:solidFill>
                    <a:srgbClr val="2F2F2F"/>
                  </a:solidFill>
                </a:rPr>
                <a:t> </a:t>
              </a:r>
              <a:r>
                <a:rPr lang="en-US" altLang="zh-CN" sz="1000" dirty="0">
                  <a:solidFill>
                    <a:srgbClr val="2F2F2F"/>
                  </a:solidFill>
                </a:rPr>
                <a:t>with</a:t>
              </a:r>
              <a:r>
                <a:rPr lang="zh-CN" altLang="en-US" sz="1000" dirty="0">
                  <a:solidFill>
                    <a:srgbClr val="2F2F2F"/>
                  </a:solidFill>
                </a:rPr>
                <a:t> </a:t>
              </a:r>
              <a:r>
                <a:rPr lang="en-US" altLang="zh-CN" sz="1000" dirty="0">
                  <a:solidFill>
                    <a:srgbClr val="2F2F2F"/>
                  </a:solidFill>
                </a:rPr>
                <a:t>picture</a:t>
              </a:r>
              <a:endParaRPr lang="zh-CN" altLang="en-US" sz="1000" dirty="0">
                <a:solidFill>
                  <a:srgbClr val="2F2F2F"/>
                </a:solidFill>
              </a:endParaRPr>
            </a:p>
          </p:txBody>
        </p:sp>
        <p:sp>
          <p:nvSpPr>
            <p:cNvPr id="350" name="椭圆 349"/>
            <p:cNvSpPr/>
            <p:nvPr/>
          </p:nvSpPr>
          <p:spPr>
            <a:xfrm>
              <a:off x="673100"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grpSp>
      <p:sp>
        <p:nvSpPr>
          <p:cNvPr id="890" name="Right Arrow 16">
            <a:extLst>
              <a:ext uri="{FF2B5EF4-FFF2-40B4-BE49-F238E27FC236}">
                <a16:creationId xmlns:a16="http://schemas.microsoft.com/office/drawing/2014/main" id="{C18997BC-8A46-4480-BDE2-8A42CE9D6E96}"/>
              </a:ext>
            </a:extLst>
          </p:cNvPr>
          <p:cNvSpPr/>
          <p:nvPr/>
        </p:nvSpPr>
        <p:spPr>
          <a:xfrm>
            <a:off x="4284308"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组合 18">
            <a:extLst>
              <a:ext uri="{FF2B5EF4-FFF2-40B4-BE49-F238E27FC236}">
                <a16:creationId xmlns:a16="http://schemas.microsoft.com/office/drawing/2014/main" id="{3DADE2E2-462A-4DAB-9FCF-67CBE7BC402C}"/>
              </a:ext>
            </a:extLst>
          </p:cNvPr>
          <p:cNvGrpSpPr/>
          <p:nvPr/>
        </p:nvGrpSpPr>
        <p:grpSpPr>
          <a:xfrm>
            <a:off x="4588450" y="1963867"/>
            <a:ext cx="3002400" cy="3200416"/>
            <a:chOff x="4595239" y="1963866"/>
            <a:chExt cx="3002400" cy="3200416"/>
          </a:xfrm>
        </p:grpSpPr>
        <p:sp>
          <p:nvSpPr>
            <p:cNvPr id="302" name="矩形 301">
              <a:extLst>
                <a:ext uri="{FF2B5EF4-FFF2-40B4-BE49-F238E27FC236}">
                  <a16:creationId xmlns:a16="http://schemas.microsoft.com/office/drawing/2014/main" id="{EB95F60D-A0A5-4CA6-84FF-3A5E2CC59F42}"/>
                </a:ext>
              </a:extLst>
            </p:cNvPr>
            <p:cNvSpPr/>
            <p:nvPr/>
          </p:nvSpPr>
          <p:spPr>
            <a:xfrm>
              <a:off x="4595239" y="196386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3" name="组合 152">
              <a:extLst>
                <a:ext uri="{FF2B5EF4-FFF2-40B4-BE49-F238E27FC236}">
                  <a16:creationId xmlns:a16="http://schemas.microsoft.com/office/drawing/2014/main" id="{A63C04F4-C358-4500-9952-9EF5BBBE121E}"/>
                </a:ext>
              </a:extLst>
            </p:cNvPr>
            <p:cNvGrpSpPr/>
            <p:nvPr/>
          </p:nvGrpSpPr>
          <p:grpSpPr>
            <a:xfrm>
              <a:off x="4706067" y="2686508"/>
              <a:ext cx="2780745" cy="2477774"/>
              <a:chOff x="5543523" y="3950927"/>
              <a:chExt cx="2485245" cy="2214470"/>
            </a:xfrm>
            <a:solidFill>
              <a:srgbClr val="E7E5EA"/>
            </a:solidFill>
          </p:grpSpPr>
          <p:sp>
            <p:nvSpPr>
              <p:cNvPr id="154" name="矩形: 圆角 153">
                <a:extLst>
                  <a:ext uri="{FF2B5EF4-FFF2-40B4-BE49-F238E27FC236}">
                    <a16:creationId xmlns:a16="http://schemas.microsoft.com/office/drawing/2014/main" id="{F6ABABC0-F43F-4F7C-A81E-B32B79EAE147}"/>
                  </a:ext>
                </a:extLst>
              </p:cNvPr>
              <p:cNvSpPr>
                <a:spLocks noChangeAspect="1"/>
              </p:cNvSpPr>
              <p:nvPr/>
            </p:nvSpPr>
            <p:spPr>
              <a:xfrm>
                <a:off x="5543523" y="3950927"/>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矩形: 圆角 154">
                <a:extLst>
                  <a:ext uri="{FF2B5EF4-FFF2-40B4-BE49-F238E27FC236}">
                    <a16:creationId xmlns:a16="http://schemas.microsoft.com/office/drawing/2014/main" id="{EF1FB13C-2546-480B-A3F8-637DD57A2E9A}"/>
                  </a:ext>
                </a:extLst>
              </p:cNvPr>
              <p:cNvSpPr>
                <a:spLocks noChangeAspect="1"/>
              </p:cNvSpPr>
              <p:nvPr/>
            </p:nvSpPr>
            <p:spPr>
              <a:xfrm>
                <a:off x="5543523" y="4723706"/>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矩形: 圆角 155">
                <a:extLst>
                  <a:ext uri="{FF2B5EF4-FFF2-40B4-BE49-F238E27FC236}">
                    <a16:creationId xmlns:a16="http://schemas.microsoft.com/office/drawing/2014/main" id="{BC5AD51A-7A84-49B0-B8D0-BFC3CEC38872}"/>
                  </a:ext>
                </a:extLst>
              </p:cNvPr>
              <p:cNvSpPr>
                <a:spLocks noChangeAspect="1"/>
              </p:cNvSpPr>
              <p:nvPr/>
            </p:nvSpPr>
            <p:spPr>
              <a:xfrm>
                <a:off x="5543523"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7" name="矩形: 圆角 156">
                <a:extLst>
                  <a:ext uri="{FF2B5EF4-FFF2-40B4-BE49-F238E27FC236}">
                    <a16:creationId xmlns:a16="http://schemas.microsoft.com/office/drawing/2014/main" id="{20717845-5E08-43BB-B73D-0D6866386EE2}"/>
                  </a:ext>
                </a:extLst>
              </p:cNvPr>
              <p:cNvSpPr>
                <a:spLocks noChangeAspect="1"/>
              </p:cNvSpPr>
              <p:nvPr/>
            </p:nvSpPr>
            <p:spPr>
              <a:xfrm>
                <a:off x="6839591"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8" name="矩形: 圆角 157">
                <a:extLst>
                  <a:ext uri="{FF2B5EF4-FFF2-40B4-BE49-F238E27FC236}">
                    <a16:creationId xmlns:a16="http://schemas.microsoft.com/office/drawing/2014/main" id="{04273410-3874-4C71-9C4E-4D25FA658C6F}"/>
                  </a:ext>
                </a:extLst>
              </p:cNvPr>
              <p:cNvSpPr>
                <a:spLocks noChangeAspect="1"/>
              </p:cNvSpPr>
              <p:nvPr/>
            </p:nvSpPr>
            <p:spPr>
              <a:xfrm>
                <a:off x="6839591" y="4723706"/>
                <a:ext cx="1189177" cy="668912"/>
              </a:xfrm>
              <a:prstGeom prst="roundRect">
                <a:avLst>
                  <a:gd name="adj" fmla="val 4418"/>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9" name="矩形: 圆角 158">
                <a:extLst>
                  <a:ext uri="{FF2B5EF4-FFF2-40B4-BE49-F238E27FC236}">
                    <a16:creationId xmlns:a16="http://schemas.microsoft.com/office/drawing/2014/main" id="{30E424DF-74BE-442A-AAB5-9F114C1494C8}"/>
                  </a:ext>
                </a:extLst>
              </p:cNvPr>
              <p:cNvSpPr>
                <a:spLocks noChangeAspect="1"/>
              </p:cNvSpPr>
              <p:nvPr/>
            </p:nvSpPr>
            <p:spPr>
              <a:xfrm>
                <a:off x="6839591" y="3950927"/>
                <a:ext cx="1189177" cy="668912"/>
              </a:xfrm>
              <a:prstGeom prst="roundRect">
                <a:avLst>
                  <a:gd name="adj" fmla="val 4418"/>
                </a:avLst>
              </a:prstGeom>
              <a:blipFill>
                <a:blip r:embed="rId3"/>
                <a:srcRect/>
                <a:stretch>
                  <a:fillRect t="-153" b="-153"/>
                </a:stretch>
              </a:blipFill>
              <a:ln w="3175">
                <a:noFill/>
                <a:prstDash val="solid"/>
                <a:miter lim="800000"/>
                <a:headEnd/>
                <a:tailEn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354"/>
                <a:endParaRPr lang="zh-CN" altLang="en-US" kern="0">
                  <a:solidFill>
                    <a:srgbClr val="44546A">
                      <a:lumMod val="60000"/>
                      <a:lumOff val="40000"/>
                    </a:srgbClr>
                  </a:solidFill>
                </a:endParaRPr>
              </a:p>
            </p:txBody>
          </p:sp>
          <p:sp>
            <p:nvSpPr>
              <p:cNvPr id="160" name="矩形: 圆角 159">
                <a:extLst>
                  <a:ext uri="{FF2B5EF4-FFF2-40B4-BE49-F238E27FC236}">
                    <a16:creationId xmlns:a16="http://schemas.microsoft.com/office/drawing/2014/main" id="{4491213B-312B-4965-A8AF-91558B9C4872}"/>
                  </a:ext>
                </a:extLst>
              </p:cNvPr>
              <p:cNvSpPr>
                <a:spLocks noChangeAspect="1"/>
              </p:cNvSpPr>
              <p:nvPr/>
            </p:nvSpPr>
            <p:spPr>
              <a:xfrm>
                <a:off x="6839591" y="3950927"/>
                <a:ext cx="1189177" cy="668912"/>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 name="组合 15">
              <a:extLst>
                <a:ext uri="{FF2B5EF4-FFF2-40B4-BE49-F238E27FC236}">
                  <a16:creationId xmlns:a16="http://schemas.microsoft.com/office/drawing/2014/main" id="{33AD0B02-1124-4118-881C-CF0D5138955B}"/>
                </a:ext>
              </a:extLst>
            </p:cNvPr>
            <p:cNvGrpSpPr/>
            <p:nvPr/>
          </p:nvGrpSpPr>
          <p:grpSpPr>
            <a:xfrm>
              <a:off x="4595239" y="1963866"/>
              <a:ext cx="3002400" cy="320240"/>
              <a:chOff x="4595239" y="1963866"/>
              <a:chExt cx="3002400" cy="320240"/>
            </a:xfrm>
          </p:grpSpPr>
          <p:grpSp>
            <p:nvGrpSpPr>
              <p:cNvPr id="5" name="组合 4">
                <a:extLst>
                  <a:ext uri="{FF2B5EF4-FFF2-40B4-BE49-F238E27FC236}">
                    <a16:creationId xmlns:a16="http://schemas.microsoft.com/office/drawing/2014/main" id="{6771DD05-1958-4BBA-A29F-081CA2709801}"/>
                  </a:ext>
                </a:extLst>
              </p:cNvPr>
              <p:cNvGrpSpPr/>
              <p:nvPr/>
            </p:nvGrpSpPr>
            <p:grpSpPr>
              <a:xfrm>
                <a:off x="4595239" y="1963866"/>
                <a:ext cx="3002400" cy="320240"/>
                <a:chOff x="8616223" y="1963866"/>
                <a:chExt cx="3002400" cy="320240"/>
              </a:xfrm>
            </p:grpSpPr>
            <p:sp>
              <p:nvSpPr>
                <p:cNvPr id="304" name="矩形 303">
                  <a:extLst>
                    <a:ext uri="{FF2B5EF4-FFF2-40B4-BE49-F238E27FC236}">
                      <a16:creationId xmlns:a16="http://schemas.microsoft.com/office/drawing/2014/main" id="{7398D68E-9E0E-4C67-8760-46BFB1A0317C}"/>
                    </a:ext>
                  </a:extLst>
                </p:cNvPr>
                <p:cNvSpPr/>
                <p:nvPr/>
              </p:nvSpPr>
              <p:spPr>
                <a:xfrm>
                  <a:off x="8616223" y="1963866"/>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06" name="Multiply 213">
                  <a:extLst>
                    <a:ext uri="{FF2B5EF4-FFF2-40B4-BE49-F238E27FC236}">
                      <a16:creationId xmlns:a16="http://schemas.microsoft.com/office/drawing/2014/main" id="{43E705A9-8DE1-4719-A1A7-37B0C64B2F5A}"/>
                    </a:ext>
                  </a:extLst>
                </p:cNvPr>
                <p:cNvSpPr>
                  <a:spLocks noChangeAspect="1"/>
                </p:cNvSpPr>
                <p:nvPr/>
              </p:nvSpPr>
              <p:spPr>
                <a:xfrm>
                  <a:off x="11404732" y="2067944"/>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sp>
            <p:nvSpPr>
              <p:cNvPr id="332" name="矩形 331">
                <a:extLst>
                  <a:ext uri="{FF2B5EF4-FFF2-40B4-BE49-F238E27FC236}">
                    <a16:creationId xmlns:a16="http://schemas.microsoft.com/office/drawing/2014/main" id="{45B452B5-600E-402C-A6E0-97D72A78CA3F}"/>
                  </a:ext>
                </a:extLst>
              </p:cNvPr>
              <p:cNvSpPr/>
              <p:nvPr/>
            </p:nvSpPr>
            <p:spPr>
              <a:xfrm>
                <a:off x="4715292" y="2038873"/>
                <a:ext cx="1548011" cy="153888"/>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r>
                  <a:rPr lang="zh-CN" altLang="en-US" sz="1000" kern="0" dirty="0">
                    <a:solidFill>
                      <a:srgbClr val="FFFFFF"/>
                    </a:solidFill>
                  </a:rPr>
                  <a:t>图片库 </a:t>
                </a:r>
                <a:r>
                  <a:rPr lang="en-US" altLang="zh-CN" sz="1000" kern="0" dirty="0">
                    <a:solidFill>
                      <a:srgbClr val="FFFFFF"/>
                    </a:solidFill>
                  </a:rPr>
                  <a:t>/ Picture Library</a:t>
                </a:r>
                <a:endParaRPr lang="zh-CN" altLang="en-US" sz="1000" kern="0" dirty="0">
                  <a:solidFill>
                    <a:srgbClr val="FFFFFF"/>
                  </a:solidFill>
                </a:endParaRPr>
              </a:p>
            </p:txBody>
          </p:sp>
        </p:grpSp>
        <p:grpSp>
          <p:nvGrpSpPr>
            <p:cNvPr id="335" name="组合 334">
              <a:extLst>
                <a:ext uri="{FF2B5EF4-FFF2-40B4-BE49-F238E27FC236}">
                  <a16:creationId xmlns:a16="http://schemas.microsoft.com/office/drawing/2014/main" id="{CEBCA69B-D1BD-4ED3-8A2A-EB25AD703A2E}"/>
                </a:ext>
              </a:extLst>
            </p:cNvPr>
            <p:cNvGrpSpPr/>
            <p:nvPr/>
          </p:nvGrpSpPr>
          <p:grpSpPr>
            <a:xfrm>
              <a:off x="4715293" y="2404041"/>
              <a:ext cx="1638861" cy="160073"/>
              <a:chOff x="4248155" y="2141651"/>
              <a:chExt cx="1474301" cy="144000"/>
            </a:xfrm>
            <a:solidFill>
              <a:srgbClr val="E7E5EA"/>
            </a:solidFill>
          </p:grpSpPr>
          <p:sp>
            <p:nvSpPr>
              <p:cNvPr id="489" name="矩形 488">
                <a:extLst>
                  <a:ext uri="{FF2B5EF4-FFF2-40B4-BE49-F238E27FC236}">
                    <a16:creationId xmlns:a16="http://schemas.microsoft.com/office/drawing/2014/main" id="{0F78271F-C2BF-49C2-BC46-681981BE5043}"/>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0" name="矩形 489">
                <a:extLst>
                  <a:ext uri="{FF2B5EF4-FFF2-40B4-BE49-F238E27FC236}">
                    <a16:creationId xmlns:a16="http://schemas.microsoft.com/office/drawing/2014/main" id="{A3015197-78E9-42A1-B8A4-70DAA4C54124}"/>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1" name="矩形 490">
                <a:extLst>
                  <a:ext uri="{FF2B5EF4-FFF2-40B4-BE49-F238E27FC236}">
                    <a16:creationId xmlns:a16="http://schemas.microsoft.com/office/drawing/2014/main" id="{BBC16AC2-873F-45AE-B3C1-DA18A14F30AD}"/>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95" name="矩形 494">
                <a:extLst>
                  <a:ext uri="{FF2B5EF4-FFF2-40B4-BE49-F238E27FC236}">
                    <a16:creationId xmlns:a16="http://schemas.microsoft.com/office/drawing/2014/main" id="{9C5D8EE9-3878-48C8-9E66-C90EC64D4EC8}"/>
                  </a:ext>
                </a:extLst>
              </p:cNvPr>
              <p:cNvSpPr>
                <a:spLocks/>
              </p:cNvSpPr>
              <p:nvPr/>
            </p:nvSpPr>
            <p:spPr>
              <a:xfrm>
                <a:off x="5434456"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36" name="组合 335">
              <a:extLst>
                <a:ext uri="{FF2B5EF4-FFF2-40B4-BE49-F238E27FC236}">
                  <a16:creationId xmlns:a16="http://schemas.microsoft.com/office/drawing/2014/main" id="{9E841455-3E39-47E0-89F1-4A6589854638}"/>
                </a:ext>
              </a:extLst>
            </p:cNvPr>
            <p:cNvGrpSpPr/>
            <p:nvPr/>
          </p:nvGrpSpPr>
          <p:grpSpPr>
            <a:xfrm>
              <a:off x="6715511" y="2404041"/>
              <a:ext cx="761195" cy="160073"/>
              <a:chOff x="6047529" y="2141651"/>
              <a:chExt cx="684762" cy="144000"/>
            </a:xfrm>
            <a:solidFill>
              <a:srgbClr val="E7E5EA"/>
            </a:solidFill>
          </p:grpSpPr>
          <p:sp>
            <p:nvSpPr>
              <p:cNvPr id="487" name="矩形 486">
                <a:extLst>
                  <a:ext uri="{FF2B5EF4-FFF2-40B4-BE49-F238E27FC236}">
                    <a16:creationId xmlns:a16="http://schemas.microsoft.com/office/drawing/2014/main" id="{AAE592BD-4F78-41C6-A563-482A2416386F}"/>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8" name="矩形 487">
                <a:extLst>
                  <a:ext uri="{FF2B5EF4-FFF2-40B4-BE49-F238E27FC236}">
                    <a16:creationId xmlns:a16="http://schemas.microsoft.com/office/drawing/2014/main" id="{42C3DBA0-3D8A-43C4-BDE9-15381F8C0043}"/>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13" name="文本框 612">
            <a:extLst>
              <a:ext uri="{FF2B5EF4-FFF2-40B4-BE49-F238E27FC236}">
                <a16:creationId xmlns:a16="http://schemas.microsoft.com/office/drawing/2014/main" id="{8AD2200D-CA44-4767-84EF-C1856654B4FA}"/>
              </a:ext>
            </a:extLst>
          </p:cNvPr>
          <p:cNvSpPr txBox="1"/>
          <p:nvPr/>
        </p:nvSpPr>
        <p:spPr>
          <a:xfrm>
            <a:off x="4916703" y="5387482"/>
            <a:ext cx="2558947" cy="553998"/>
          </a:xfrm>
          <a:prstGeom prst="rect">
            <a:avLst/>
          </a:prstGeom>
          <a:noFill/>
        </p:spPr>
        <p:txBody>
          <a:bodyPr wrap="square" rtlCol="0" anchor="ctr">
            <a:spAutoFit/>
          </a:bodyPr>
          <a:lstStyle/>
          <a:p>
            <a:r>
              <a:rPr lang="zh-CN" altLang="en-US" sz="1000" dirty="0">
                <a:solidFill>
                  <a:srgbClr val="2F2F2F"/>
                </a:solidFill>
              </a:rPr>
              <a:t>点击 </a:t>
            </a:r>
            <a:r>
              <a:rPr lang="en-US" altLang="zh-CN" sz="1000" dirty="0" err="1">
                <a:solidFill>
                  <a:srgbClr val="2F2F2F"/>
                </a:solidFill>
              </a:rPr>
              <a:t>iSlide</a:t>
            </a:r>
            <a:r>
              <a:rPr lang="en-US" altLang="zh-CN" sz="1000" dirty="0">
                <a:solidFill>
                  <a:srgbClr val="2F2F2F"/>
                </a:solidFill>
              </a:rPr>
              <a:t>【</a:t>
            </a:r>
            <a:r>
              <a:rPr lang="zh-CN" altLang="en-US" sz="1000" dirty="0">
                <a:solidFill>
                  <a:srgbClr val="2F2F2F"/>
                </a:solidFill>
              </a:rPr>
              <a:t>图片库</a:t>
            </a:r>
            <a:r>
              <a:rPr lang="en-US" altLang="zh-CN" sz="1000" dirty="0">
                <a:solidFill>
                  <a:srgbClr val="2F2F2F"/>
                </a:solidFill>
              </a:rPr>
              <a:t>】</a:t>
            </a:r>
            <a:r>
              <a:rPr lang="zh-CN" altLang="en-US" sz="1000" dirty="0">
                <a:solidFill>
                  <a:srgbClr val="2F2F2F"/>
                </a:solidFill>
              </a:rPr>
              <a:t>中的图片替换</a:t>
            </a:r>
            <a:endParaRPr lang="en-US" altLang="zh-CN" sz="1000" dirty="0">
              <a:solidFill>
                <a:srgbClr val="2F2F2F"/>
              </a:solidFill>
            </a:endParaRPr>
          </a:p>
          <a:p>
            <a:r>
              <a:rPr lang="en-US" altLang="zh-CN" sz="1000" dirty="0">
                <a:solidFill>
                  <a:srgbClr val="2F2F2F"/>
                </a:solidFill>
              </a:rPr>
              <a:t>Click the target picture in iSlide “Picture Library” to insert it into the shape</a:t>
            </a:r>
            <a:endParaRPr lang="zh-CN" altLang="en-US" sz="1000" dirty="0">
              <a:solidFill>
                <a:srgbClr val="2F2F2F"/>
              </a:solidFill>
            </a:endParaRPr>
          </a:p>
        </p:txBody>
      </p:sp>
      <p:sp>
        <p:nvSpPr>
          <p:cNvPr id="614" name="椭圆 613">
            <a:extLst>
              <a:ext uri="{FF2B5EF4-FFF2-40B4-BE49-F238E27FC236}">
                <a16:creationId xmlns:a16="http://schemas.microsoft.com/office/drawing/2014/main" id="{0EF98DBB-FD28-4F75-8C30-91D37F4F411F}"/>
              </a:ext>
            </a:extLst>
          </p:cNvPr>
          <p:cNvSpPr/>
          <p:nvPr/>
        </p:nvSpPr>
        <p:spPr>
          <a:xfrm>
            <a:off x="4595244"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sp>
        <p:nvSpPr>
          <p:cNvPr id="891" name="Right Arrow 751">
            <a:extLst>
              <a:ext uri="{FF2B5EF4-FFF2-40B4-BE49-F238E27FC236}">
                <a16:creationId xmlns:a16="http://schemas.microsoft.com/office/drawing/2014/main" id="{262E38B2-0226-44BA-9105-CB532FA15FCA}"/>
              </a:ext>
            </a:extLst>
          </p:cNvPr>
          <p:cNvSpPr/>
          <p:nvPr/>
        </p:nvSpPr>
        <p:spPr>
          <a:xfrm>
            <a:off x="7720845"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53" name="文本框 752">
            <a:extLst>
              <a:ext uri="{FF2B5EF4-FFF2-40B4-BE49-F238E27FC236}">
                <a16:creationId xmlns:a16="http://schemas.microsoft.com/office/drawing/2014/main" id="{64E2827D-DD54-493E-8009-F97E8BD7C996}"/>
              </a:ext>
            </a:extLst>
          </p:cNvPr>
          <p:cNvSpPr txBox="1"/>
          <p:nvPr/>
        </p:nvSpPr>
        <p:spPr>
          <a:xfrm>
            <a:off x="8346455" y="5387493"/>
            <a:ext cx="3174039" cy="553998"/>
          </a:xfrm>
          <a:prstGeom prst="rect">
            <a:avLst/>
          </a:prstGeom>
          <a:noFill/>
        </p:spPr>
        <p:txBody>
          <a:bodyPr wrap="square" rtlCol="0" anchor="ctr">
            <a:spAutoFit/>
          </a:bodyPr>
          <a:lstStyle/>
          <a:p>
            <a:r>
              <a:rPr lang="zh-CN" altLang="en-US" sz="1000" dirty="0">
                <a:solidFill>
                  <a:srgbClr val="2F2F2F"/>
                </a:solidFill>
              </a:rPr>
              <a:t>自动填充，图片保持比例不变</a:t>
            </a:r>
            <a:endParaRPr lang="en-US" altLang="zh-CN" sz="1000" dirty="0">
              <a:solidFill>
                <a:srgbClr val="2F2F2F"/>
              </a:solidFill>
            </a:endParaRPr>
          </a:p>
          <a:p>
            <a:r>
              <a:rPr lang="en-US" altLang="zh-CN" sz="1000" dirty="0">
                <a:solidFill>
                  <a:srgbClr val="2F2F2F"/>
                </a:solidFill>
              </a:rPr>
              <a:t>The picture will be filled in the shape automatically while maintaining the original aspect ratio</a:t>
            </a:r>
            <a:endParaRPr lang="zh-CN" altLang="en-US" sz="1000" dirty="0">
              <a:solidFill>
                <a:srgbClr val="2F2F2F"/>
              </a:solidFill>
            </a:endParaRPr>
          </a:p>
        </p:txBody>
      </p:sp>
      <p:sp>
        <p:nvSpPr>
          <p:cNvPr id="754" name="椭圆 753">
            <a:extLst>
              <a:ext uri="{FF2B5EF4-FFF2-40B4-BE49-F238E27FC236}">
                <a16:creationId xmlns:a16="http://schemas.microsoft.com/office/drawing/2014/main" id="{2CAE1083-0567-4F35-9DA3-912D7BA86E08}"/>
              </a:ext>
            </a:extLst>
          </p:cNvPr>
          <p:cNvSpPr/>
          <p:nvPr/>
        </p:nvSpPr>
        <p:spPr>
          <a:xfrm>
            <a:off x="8024992" y="5526324"/>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a:t>
            </a:r>
            <a:endParaRPr lang="zh-CN" altLang="en-US" sz="1200" dirty="0"/>
          </a:p>
        </p:txBody>
      </p:sp>
      <p:grpSp>
        <p:nvGrpSpPr>
          <p:cNvPr id="6" name="组合 5">
            <a:extLst>
              <a:ext uri="{FF2B5EF4-FFF2-40B4-BE49-F238E27FC236}">
                <a16:creationId xmlns:a16="http://schemas.microsoft.com/office/drawing/2014/main" id="{05CB054B-5632-4BEE-B55C-057A66B51EA7}"/>
              </a:ext>
            </a:extLst>
          </p:cNvPr>
          <p:cNvGrpSpPr/>
          <p:nvPr/>
        </p:nvGrpSpPr>
        <p:grpSpPr>
          <a:xfrm>
            <a:off x="660400" y="1959178"/>
            <a:ext cx="3493913" cy="2403813"/>
            <a:chOff x="660400" y="1959178"/>
            <a:chExt cx="3493913" cy="2403813"/>
          </a:xfrm>
        </p:grpSpPr>
        <p:sp>
          <p:nvSpPr>
            <p:cNvPr id="795" name="Rectangle 10">
              <a:extLst>
                <a:ext uri="{FF2B5EF4-FFF2-40B4-BE49-F238E27FC236}">
                  <a16:creationId xmlns:a16="http://schemas.microsoft.com/office/drawing/2014/main" id="{EB08811A-69A0-4B03-AD69-4D4093A4A1A1}"/>
                </a:ext>
              </a:extLst>
            </p:cNvPr>
            <p:cNvSpPr>
              <a:spLocks noChangeArrowheads="1"/>
            </p:cNvSpPr>
            <p:nvPr/>
          </p:nvSpPr>
          <p:spPr bwMode="auto">
            <a:xfrm>
              <a:off x="809622" y="2219171"/>
              <a:ext cx="3240163" cy="1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a:extLst>
                <a:ext uri="{FF2B5EF4-FFF2-40B4-BE49-F238E27FC236}">
                  <a16:creationId xmlns:a16="http://schemas.microsoft.com/office/drawing/2014/main" id="{5B9E7E2D-AC2C-49EF-846B-D2112A03771B}"/>
                </a:ext>
              </a:extLst>
            </p:cNvPr>
            <p:cNvGrpSpPr/>
            <p:nvPr/>
          </p:nvGrpSpPr>
          <p:grpSpPr>
            <a:xfrm>
              <a:off x="660400" y="1959178"/>
              <a:ext cx="3493913" cy="2403813"/>
              <a:chOff x="673100" y="1959176"/>
              <a:chExt cx="3493913" cy="2403813"/>
            </a:xfrm>
          </p:grpSpPr>
          <p:grpSp>
            <p:nvGrpSpPr>
              <p:cNvPr id="630" name="组合 629">
                <a:extLst>
                  <a:ext uri="{FF2B5EF4-FFF2-40B4-BE49-F238E27FC236}">
                    <a16:creationId xmlns:a16="http://schemas.microsoft.com/office/drawing/2014/main" id="{510829D3-93DD-45B8-B4CA-857E2EF8EBCC}"/>
                  </a:ext>
                </a:extLst>
              </p:cNvPr>
              <p:cNvGrpSpPr/>
              <p:nvPr/>
            </p:nvGrpSpPr>
            <p:grpSpPr>
              <a:xfrm>
                <a:off x="673100" y="1959176"/>
                <a:ext cx="3493913" cy="2403813"/>
                <a:chOff x="673100" y="1959176"/>
                <a:chExt cx="3493913" cy="2403813"/>
              </a:xfrm>
            </p:grpSpPr>
            <p:sp>
              <p:nvSpPr>
                <p:cNvPr id="631" name="Freeform 6">
                  <a:extLst>
                    <a:ext uri="{FF2B5EF4-FFF2-40B4-BE49-F238E27FC236}">
                      <a16:creationId xmlns:a16="http://schemas.microsoft.com/office/drawing/2014/main" id="{72294BB5-13DA-4B6E-865D-2BD4E411B558}"/>
                    </a:ext>
                  </a:extLst>
                </p:cNvPr>
                <p:cNvSpPr>
                  <a:spLocks/>
                </p:cNvSpPr>
                <p:nvPr/>
              </p:nvSpPr>
              <p:spPr bwMode="auto">
                <a:xfrm>
                  <a:off x="673100"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632" name="矩形: 圆角 631">
                  <a:extLst>
                    <a:ext uri="{FF2B5EF4-FFF2-40B4-BE49-F238E27FC236}">
                      <a16:creationId xmlns:a16="http://schemas.microsoft.com/office/drawing/2014/main" id="{B0A9673E-E45E-40E8-8394-D4D234EB83B1}"/>
                    </a:ext>
                  </a:extLst>
                </p:cNvPr>
                <p:cNvSpPr>
                  <a:spLocks noChangeAspect="1"/>
                </p:cNvSpPr>
                <p:nvPr/>
              </p:nvSpPr>
              <p:spPr>
                <a:xfrm>
                  <a:off x="810452"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3" name="Rectangle 8">
                  <a:extLst>
                    <a:ext uri="{FF2B5EF4-FFF2-40B4-BE49-F238E27FC236}">
                      <a16:creationId xmlns:a16="http://schemas.microsoft.com/office/drawing/2014/main" id="{2DF9B9B3-2C87-4FB7-B3F8-0991D49AA9E1}"/>
                    </a:ext>
                  </a:extLst>
                </p:cNvPr>
                <p:cNvSpPr>
                  <a:spLocks noChangeArrowheads="1"/>
                </p:cNvSpPr>
                <p:nvPr/>
              </p:nvSpPr>
              <p:spPr bwMode="auto">
                <a:xfrm>
                  <a:off x="810454"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Rectangle 9">
                  <a:extLst>
                    <a:ext uri="{FF2B5EF4-FFF2-40B4-BE49-F238E27FC236}">
                      <a16:creationId xmlns:a16="http://schemas.microsoft.com/office/drawing/2014/main" id="{F1ABC1A6-AE5D-408B-A4FD-9442DE6B2C82}"/>
                    </a:ext>
                  </a:extLst>
                </p:cNvPr>
                <p:cNvSpPr>
                  <a:spLocks noChangeArrowheads="1"/>
                </p:cNvSpPr>
                <p:nvPr/>
              </p:nvSpPr>
              <p:spPr bwMode="auto">
                <a:xfrm>
                  <a:off x="810454"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Oval 14">
                  <a:extLst>
                    <a:ext uri="{FF2B5EF4-FFF2-40B4-BE49-F238E27FC236}">
                      <a16:creationId xmlns:a16="http://schemas.microsoft.com/office/drawing/2014/main" id="{596E97CB-AB40-4317-A22D-F6D78AB0F39B}"/>
                    </a:ext>
                  </a:extLst>
                </p:cNvPr>
                <p:cNvSpPr>
                  <a:spLocks noChangeArrowheads="1"/>
                </p:cNvSpPr>
                <p:nvPr/>
              </p:nvSpPr>
              <p:spPr bwMode="auto">
                <a:xfrm>
                  <a:off x="1171610"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Oval 15">
                  <a:extLst>
                    <a:ext uri="{FF2B5EF4-FFF2-40B4-BE49-F238E27FC236}">
                      <a16:creationId xmlns:a16="http://schemas.microsoft.com/office/drawing/2014/main" id="{D75A818A-89BB-43FB-8B83-1FD85B898D84}"/>
                    </a:ext>
                  </a:extLst>
                </p:cNvPr>
                <p:cNvSpPr>
                  <a:spLocks noChangeArrowheads="1"/>
                </p:cNvSpPr>
                <p:nvPr/>
              </p:nvSpPr>
              <p:spPr bwMode="auto">
                <a:xfrm>
                  <a:off x="1276307"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Oval 16">
                  <a:extLst>
                    <a:ext uri="{FF2B5EF4-FFF2-40B4-BE49-F238E27FC236}">
                      <a16:creationId xmlns:a16="http://schemas.microsoft.com/office/drawing/2014/main" id="{7DD10C7C-7BA7-4453-B2C4-FD8894F5B431}"/>
                    </a:ext>
                  </a:extLst>
                </p:cNvPr>
                <p:cNvSpPr>
                  <a:spLocks noChangeArrowheads="1"/>
                </p:cNvSpPr>
                <p:nvPr/>
              </p:nvSpPr>
              <p:spPr bwMode="auto">
                <a:xfrm>
                  <a:off x="138100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8">
                  <a:extLst>
                    <a:ext uri="{FF2B5EF4-FFF2-40B4-BE49-F238E27FC236}">
                      <a16:creationId xmlns:a16="http://schemas.microsoft.com/office/drawing/2014/main" id="{67CF1F31-08E2-4A01-993C-B31C6A9CB311}"/>
                    </a:ext>
                  </a:extLst>
                </p:cNvPr>
                <p:cNvSpPr>
                  <a:spLocks/>
                </p:cNvSpPr>
                <p:nvPr/>
              </p:nvSpPr>
              <p:spPr bwMode="auto">
                <a:xfrm>
                  <a:off x="1615371"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Rectangle 19">
                  <a:extLst>
                    <a:ext uri="{FF2B5EF4-FFF2-40B4-BE49-F238E27FC236}">
                      <a16:creationId xmlns:a16="http://schemas.microsoft.com/office/drawing/2014/main" id="{841C6BD3-6051-4CC5-8012-F63265A7490C}"/>
                    </a:ext>
                  </a:extLst>
                </p:cNvPr>
                <p:cNvSpPr>
                  <a:spLocks noChangeArrowheads="1"/>
                </p:cNvSpPr>
                <p:nvPr/>
              </p:nvSpPr>
              <p:spPr bwMode="auto">
                <a:xfrm>
                  <a:off x="1737357"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20">
                  <a:extLst>
                    <a:ext uri="{FF2B5EF4-FFF2-40B4-BE49-F238E27FC236}">
                      <a16:creationId xmlns:a16="http://schemas.microsoft.com/office/drawing/2014/main" id="{D0B48CBB-7BBA-4DC2-92BE-77F3A8AE7CC7}"/>
                    </a:ext>
                  </a:extLst>
                </p:cNvPr>
                <p:cNvSpPr>
                  <a:spLocks/>
                </p:cNvSpPr>
                <p:nvPr/>
              </p:nvSpPr>
              <p:spPr bwMode="auto">
                <a:xfrm>
                  <a:off x="1139912"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21">
                  <a:extLst>
                    <a:ext uri="{FF2B5EF4-FFF2-40B4-BE49-F238E27FC236}">
                      <a16:creationId xmlns:a16="http://schemas.microsoft.com/office/drawing/2014/main" id="{D77522F3-359C-4A76-8CFB-E98210318674}"/>
                    </a:ext>
                  </a:extLst>
                </p:cNvPr>
                <p:cNvSpPr>
                  <a:spLocks/>
                </p:cNvSpPr>
                <p:nvPr/>
              </p:nvSpPr>
              <p:spPr bwMode="auto">
                <a:xfrm>
                  <a:off x="2317512"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22">
                  <a:extLst>
                    <a:ext uri="{FF2B5EF4-FFF2-40B4-BE49-F238E27FC236}">
                      <a16:creationId xmlns:a16="http://schemas.microsoft.com/office/drawing/2014/main" id="{D29031B0-D856-4AC0-A389-2000EA566C1B}"/>
                    </a:ext>
                  </a:extLst>
                </p:cNvPr>
                <p:cNvSpPr>
                  <a:spLocks/>
                </p:cNvSpPr>
                <p:nvPr/>
              </p:nvSpPr>
              <p:spPr bwMode="auto">
                <a:xfrm>
                  <a:off x="2757430"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23">
                  <a:extLst>
                    <a:ext uri="{FF2B5EF4-FFF2-40B4-BE49-F238E27FC236}">
                      <a16:creationId xmlns:a16="http://schemas.microsoft.com/office/drawing/2014/main" id="{FE055015-7E94-4650-A93E-2EB94EA8FCFE}"/>
                    </a:ext>
                  </a:extLst>
                </p:cNvPr>
                <p:cNvSpPr>
                  <a:spLocks/>
                </p:cNvSpPr>
                <p:nvPr/>
              </p:nvSpPr>
              <p:spPr bwMode="auto">
                <a:xfrm>
                  <a:off x="3197349"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矩形: 圆角 643">
                  <a:extLst>
                    <a:ext uri="{FF2B5EF4-FFF2-40B4-BE49-F238E27FC236}">
                      <a16:creationId xmlns:a16="http://schemas.microsoft.com/office/drawing/2014/main" id="{A7E978AF-0551-4504-BBDB-E5F72BFA97CA}"/>
                    </a:ext>
                  </a:extLst>
                </p:cNvPr>
                <p:cNvSpPr>
                  <a:spLocks noChangeAspect="1"/>
                </p:cNvSpPr>
                <p:nvPr/>
              </p:nvSpPr>
              <p:spPr>
                <a:xfrm>
                  <a:off x="810452"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5" name="矩形: 圆角 644">
                  <a:extLst>
                    <a:ext uri="{FF2B5EF4-FFF2-40B4-BE49-F238E27FC236}">
                      <a16:creationId xmlns:a16="http://schemas.microsoft.com/office/drawing/2014/main" id="{1D92DB09-1A26-43BD-AC9B-598C9F3BAB5C}"/>
                    </a:ext>
                  </a:extLst>
                </p:cNvPr>
                <p:cNvSpPr>
                  <a:spLocks noChangeAspect="1"/>
                </p:cNvSpPr>
                <p:nvPr/>
              </p:nvSpPr>
              <p:spPr>
                <a:xfrm>
                  <a:off x="810452"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6" name="矩形: 圆角 645">
                  <a:extLst>
                    <a:ext uri="{FF2B5EF4-FFF2-40B4-BE49-F238E27FC236}">
                      <a16:creationId xmlns:a16="http://schemas.microsoft.com/office/drawing/2014/main" id="{B292DAEA-71EC-4C54-BF5B-3F603C828145}"/>
                    </a:ext>
                  </a:extLst>
                </p:cNvPr>
                <p:cNvSpPr>
                  <a:spLocks noChangeAspect="1"/>
                </p:cNvSpPr>
                <p:nvPr/>
              </p:nvSpPr>
              <p:spPr>
                <a:xfrm>
                  <a:off x="810452"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7" name="矩形: 圆角 646">
                  <a:extLst>
                    <a:ext uri="{FF2B5EF4-FFF2-40B4-BE49-F238E27FC236}">
                      <a16:creationId xmlns:a16="http://schemas.microsoft.com/office/drawing/2014/main" id="{FC5AB78D-1183-44FB-B882-A5C05D3FAEE8}"/>
                    </a:ext>
                  </a:extLst>
                </p:cNvPr>
                <p:cNvSpPr>
                  <a:spLocks noChangeAspect="1"/>
                </p:cNvSpPr>
                <p:nvPr/>
              </p:nvSpPr>
              <p:spPr>
                <a:xfrm>
                  <a:off x="1448859"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8" name="矩形: 圆角 647">
                  <a:extLst>
                    <a:ext uri="{FF2B5EF4-FFF2-40B4-BE49-F238E27FC236}">
                      <a16:creationId xmlns:a16="http://schemas.microsoft.com/office/drawing/2014/main" id="{E7793187-92B2-493B-8B2F-C1D87DCE8C84}"/>
                    </a:ext>
                  </a:extLst>
                </p:cNvPr>
                <p:cNvSpPr>
                  <a:spLocks noChangeAspect="1"/>
                </p:cNvSpPr>
                <p:nvPr/>
              </p:nvSpPr>
              <p:spPr>
                <a:xfrm>
                  <a:off x="810452"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 name="组合 8">
                <a:extLst>
                  <a:ext uri="{FF2B5EF4-FFF2-40B4-BE49-F238E27FC236}">
                    <a16:creationId xmlns:a16="http://schemas.microsoft.com/office/drawing/2014/main" id="{276AC502-71BC-4226-8EC2-9CE0C1B80C6A}"/>
                  </a:ext>
                </a:extLst>
              </p:cNvPr>
              <p:cNvGrpSpPr/>
              <p:nvPr/>
            </p:nvGrpSpPr>
            <p:grpSpPr>
              <a:xfrm>
                <a:off x="1642158" y="3169834"/>
                <a:ext cx="2158596" cy="669284"/>
                <a:chOff x="1642158" y="3169834"/>
                <a:chExt cx="2158596" cy="669284"/>
              </a:xfrm>
            </p:grpSpPr>
            <p:sp>
              <p:nvSpPr>
                <p:cNvPr id="420" name="矩形 419">
                  <a:extLst>
                    <a:ext uri="{FF2B5EF4-FFF2-40B4-BE49-F238E27FC236}">
                      <a16:creationId xmlns:a16="http://schemas.microsoft.com/office/drawing/2014/main" id="{B63E4F93-58FC-4CD9-A34C-1104C0B05951}"/>
                    </a:ext>
                  </a:extLst>
                </p:cNvPr>
                <p:cNvSpPr/>
                <p:nvPr/>
              </p:nvSpPr>
              <p:spPr>
                <a:xfrm>
                  <a:off x="1658305"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2745541B-888E-4007-BA79-52D8C8B54A33}"/>
                    </a:ext>
                  </a:extLst>
                </p:cNvPr>
                <p:cNvGrpSpPr/>
                <p:nvPr/>
              </p:nvGrpSpPr>
              <p:grpSpPr>
                <a:xfrm>
                  <a:off x="1687146" y="3211004"/>
                  <a:ext cx="2101734" cy="587141"/>
                  <a:chOff x="1633218" y="3294045"/>
                  <a:chExt cx="2101734" cy="587141"/>
                </a:xfrm>
              </p:grpSpPr>
              <p:sp>
                <p:nvSpPr>
                  <p:cNvPr id="125" name="圆角矩形 13">
                    <a:extLst>
                      <a:ext uri="{FF2B5EF4-FFF2-40B4-BE49-F238E27FC236}">
                        <a16:creationId xmlns:a16="http://schemas.microsoft.com/office/drawing/2014/main" id="{488858F3-69A3-4E36-933E-A60BB21CB6F5}"/>
                      </a:ext>
                    </a:extLst>
                  </p:cNvPr>
                  <p:cNvSpPr/>
                  <p:nvPr/>
                </p:nvSpPr>
                <p:spPr>
                  <a:xfrm>
                    <a:off x="1633218" y="3294045"/>
                    <a:ext cx="875309" cy="587141"/>
                  </a:xfrm>
                  <a:prstGeom prst="roundRect">
                    <a:avLst>
                      <a:gd name="adj" fmla="val 8038"/>
                    </a:avLst>
                  </a:prstGeom>
                  <a:pattFill prst="pct5">
                    <a:fgClr>
                      <a:srgbClr val="867D98">
                        <a:lumMod val="20000"/>
                        <a:lumOff val="80000"/>
                      </a:srgbClr>
                    </a:fgClr>
                    <a:bgClr>
                      <a:srgbClr val="ADB5BF"/>
                    </a:bgClr>
                  </a:patt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grpSp>
                <p:nvGrpSpPr>
                  <p:cNvPr id="144" name="组合 143">
                    <a:extLst>
                      <a:ext uri="{FF2B5EF4-FFF2-40B4-BE49-F238E27FC236}">
                        <a16:creationId xmlns:a16="http://schemas.microsoft.com/office/drawing/2014/main" id="{428E477C-F4CA-49FF-BCAA-14A401D6124F}"/>
                      </a:ext>
                    </a:extLst>
                  </p:cNvPr>
                  <p:cNvGrpSpPr/>
                  <p:nvPr/>
                </p:nvGrpSpPr>
                <p:grpSpPr>
                  <a:xfrm>
                    <a:off x="2634832" y="3294045"/>
                    <a:ext cx="1100120" cy="587141"/>
                    <a:chOff x="1703214" y="3185928"/>
                    <a:chExt cx="582258" cy="521425"/>
                  </a:xfrm>
                </p:grpSpPr>
                <p:sp>
                  <p:nvSpPr>
                    <p:cNvPr id="145" name="矩形 144">
                      <a:extLst>
                        <a:ext uri="{FF2B5EF4-FFF2-40B4-BE49-F238E27FC236}">
                          <a16:creationId xmlns:a16="http://schemas.microsoft.com/office/drawing/2014/main" id="{249614F1-31F8-42D0-BCAF-3758E46C4D47}"/>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a:extLst>
                        <a:ext uri="{FF2B5EF4-FFF2-40B4-BE49-F238E27FC236}">
                          <a16:creationId xmlns:a16="http://schemas.microsoft.com/office/drawing/2014/main" id="{184CA460-5482-4CA9-949D-41F2E9F5C978}"/>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a:extLst>
                        <a:ext uri="{FF2B5EF4-FFF2-40B4-BE49-F238E27FC236}">
                          <a16:creationId xmlns:a16="http://schemas.microsoft.com/office/drawing/2014/main" id="{8F9D1724-52B7-4FFD-845E-8DBA04B24E52}"/>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9" name="组合 168">
                  <a:extLst>
                    <a:ext uri="{FF2B5EF4-FFF2-40B4-BE49-F238E27FC236}">
                      <a16:creationId xmlns:a16="http://schemas.microsoft.com/office/drawing/2014/main" id="{EC3F73D4-F515-4140-8158-87AE57BCA18E}"/>
                    </a:ext>
                  </a:extLst>
                </p:cNvPr>
                <p:cNvGrpSpPr/>
                <p:nvPr/>
              </p:nvGrpSpPr>
              <p:grpSpPr>
                <a:xfrm>
                  <a:off x="1642158" y="3169834"/>
                  <a:ext cx="956891" cy="669284"/>
                  <a:chOff x="4979129" y="5045363"/>
                  <a:chExt cx="526932" cy="368557"/>
                </a:xfrm>
              </p:grpSpPr>
              <p:sp>
                <p:nvSpPr>
                  <p:cNvPr id="170" name="矩形 169">
                    <a:extLst>
                      <a:ext uri="{FF2B5EF4-FFF2-40B4-BE49-F238E27FC236}">
                        <a16:creationId xmlns:a16="http://schemas.microsoft.com/office/drawing/2014/main" id="{E1A6343C-E9AF-4F6B-8807-64C6D3898212}"/>
                      </a:ext>
                    </a:extLst>
                  </p:cNvPr>
                  <p:cNvSpPr/>
                  <p:nvPr/>
                </p:nvSpPr>
                <p:spPr>
                  <a:xfrm>
                    <a:off x="5001992" y="5068224"/>
                    <a:ext cx="481727" cy="323135"/>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1" name="椭圆 170">
                    <a:extLst>
                      <a:ext uri="{FF2B5EF4-FFF2-40B4-BE49-F238E27FC236}">
                        <a16:creationId xmlns:a16="http://schemas.microsoft.com/office/drawing/2014/main" id="{369817C5-79D9-4864-8C51-E8A19B7DA008}"/>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椭圆 171">
                    <a:extLst>
                      <a:ext uri="{FF2B5EF4-FFF2-40B4-BE49-F238E27FC236}">
                        <a16:creationId xmlns:a16="http://schemas.microsoft.com/office/drawing/2014/main" id="{0264495B-17CB-4E7B-BFE8-5DF7A0249796}"/>
                      </a:ext>
                    </a:extLst>
                  </p:cNvPr>
                  <p:cNvSpPr/>
                  <p:nvPr/>
                </p:nvSpPr>
                <p:spPr>
                  <a:xfrm flipH="1">
                    <a:off x="5219995"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椭圆 172">
                    <a:extLst>
                      <a:ext uri="{FF2B5EF4-FFF2-40B4-BE49-F238E27FC236}">
                        <a16:creationId xmlns:a16="http://schemas.microsoft.com/office/drawing/2014/main" id="{07318BFA-8529-4CB7-A1DF-AE3F0CAF4B3B}"/>
                      </a:ext>
                    </a:extLst>
                  </p:cNvPr>
                  <p:cNvSpPr/>
                  <p:nvPr/>
                </p:nvSpPr>
                <p:spPr>
                  <a:xfrm flipH="1">
                    <a:off x="5460337"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椭圆 176">
                    <a:extLst>
                      <a:ext uri="{FF2B5EF4-FFF2-40B4-BE49-F238E27FC236}">
                        <a16:creationId xmlns:a16="http://schemas.microsoft.com/office/drawing/2014/main" id="{01C057E9-76C3-4DCD-B579-9BB383218B7D}"/>
                      </a:ext>
                    </a:extLst>
                  </p:cNvPr>
                  <p:cNvSpPr/>
                  <p:nvPr/>
                </p:nvSpPr>
                <p:spPr>
                  <a:xfrm flipH="1">
                    <a:off x="4979129" y="5206931"/>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椭圆 177">
                    <a:extLst>
                      <a:ext uri="{FF2B5EF4-FFF2-40B4-BE49-F238E27FC236}">
                        <a16:creationId xmlns:a16="http://schemas.microsoft.com/office/drawing/2014/main" id="{4D360A41-2751-4012-85FB-FB320C5FDC4E}"/>
                      </a:ext>
                    </a:extLst>
                  </p:cNvPr>
                  <p:cNvSpPr/>
                  <p:nvPr/>
                </p:nvSpPr>
                <p:spPr>
                  <a:xfrm flipH="1">
                    <a:off x="5460341" y="5206931"/>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椭圆 189">
                    <a:extLst>
                      <a:ext uri="{FF2B5EF4-FFF2-40B4-BE49-F238E27FC236}">
                        <a16:creationId xmlns:a16="http://schemas.microsoft.com/office/drawing/2014/main" id="{98AAFF81-4D05-4193-AD73-8D53438272E5}"/>
                      </a:ext>
                    </a:extLst>
                  </p:cNvPr>
                  <p:cNvSpPr/>
                  <p:nvPr/>
                </p:nvSpPr>
                <p:spPr>
                  <a:xfrm flipH="1">
                    <a:off x="4979129" y="536820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椭圆 190">
                    <a:extLst>
                      <a:ext uri="{FF2B5EF4-FFF2-40B4-BE49-F238E27FC236}">
                        <a16:creationId xmlns:a16="http://schemas.microsoft.com/office/drawing/2014/main" id="{51B80C2F-8B0A-4B59-A45E-11544A481C29}"/>
                      </a:ext>
                    </a:extLst>
                  </p:cNvPr>
                  <p:cNvSpPr/>
                  <p:nvPr/>
                </p:nvSpPr>
                <p:spPr>
                  <a:xfrm flipH="1">
                    <a:off x="5219995" y="5368198"/>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椭圆 191">
                    <a:extLst>
                      <a:ext uri="{FF2B5EF4-FFF2-40B4-BE49-F238E27FC236}">
                        <a16:creationId xmlns:a16="http://schemas.microsoft.com/office/drawing/2014/main" id="{2D68CCDA-A842-4953-913F-5D57DD0DA445}"/>
                      </a:ext>
                    </a:extLst>
                  </p:cNvPr>
                  <p:cNvSpPr/>
                  <p:nvPr/>
                </p:nvSpPr>
                <p:spPr>
                  <a:xfrm flipH="1">
                    <a:off x="5460337" y="5368198"/>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sp>
        <p:nvSpPr>
          <p:cNvPr id="211" name="矩形 210">
            <a:extLst>
              <a:ext uri="{FF2B5EF4-FFF2-40B4-BE49-F238E27FC236}">
                <a16:creationId xmlns:a16="http://schemas.microsoft.com/office/drawing/2014/main" id="{0510714D-1063-4116-9681-56D6C11586DB}"/>
              </a:ext>
            </a:extLst>
          </p:cNvPr>
          <p:cNvSpPr/>
          <p:nvPr/>
        </p:nvSpPr>
        <p:spPr>
          <a:xfrm>
            <a:off x="9010199" y="3180644"/>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956C0B5D-F5F6-4391-BA8D-37F22BE68FDA}"/>
              </a:ext>
            </a:extLst>
          </p:cNvPr>
          <p:cNvGrpSpPr/>
          <p:nvPr/>
        </p:nvGrpSpPr>
        <p:grpSpPr>
          <a:xfrm>
            <a:off x="8024987" y="1959178"/>
            <a:ext cx="3493913" cy="2403813"/>
            <a:chOff x="8024986" y="1959176"/>
            <a:chExt cx="3493913" cy="2403813"/>
          </a:xfrm>
        </p:grpSpPr>
        <p:grpSp>
          <p:nvGrpSpPr>
            <p:cNvPr id="608" name="组合 607">
              <a:extLst>
                <a:ext uri="{FF2B5EF4-FFF2-40B4-BE49-F238E27FC236}">
                  <a16:creationId xmlns:a16="http://schemas.microsoft.com/office/drawing/2014/main" id="{DCCD8EAC-8413-4950-94D6-6E1EB4F34DD5}"/>
                </a:ext>
              </a:extLst>
            </p:cNvPr>
            <p:cNvGrpSpPr/>
            <p:nvPr/>
          </p:nvGrpSpPr>
          <p:grpSpPr>
            <a:xfrm>
              <a:off x="8024986" y="1959176"/>
              <a:ext cx="3493913" cy="2403813"/>
              <a:chOff x="8024986" y="1959176"/>
              <a:chExt cx="3493913" cy="2403813"/>
            </a:xfrm>
          </p:grpSpPr>
          <p:sp>
            <p:nvSpPr>
              <p:cNvPr id="609" name="Freeform 6">
                <a:extLst>
                  <a:ext uri="{FF2B5EF4-FFF2-40B4-BE49-F238E27FC236}">
                    <a16:creationId xmlns:a16="http://schemas.microsoft.com/office/drawing/2014/main" id="{FF69F6C2-47FC-4959-84F0-F8BCB61C572F}"/>
                  </a:ext>
                </a:extLst>
              </p:cNvPr>
              <p:cNvSpPr>
                <a:spLocks/>
              </p:cNvSpPr>
              <p:nvPr/>
            </p:nvSpPr>
            <p:spPr bwMode="auto">
              <a:xfrm>
                <a:off x="8024986"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0" name="矩形: 圆角 609">
                <a:extLst>
                  <a:ext uri="{FF2B5EF4-FFF2-40B4-BE49-F238E27FC236}">
                    <a16:creationId xmlns:a16="http://schemas.microsoft.com/office/drawing/2014/main" id="{6C5B2963-ECA9-4700-AEF1-D4F9D0446EAE}"/>
                  </a:ext>
                </a:extLst>
              </p:cNvPr>
              <p:cNvSpPr>
                <a:spLocks noChangeAspect="1"/>
              </p:cNvSpPr>
              <p:nvPr/>
            </p:nvSpPr>
            <p:spPr>
              <a:xfrm>
                <a:off x="8162338"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1" name="Rectangle 8">
                <a:extLst>
                  <a:ext uri="{FF2B5EF4-FFF2-40B4-BE49-F238E27FC236}">
                    <a16:creationId xmlns:a16="http://schemas.microsoft.com/office/drawing/2014/main" id="{FC9BDBEC-A273-4FEB-892A-E0B9D85FAD0F}"/>
                  </a:ext>
                </a:extLst>
              </p:cNvPr>
              <p:cNvSpPr>
                <a:spLocks noChangeArrowheads="1"/>
              </p:cNvSpPr>
              <p:nvPr/>
            </p:nvSpPr>
            <p:spPr bwMode="auto">
              <a:xfrm>
                <a:off x="8162340"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2" name="Rectangle 9">
                <a:extLst>
                  <a:ext uri="{FF2B5EF4-FFF2-40B4-BE49-F238E27FC236}">
                    <a16:creationId xmlns:a16="http://schemas.microsoft.com/office/drawing/2014/main" id="{9A98051B-AB98-43BD-8039-1C62FB08D8B8}"/>
                  </a:ext>
                </a:extLst>
              </p:cNvPr>
              <p:cNvSpPr>
                <a:spLocks noChangeArrowheads="1"/>
              </p:cNvSpPr>
              <p:nvPr/>
            </p:nvSpPr>
            <p:spPr bwMode="auto">
              <a:xfrm>
                <a:off x="8162340"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Oval 14">
                <a:extLst>
                  <a:ext uri="{FF2B5EF4-FFF2-40B4-BE49-F238E27FC236}">
                    <a16:creationId xmlns:a16="http://schemas.microsoft.com/office/drawing/2014/main" id="{471121A1-F8F1-44CB-8F2F-C0D1C37860A8}"/>
                  </a:ext>
                </a:extLst>
              </p:cNvPr>
              <p:cNvSpPr>
                <a:spLocks noChangeArrowheads="1"/>
              </p:cNvSpPr>
              <p:nvPr/>
            </p:nvSpPr>
            <p:spPr bwMode="auto">
              <a:xfrm>
                <a:off x="8523496"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6" name="Oval 15">
                <a:extLst>
                  <a:ext uri="{FF2B5EF4-FFF2-40B4-BE49-F238E27FC236}">
                    <a16:creationId xmlns:a16="http://schemas.microsoft.com/office/drawing/2014/main" id="{A40A8446-7E8E-4B21-9495-3CF22B7C42C3}"/>
                  </a:ext>
                </a:extLst>
              </p:cNvPr>
              <p:cNvSpPr>
                <a:spLocks noChangeArrowheads="1"/>
              </p:cNvSpPr>
              <p:nvPr/>
            </p:nvSpPr>
            <p:spPr bwMode="auto">
              <a:xfrm>
                <a:off x="862819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7" name="Oval 16">
                <a:extLst>
                  <a:ext uri="{FF2B5EF4-FFF2-40B4-BE49-F238E27FC236}">
                    <a16:creationId xmlns:a16="http://schemas.microsoft.com/office/drawing/2014/main" id="{BE987962-30BE-4B9B-9CA4-6D7883091721}"/>
                  </a:ext>
                </a:extLst>
              </p:cNvPr>
              <p:cNvSpPr>
                <a:spLocks noChangeArrowheads="1"/>
              </p:cNvSpPr>
              <p:nvPr/>
            </p:nvSpPr>
            <p:spPr bwMode="auto">
              <a:xfrm>
                <a:off x="8732889"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9" name="Freeform 18">
                <a:extLst>
                  <a:ext uri="{FF2B5EF4-FFF2-40B4-BE49-F238E27FC236}">
                    <a16:creationId xmlns:a16="http://schemas.microsoft.com/office/drawing/2014/main" id="{30E2C5FC-33B1-47E5-AD36-4E6B4FAEBBCC}"/>
                  </a:ext>
                </a:extLst>
              </p:cNvPr>
              <p:cNvSpPr>
                <a:spLocks/>
              </p:cNvSpPr>
              <p:nvPr/>
            </p:nvSpPr>
            <p:spPr bwMode="auto">
              <a:xfrm>
                <a:off x="8967257"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0" name="Rectangle 19">
                <a:extLst>
                  <a:ext uri="{FF2B5EF4-FFF2-40B4-BE49-F238E27FC236}">
                    <a16:creationId xmlns:a16="http://schemas.microsoft.com/office/drawing/2014/main" id="{28F7A2CC-66F3-42CD-9732-C1AA1859EC83}"/>
                  </a:ext>
                </a:extLst>
              </p:cNvPr>
              <p:cNvSpPr>
                <a:spLocks noChangeArrowheads="1"/>
              </p:cNvSpPr>
              <p:nvPr/>
            </p:nvSpPr>
            <p:spPr bwMode="auto">
              <a:xfrm>
                <a:off x="9089243"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1" name="Freeform 20">
                <a:extLst>
                  <a:ext uri="{FF2B5EF4-FFF2-40B4-BE49-F238E27FC236}">
                    <a16:creationId xmlns:a16="http://schemas.microsoft.com/office/drawing/2014/main" id="{4DD48F52-1F9A-476B-8A9A-20C8F508B49F}"/>
                  </a:ext>
                </a:extLst>
              </p:cNvPr>
              <p:cNvSpPr>
                <a:spLocks/>
              </p:cNvSpPr>
              <p:nvPr/>
            </p:nvSpPr>
            <p:spPr bwMode="auto">
              <a:xfrm>
                <a:off x="8491798"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1">
                <a:extLst>
                  <a:ext uri="{FF2B5EF4-FFF2-40B4-BE49-F238E27FC236}">
                    <a16:creationId xmlns:a16="http://schemas.microsoft.com/office/drawing/2014/main" id="{472B9D02-8F50-440D-9F55-2E34EDD06C26}"/>
                  </a:ext>
                </a:extLst>
              </p:cNvPr>
              <p:cNvSpPr>
                <a:spLocks/>
              </p:cNvSpPr>
              <p:nvPr/>
            </p:nvSpPr>
            <p:spPr bwMode="auto">
              <a:xfrm>
                <a:off x="9669398"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2">
                <a:extLst>
                  <a:ext uri="{FF2B5EF4-FFF2-40B4-BE49-F238E27FC236}">
                    <a16:creationId xmlns:a16="http://schemas.microsoft.com/office/drawing/2014/main" id="{A5F8C765-92B7-41C1-87CB-C17E9F46333C}"/>
                  </a:ext>
                </a:extLst>
              </p:cNvPr>
              <p:cNvSpPr>
                <a:spLocks/>
              </p:cNvSpPr>
              <p:nvPr/>
            </p:nvSpPr>
            <p:spPr bwMode="auto">
              <a:xfrm>
                <a:off x="10109316"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23">
                <a:extLst>
                  <a:ext uri="{FF2B5EF4-FFF2-40B4-BE49-F238E27FC236}">
                    <a16:creationId xmlns:a16="http://schemas.microsoft.com/office/drawing/2014/main" id="{0BA9A71E-D138-4574-8EE0-19A441C6AF2A}"/>
                  </a:ext>
                </a:extLst>
              </p:cNvPr>
              <p:cNvSpPr>
                <a:spLocks/>
              </p:cNvSpPr>
              <p:nvPr/>
            </p:nvSpPr>
            <p:spPr bwMode="auto">
              <a:xfrm>
                <a:off x="10549235"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矩形: 圆角 624">
                <a:extLst>
                  <a:ext uri="{FF2B5EF4-FFF2-40B4-BE49-F238E27FC236}">
                    <a16:creationId xmlns:a16="http://schemas.microsoft.com/office/drawing/2014/main" id="{92E768DA-EF1D-42C2-9B38-20445A9E3BC3}"/>
                  </a:ext>
                </a:extLst>
              </p:cNvPr>
              <p:cNvSpPr>
                <a:spLocks noChangeAspect="1"/>
              </p:cNvSpPr>
              <p:nvPr/>
            </p:nvSpPr>
            <p:spPr>
              <a:xfrm>
                <a:off x="8162338"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6" name="矩形: 圆角 625">
                <a:extLst>
                  <a:ext uri="{FF2B5EF4-FFF2-40B4-BE49-F238E27FC236}">
                    <a16:creationId xmlns:a16="http://schemas.microsoft.com/office/drawing/2014/main" id="{7AFD250F-B882-418A-B79A-AE329F8692B0}"/>
                  </a:ext>
                </a:extLst>
              </p:cNvPr>
              <p:cNvSpPr>
                <a:spLocks noChangeAspect="1"/>
              </p:cNvSpPr>
              <p:nvPr/>
            </p:nvSpPr>
            <p:spPr>
              <a:xfrm>
                <a:off x="8162338"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7" name="矩形: 圆角 626">
                <a:extLst>
                  <a:ext uri="{FF2B5EF4-FFF2-40B4-BE49-F238E27FC236}">
                    <a16:creationId xmlns:a16="http://schemas.microsoft.com/office/drawing/2014/main" id="{3CA75934-C292-46AD-9325-128D972B839C}"/>
                  </a:ext>
                </a:extLst>
              </p:cNvPr>
              <p:cNvSpPr>
                <a:spLocks noChangeAspect="1"/>
              </p:cNvSpPr>
              <p:nvPr/>
            </p:nvSpPr>
            <p:spPr>
              <a:xfrm>
                <a:off x="8162338"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8" name="矩形: 圆角 627">
                <a:extLst>
                  <a:ext uri="{FF2B5EF4-FFF2-40B4-BE49-F238E27FC236}">
                    <a16:creationId xmlns:a16="http://schemas.microsoft.com/office/drawing/2014/main" id="{5E37EE48-49D9-4743-98F1-815E336336AA}"/>
                  </a:ext>
                </a:extLst>
              </p:cNvPr>
              <p:cNvSpPr>
                <a:spLocks noChangeAspect="1"/>
              </p:cNvSpPr>
              <p:nvPr/>
            </p:nvSpPr>
            <p:spPr>
              <a:xfrm>
                <a:off x="8800745"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9" name="矩形: 圆角 628">
                <a:extLst>
                  <a:ext uri="{FF2B5EF4-FFF2-40B4-BE49-F238E27FC236}">
                    <a16:creationId xmlns:a16="http://schemas.microsoft.com/office/drawing/2014/main" id="{7396136D-056B-45EB-853B-366205E7375D}"/>
                  </a:ext>
                </a:extLst>
              </p:cNvPr>
              <p:cNvSpPr>
                <a:spLocks noChangeAspect="1"/>
              </p:cNvSpPr>
              <p:nvPr/>
            </p:nvSpPr>
            <p:spPr>
              <a:xfrm>
                <a:off x="8162338"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14" name="组合 213">
              <a:extLst>
                <a:ext uri="{FF2B5EF4-FFF2-40B4-BE49-F238E27FC236}">
                  <a16:creationId xmlns:a16="http://schemas.microsoft.com/office/drawing/2014/main" id="{7FEAF294-79A2-4F9A-89C4-B17D5389BFEF}"/>
                </a:ext>
              </a:extLst>
            </p:cNvPr>
            <p:cNvGrpSpPr/>
            <p:nvPr/>
          </p:nvGrpSpPr>
          <p:grpSpPr>
            <a:xfrm>
              <a:off x="9039034" y="3211004"/>
              <a:ext cx="2101734" cy="587141"/>
              <a:chOff x="1633218" y="3294045"/>
              <a:chExt cx="2101734" cy="587141"/>
            </a:xfrm>
          </p:grpSpPr>
          <p:sp>
            <p:nvSpPr>
              <p:cNvPr id="231" name="圆角矩形 13">
                <a:extLst>
                  <a:ext uri="{FF2B5EF4-FFF2-40B4-BE49-F238E27FC236}">
                    <a16:creationId xmlns:a16="http://schemas.microsoft.com/office/drawing/2014/main" id="{9491DAE1-4CEA-4AFC-A030-4E6E6F3F2EDA}"/>
                  </a:ext>
                </a:extLst>
              </p:cNvPr>
              <p:cNvSpPr/>
              <p:nvPr/>
            </p:nvSpPr>
            <p:spPr>
              <a:xfrm>
                <a:off x="1633218" y="3294045"/>
                <a:ext cx="875309" cy="587141"/>
              </a:xfrm>
              <a:prstGeom prst="roundRect">
                <a:avLst>
                  <a:gd name="adj" fmla="val 8038"/>
                </a:avLst>
              </a:prstGeom>
              <a:blipFill>
                <a:blip r:embed="rId3"/>
                <a:srcRect/>
                <a:stretch>
                  <a:fillRect l="-9443" r="-9443"/>
                </a:stretch>
              </a:blipFill>
              <a:ln w="3175">
                <a:noFill/>
                <a:prstDash val="solid"/>
                <a:miter lim="800000"/>
                <a:headEnd/>
                <a:tailE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endParaRPr lang="zh-CN" altLang="en-US" kern="0" dirty="0">
                  <a:solidFill>
                    <a:srgbClr val="44546A">
                      <a:lumMod val="60000"/>
                      <a:lumOff val="40000"/>
                    </a:srgbClr>
                  </a:solidFill>
                </a:endParaRPr>
              </a:p>
            </p:txBody>
          </p:sp>
          <p:grpSp>
            <p:nvGrpSpPr>
              <p:cNvPr id="232" name="组合 231">
                <a:extLst>
                  <a:ext uri="{FF2B5EF4-FFF2-40B4-BE49-F238E27FC236}">
                    <a16:creationId xmlns:a16="http://schemas.microsoft.com/office/drawing/2014/main" id="{E2391124-F265-4DB1-8229-74D602D19143}"/>
                  </a:ext>
                </a:extLst>
              </p:cNvPr>
              <p:cNvGrpSpPr/>
              <p:nvPr/>
            </p:nvGrpSpPr>
            <p:grpSpPr>
              <a:xfrm>
                <a:off x="2634832" y="3294045"/>
                <a:ext cx="1100120" cy="587141"/>
                <a:chOff x="1703214" y="3185928"/>
                <a:chExt cx="582258" cy="521425"/>
              </a:xfrm>
            </p:grpSpPr>
            <p:sp>
              <p:nvSpPr>
                <p:cNvPr id="233" name="矩形 232">
                  <a:extLst>
                    <a:ext uri="{FF2B5EF4-FFF2-40B4-BE49-F238E27FC236}">
                      <a16:creationId xmlns:a16="http://schemas.microsoft.com/office/drawing/2014/main" id="{C24C1FF5-F911-419A-917D-EE3BC6FF1575}"/>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233">
                  <a:extLst>
                    <a:ext uri="{FF2B5EF4-FFF2-40B4-BE49-F238E27FC236}">
                      <a16:creationId xmlns:a16="http://schemas.microsoft.com/office/drawing/2014/main" id="{B1784DD8-9CF9-4CAD-AAE1-28E2859DB9ED}"/>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矩形 234">
                  <a:extLst>
                    <a:ext uri="{FF2B5EF4-FFF2-40B4-BE49-F238E27FC236}">
                      <a16:creationId xmlns:a16="http://schemas.microsoft.com/office/drawing/2014/main" id="{FFF26157-FF7D-42F5-8741-B0B5675BACE1}"/>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 name="标题 1">
            <a:extLst>
              <a:ext uri="{FF2B5EF4-FFF2-40B4-BE49-F238E27FC236}">
                <a16:creationId xmlns:a16="http://schemas.microsoft.com/office/drawing/2014/main" id="{02F5592C-255D-433F-8125-698E99B5A828}"/>
              </a:ext>
            </a:extLst>
          </p:cNvPr>
          <p:cNvSpPr txBox="1">
            <a:spLocks/>
          </p:cNvSpPr>
          <p:nvPr/>
        </p:nvSpPr>
        <p:spPr>
          <a:xfrm>
            <a:off x="660400" y="0"/>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填充图示中的图片  </a:t>
            </a:r>
            <a:r>
              <a:rPr lang="en-US" altLang="zh-CN" sz="2800" b="1" dirty="0"/>
              <a:t>Fill Pictures in Diagram</a:t>
            </a:r>
            <a:endParaRPr lang="zh-CN" altLang="en-US" sz="2800" b="1" dirty="0"/>
          </a:p>
        </p:txBody>
      </p:sp>
      <p:sp>
        <p:nvSpPr>
          <p:cNvPr id="4" name="矩形 3">
            <a:extLst>
              <a:ext uri="{FF2B5EF4-FFF2-40B4-BE49-F238E27FC236}">
                <a16:creationId xmlns:a16="http://schemas.microsoft.com/office/drawing/2014/main" id="{E43AC282-26A4-4B89-9254-20067634254A}"/>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custDataLst>
      <p:tags r:id="rId1"/>
    </p:custDataLst>
    <p:extLst>
      <p:ext uri="{BB962C8B-B14F-4D97-AF65-F5344CB8AC3E}">
        <p14:creationId xmlns:p14="http://schemas.microsoft.com/office/powerpoint/2010/main" val="3299890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5F6B81AB-CE69-4C9D-8320-3B89A6421073}"/>
              </a:ext>
            </a:extLst>
          </p:cNvPr>
          <p:cNvGrpSpPr/>
          <p:nvPr/>
        </p:nvGrpSpPr>
        <p:grpSpPr>
          <a:xfrm>
            <a:off x="660400" y="5387492"/>
            <a:ext cx="3493913" cy="553998"/>
            <a:chOff x="673100" y="5387492"/>
            <a:chExt cx="3493913" cy="553998"/>
          </a:xfrm>
        </p:grpSpPr>
        <p:sp>
          <p:nvSpPr>
            <p:cNvPr id="351" name="文本框 350"/>
            <p:cNvSpPr txBox="1"/>
            <p:nvPr/>
          </p:nvSpPr>
          <p:spPr>
            <a:xfrm>
              <a:off x="994562" y="5387492"/>
              <a:ext cx="3172451" cy="553998"/>
            </a:xfrm>
            <a:prstGeom prst="rect">
              <a:avLst/>
            </a:prstGeom>
            <a:noFill/>
          </p:spPr>
          <p:txBody>
            <a:bodyPr wrap="square" rtlCol="0" anchor="ctr">
              <a:spAutoFit/>
            </a:bodyPr>
            <a:lstStyle/>
            <a:p>
              <a:r>
                <a:rPr lang="zh-CN" altLang="en-US" sz="1000" dirty="0">
                  <a:solidFill>
                    <a:srgbClr val="2F2F2F"/>
                  </a:solidFill>
                </a:rPr>
                <a:t>解除组合，选中图示中的插图</a:t>
              </a:r>
              <a:endParaRPr lang="en-US" altLang="zh-CN" sz="1000" dirty="0">
                <a:solidFill>
                  <a:srgbClr val="2F2F2F"/>
                </a:solidFill>
              </a:endParaRPr>
            </a:p>
            <a:p>
              <a:r>
                <a:rPr lang="en-US" altLang="zh-CN" sz="1000" dirty="0">
                  <a:solidFill>
                    <a:srgbClr val="2F2F2F"/>
                  </a:solidFill>
                </a:rPr>
                <a:t>Ungroup the diagram and select the shape that needs to be replaced</a:t>
              </a:r>
              <a:endParaRPr lang="zh-CN" altLang="en-US" sz="1000" dirty="0">
                <a:solidFill>
                  <a:srgbClr val="2F2F2F"/>
                </a:solidFill>
              </a:endParaRPr>
            </a:p>
          </p:txBody>
        </p:sp>
        <p:sp>
          <p:nvSpPr>
            <p:cNvPr id="350" name="椭圆 349"/>
            <p:cNvSpPr/>
            <p:nvPr/>
          </p:nvSpPr>
          <p:spPr>
            <a:xfrm>
              <a:off x="673100"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grpSp>
      <p:sp>
        <p:nvSpPr>
          <p:cNvPr id="890" name="Right Arrow 16">
            <a:extLst>
              <a:ext uri="{FF2B5EF4-FFF2-40B4-BE49-F238E27FC236}">
                <a16:creationId xmlns:a16="http://schemas.microsoft.com/office/drawing/2014/main" id="{C18997BC-8A46-4480-BDE2-8A42CE9D6E96}"/>
              </a:ext>
            </a:extLst>
          </p:cNvPr>
          <p:cNvSpPr/>
          <p:nvPr/>
        </p:nvSpPr>
        <p:spPr>
          <a:xfrm>
            <a:off x="4284308"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3" name="文本框 612">
            <a:extLst>
              <a:ext uri="{FF2B5EF4-FFF2-40B4-BE49-F238E27FC236}">
                <a16:creationId xmlns:a16="http://schemas.microsoft.com/office/drawing/2014/main" id="{8AD2200D-CA44-4767-84EF-C1856654B4FA}"/>
              </a:ext>
            </a:extLst>
          </p:cNvPr>
          <p:cNvSpPr txBox="1"/>
          <p:nvPr/>
        </p:nvSpPr>
        <p:spPr>
          <a:xfrm>
            <a:off x="4916703" y="5387482"/>
            <a:ext cx="2558947" cy="553998"/>
          </a:xfrm>
          <a:prstGeom prst="rect">
            <a:avLst/>
          </a:prstGeom>
          <a:noFill/>
        </p:spPr>
        <p:txBody>
          <a:bodyPr wrap="square" rtlCol="0" anchor="ctr">
            <a:spAutoFit/>
          </a:bodyPr>
          <a:lstStyle/>
          <a:p>
            <a:r>
              <a:rPr lang="zh-CN" altLang="en-US" sz="1000" dirty="0">
                <a:solidFill>
                  <a:srgbClr val="2F2F2F"/>
                </a:solidFill>
              </a:rPr>
              <a:t>点击 </a:t>
            </a:r>
            <a:r>
              <a:rPr lang="en-US" altLang="zh-CN" sz="1000" dirty="0">
                <a:solidFill>
                  <a:srgbClr val="2F2F2F"/>
                </a:solidFill>
              </a:rPr>
              <a:t>iSlide【</a:t>
            </a:r>
            <a:r>
              <a:rPr lang="zh-CN" altLang="en-US" sz="1000" dirty="0">
                <a:solidFill>
                  <a:srgbClr val="2F2F2F"/>
                </a:solidFill>
              </a:rPr>
              <a:t>插图库</a:t>
            </a:r>
            <a:r>
              <a:rPr lang="en-US" altLang="zh-CN" sz="1000" dirty="0">
                <a:solidFill>
                  <a:srgbClr val="2F2F2F"/>
                </a:solidFill>
              </a:rPr>
              <a:t>】</a:t>
            </a:r>
            <a:r>
              <a:rPr lang="zh-CN" altLang="en-US" sz="1000" dirty="0">
                <a:solidFill>
                  <a:srgbClr val="2F2F2F"/>
                </a:solidFill>
              </a:rPr>
              <a:t>中的插图替换</a:t>
            </a:r>
            <a:endParaRPr lang="en-US" altLang="zh-CN" sz="1000" dirty="0">
              <a:solidFill>
                <a:srgbClr val="2F2F2F"/>
              </a:solidFill>
            </a:endParaRPr>
          </a:p>
          <a:p>
            <a:r>
              <a:rPr lang="en-US" altLang="zh-CN" sz="1000" dirty="0">
                <a:solidFill>
                  <a:srgbClr val="2F2F2F"/>
                </a:solidFill>
              </a:rPr>
              <a:t>Click the target vector in iSlide “Vector Library” to insert it into the diagram</a:t>
            </a:r>
            <a:endParaRPr lang="zh-CN" altLang="en-US" sz="1000" dirty="0">
              <a:solidFill>
                <a:srgbClr val="2F2F2F"/>
              </a:solidFill>
            </a:endParaRPr>
          </a:p>
        </p:txBody>
      </p:sp>
      <p:sp>
        <p:nvSpPr>
          <p:cNvPr id="614" name="椭圆 613">
            <a:extLst>
              <a:ext uri="{FF2B5EF4-FFF2-40B4-BE49-F238E27FC236}">
                <a16:creationId xmlns:a16="http://schemas.microsoft.com/office/drawing/2014/main" id="{0EF98DBB-FD28-4F75-8C30-91D37F4F411F}"/>
              </a:ext>
            </a:extLst>
          </p:cNvPr>
          <p:cNvSpPr/>
          <p:nvPr/>
        </p:nvSpPr>
        <p:spPr>
          <a:xfrm>
            <a:off x="4595244"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sp>
        <p:nvSpPr>
          <p:cNvPr id="891" name="Right Arrow 751">
            <a:extLst>
              <a:ext uri="{FF2B5EF4-FFF2-40B4-BE49-F238E27FC236}">
                <a16:creationId xmlns:a16="http://schemas.microsoft.com/office/drawing/2014/main" id="{262E38B2-0226-44BA-9105-CB532FA15FCA}"/>
              </a:ext>
            </a:extLst>
          </p:cNvPr>
          <p:cNvSpPr/>
          <p:nvPr/>
        </p:nvSpPr>
        <p:spPr>
          <a:xfrm>
            <a:off x="7720845"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53" name="文本框 752">
            <a:extLst>
              <a:ext uri="{FF2B5EF4-FFF2-40B4-BE49-F238E27FC236}">
                <a16:creationId xmlns:a16="http://schemas.microsoft.com/office/drawing/2014/main" id="{64E2827D-DD54-493E-8009-F97E8BD7C996}"/>
              </a:ext>
            </a:extLst>
          </p:cNvPr>
          <p:cNvSpPr txBox="1"/>
          <p:nvPr/>
        </p:nvSpPr>
        <p:spPr>
          <a:xfrm>
            <a:off x="8346455" y="5464436"/>
            <a:ext cx="3174039" cy="400110"/>
          </a:xfrm>
          <a:prstGeom prst="rect">
            <a:avLst/>
          </a:prstGeom>
          <a:noFill/>
        </p:spPr>
        <p:txBody>
          <a:bodyPr wrap="square" rtlCol="0" anchor="ctr">
            <a:spAutoFit/>
          </a:bodyPr>
          <a:lstStyle/>
          <a:p>
            <a:r>
              <a:rPr lang="zh-CN" altLang="en-US" sz="1000" dirty="0">
                <a:solidFill>
                  <a:srgbClr val="2F2F2F"/>
                </a:solidFill>
              </a:rPr>
              <a:t>替换成功</a:t>
            </a:r>
            <a:endParaRPr lang="en-US" altLang="zh-CN" sz="1000" dirty="0">
              <a:solidFill>
                <a:srgbClr val="2F2F2F"/>
              </a:solidFill>
            </a:endParaRPr>
          </a:p>
          <a:p>
            <a:r>
              <a:rPr lang="en-US" altLang="zh-CN" sz="1000" dirty="0">
                <a:solidFill>
                  <a:srgbClr val="2F2F2F"/>
                </a:solidFill>
              </a:rPr>
              <a:t>Done</a:t>
            </a:r>
            <a:endParaRPr lang="zh-CN" altLang="en-US" sz="1000" dirty="0">
              <a:solidFill>
                <a:srgbClr val="2F2F2F"/>
              </a:solidFill>
            </a:endParaRPr>
          </a:p>
        </p:txBody>
      </p:sp>
      <p:sp>
        <p:nvSpPr>
          <p:cNvPr id="754" name="椭圆 753">
            <a:extLst>
              <a:ext uri="{FF2B5EF4-FFF2-40B4-BE49-F238E27FC236}">
                <a16:creationId xmlns:a16="http://schemas.microsoft.com/office/drawing/2014/main" id="{2CAE1083-0567-4F35-9DA3-912D7BA86E08}"/>
              </a:ext>
            </a:extLst>
          </p:cNvPr>
          <p:cNvSpPr/>
          <p:nvPr/>
        </p:nvSpPr>
        <p:spPr>
          <a:xfrm>
            <a:off x="8024992" y="5526321"/>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a:t>
            </a:r>
            <a:endParaRPr lang="zh-CN" altLang="en-US" sz="1200" dirty="0"/>
          </a:p>
        </p:txBody>
      </p:sp>
      <p:grpSp>
        <p:nvGrpSpPr>
          <p:cNvPr id="13" name="组合 12">
            <a:extLst>
              <a:ext uri="{FF2B5EF4-FFF2-40B4-BE49-F238E27FC236}">
                <a16:creationId xmlns:a16="http://schemas.microsoft.com/office/drawing/2014/main" id="{D81B7CF2-C7AA-46F9-ACA8-EBB3BF1C5334}"/>
              </a:ext>
            </a:extLst>
          </p:cNvPr>
          <p:cNvGrpSpPr/>
          <p:nvPr/>
        </p:nvGrpSpPr>
        <p:grpSpPr>
          <a:xfrm>
            <a:off x="4588450" y="1963867"/>
            <a:ext cx="3002400" cy="3200416"/>
            <a:chOff x="4595239" y="1963866"/>
            <a:chExt cx="3002400" cy="3200416"/>
          </a:xfrm>
        </p:grpSpPr>
        <p:sp>
          <p:nvSpPr>
            <p:cNvPr id="302" name="矩形 301">
              <a:extLst>
                <a:ext uri="{FF2B5EF4-FFF2-40B4-BE49-F238E27FC236}">
                  <a16:creationId xmlns:a16="http://schemas.microsoft.com/office/drawing/2014/main" id="{EB95F60D-A0A5-4CA6-84FF-3A5E2CC59F42}"/>
                </a:ext>
              </a:extLst>
            </p:cNvPr>
            <p:cNvSpPr/>
            <p:nvPr/>
          </p:nvSpPr>
          <p:spPr>
            <a:xfrm>
              <a:off x="4595239" y="196386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3" name="组合 152">
              <a:extLst>
                <a:ext uri="{FF2B5EF4-FFF2-40B4-BE49-F238E27FC236}">
                  <a16:creationId xmlns:a16="http://schemas.microsoft.com/office/drawing/2014/main" id="{A63C04F4-C358-4500-9952-9EF5BBBE121E}"/>
                </a:ext>
              </a:extLst>
            </p:cNvPr>
            <p:cNvGrpSpPr/>
            <p:nvPr/>
          </p:nvGrpSpPr>
          <p:grpSpPr>
            <a:xfrm>
              <a:off x="4706067" y="2686508"/>
              <a:ext cx="2780745" cy="2477774"/>
              <a:chOff x="5543523" y="3950927"/>
              <a:chExt cx="2485245" cy="2214470"/>
            </a:xfrm>
            <a:solidFill>
              <a:srgbClr val="E7E5EA"/>
            </a:solidFill>
          </p:grpSpPr>
          <p:sp>
            <p:nvSpPr>
              <p:cNvPr id="154" name="矩形: 圆角 153">
                <a:extLst>
                  <a:ext uri="{FF2B5EF4-FFF2-40B4-BE49-F238E27FC236}">
                    <a16:creationId xmlns:a16="http://schemas.microsoft.com/office/drawing/2014/main" id="{F6ABABC0-F43F-4F7C-A81E-B32B79EAE147}"/>
                  </a:ext>
                </a:extLst>
              </p:cNvPr>
              <p:cNvSpPr>
                <a:spLocks noChangeAspect="1"/>
              </p:cNvSpPr>
              <p:nvPr/>
            </p:nvSpPr>
            <p:spPr>
              <a:xfrm>
                <a:off x="5543523" y="3950927"/>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矩形: 圆角 154">
                <a:extLst>
                  <a:ext uri="{FF2B5EF4-FFF2-40B4-BE49-F238E27FC236}">
                    <a16:creationId xmlns:a16="http://schemas.microsoft.com/office/drawing/2014/main" id="{EF1FB13C-2546-480B-A3F8-637DD57A2E9A}"/>
                  </a:ext>
                </a:extLst>
              </p:cNvPr>
              <p:cNvSpPr>
                <a:spLocks noChangeAspect="1"/>
              </p:cNvSpPr>
              <p:nvPr/>
            </p:nvSpPr>
            <p:spPr>
              <a:xfrm>
                <a:off x="5543523" y="4723706"/>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矩形: 圆角 155">
                <a:extLst>
                  <a:ext uri="{FF2B5EF4-FFF2-40B4-BE49-F238E27FC236}">
                    <a16:creationId xmlns:a16="http://schemas.microsoft.com/office/drawing/2014/main" id="{BC5AD51A-7A84-49B0-B8D0-BFC3CEC38872}"/>
                  </a:ext>
                </a:extLst>
              </p:cNvPr>
              <p:cNvSpPr>
                <a:spLocks noChangeAspect="1"/>
              </p:cNvSpPr>
              <p:nvPr/>
            </p:nvSpPr>
            <p:spPr>
              <a:xfrm>
                <a:off x="5543523"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7" name="矩形: 圆角 156">
                <a:extLst>
                  <a:ext uri="{FF2B5EF4-FFF2-40B4-BE49-F238E27FC236}">
                    <a16:creationId xmlns:a16="http://schemas.microsoft.com/office/drawing/2014/main" id="{20717845-5E08-43BB-B73D-0D6866386EE2}"/>
                  </a:ext>
                </a:extLst>
              </p:cNvPr>
              <p:cNvSpPr>
                <a:spLocks noChangeAspect="1"/>
              </p:cNvSpPr>
              <p:nvPr/>
            </p:nvSpPr>
            <p:spPr>
              <a:xfrm>
                <a:off x="6839591"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8" name="矩形: 圆角 157">
                <a:extLst>
                  <a:ext uri="{FF2B5EF4-FFF2-40B4-BE49-F238E27FC236}">
                    <a16:creationId xmlns:a16="http://schemas.microsoft.com/office/drawing/2014/main" id="{04273410-3874-4C71-9C4E-4D25FA658C6F}"/>
                  </a:ext>
                </a:extLst>
              </p:cNvPr>
              <p:cNvSpPr>
                <a:spLocks noChangeAspect="1"/>
              </p:cNvSpPr>
              <p:nvPr/>
            </p:nvSpPr>
            <p:spPr>
              <a:xfrm>
                <a:off x="6839591" y="4723706"/>
                <a:ext cx="1189177" cy="668912"/>
              </a:xfrm>
              <a:prstGeom prst="roundRect">
                <a:avLst>
                  <a:gd name="adj" fmla="val 4418"/>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0" name="矩形: 圆角 159">
                <a:extLst>
                  <a:ext uri="{FF2B5EF4-FFF2-40B4-BE49-F238E27FC236}">
                    <a16:creationId xmlns:a16="http://schemas.microsoft.com/office/drawing/2014/main" id="{4491213B-312B-4965-A8AF-91558B9C4872}"/>
                  </a:ext>
                </a:extLst>
              </p:cNvPr>
              <p:cNvSpPr>
                <a:spLocks noChangeAspect="1"/>
              </p:cNvSpPr>
              <p:nvPr/>
            </p:nvSpPr>
            <p:spPr>
              <a:xfrm>
                <a:off x="6839591" y="3950927"/>
                <a:ext cx="1189177" cy="668912"/>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4">
              <a:extLst>
                <a:ext uri="{FF2B5EF4-FFF2-40B4-BE49-F238E27FC236}">
                  <a16:creationId xmlns:a16="http://schemas.microsoft.com/office/drawing/2014/main" id="{6771DD05-1958-4BBA-A29F-081CA2709801}"/>
                </a:ext>
              </a:extLst>
            </p:cNvPr>
            <p:cNvGrpSpPr/>
            <p:nvPr/>
          </p:nvGrpSpPr>
          <p:grpSpPr>
            <a:xfrm>
              <a:off x="4595239" y="1963866"/>
              <a:ext cx="3002400" cy="320240"/>
              <a:chOff x="8616223" y="1963866"/>
              <a:chExt cx="3002400" cy="320240"/>
            </a:xfrm>
          </p:grpSpPr>
          <p:sp>
            <p:nvSpPr>
              <p:cNvPr id="304" name="矩形 303">
                <a:extLst>
                  <a:ext uri="{FF2B5EF4-FFF2-40B4-BE49-F238E27FC236}">
                    <a16:creationId xmlns:a16="http://schemas.microsoft.com/office/drawing/2014/main" id="{7398D68E-9E0E-4C67-8760-46BFB1A0317C}"/>
                  </a:ext>
                </a:extLst>
              </p:cNvPr>
              <p:cNvSpPr/>
              <p:nvPr/>
            </p:nvSpPr>
            <p:spPr>
              <a:xfrm>
                <a:off x="8616223" y="1963866"/>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06" name="Multiply 213">
                <a:extLst>
                  <a:ext uri="{FF2B5EF4-FFF2-40B4-BE49-F238E27FC236}">
                    <a16:creationId xmlns:a16="http://schemas.microsoft.com/office/drawing/2014/main" id="{43E705A9-8DE1-4719-A1A7-37B0C64B2F5A}"/>
                  </a:ext>
                </a:extLst>
              </p:cNvPr>
              <p:cNvSpPr>
                <a:spLocks noChangeAspect="1"/>
              </p:cNvSpPr>
              <p:nvPr/>
            </p:nvSpPr>
            <p:spPr>
              <a:xfrm>
                <a:off x="11404732" y="2067944"/>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sp>
          <p:nvSpPr>
            <p:cNvPr id="332" name="矩形 331">
              <a:extLst>
                <a:ext uri="{FF2B5EF4-FFF2-40B4-BE49-F238E27FC236}">
                  <a16:creationId xmlns:a16="http://schemas.microsoft.com/office/drawing/2014/main" id="{45B452B5-600E-402C-A6E0-97D72A78CA3F}"/>
                </a:ext>
              </a:extLst>
            </p:cNvPr>
            <p:cNvSpPr/>
            <p:nvPr/>
          </p:nvSpPr>
          <p:spPr>
            <a:xfrm>
              <a:off x="4715292" y="2038873"/>
              <a:ext cx="1548011" cy="153888"/>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r>
                <a:rPr lang="zh-CN" altLang="en-US" sz="1000" kern="0" dirty="0">
                  <a:solidFill>
                    <a:srgbClr val="FFFFFF"/>
                  </a:solidFill>
                </a:rPr>
                <a:t>插图库 </a:t>
              </a:r>
              <a:r>
                <a:rPr lang="en-US" altLang="zh-CN" sz="1000" kern="0" dirty="0">
                  <a:solidFill>
                    <a:srgbClr val="FFFFFF"/>
                  </a:solidFill>
                </a:rPr>
                <a:t>/ Vector Library</a:t>
              </a:r>
              <a:endParaRPr lang="zh-CN" altLang="en-US" sz="1000" kern="0" dirty="0">
                <a:solidFill>
                  <a:srgbClr val="FFFFFF"/>
                </a:solidFill>
              </a:endParaRPr>
            </a:p>
          </p:txBody>
        </p:sp>
        <p:grpSp>
          <p:nvGrpSpPr>
            <p:cNvPr id="335" name="组合 334">
              <a:extLst>
                <a:ext uri="{FF2B5EF4-FFF2-40B4-BE49-F238E27FC236}">
                  <a16:creationId xmlns:a16="http://schemas.microsoft.com/office/drawing/2014/main" id="{CEBCA69B-D1BD-4ED3-8A2A-EB25AD703A2E}"/>
                </a:ext>
              </a:extLst>
            </p:cNvPr>
            <p:cNvGrpSpPr/>
            <p:nvPr/>
          </p:nvGrpSpPr>
          <p:grpSpPr>
            <a:xfrm>
              <a:off x="4715293" y="2404041"/>
              <a:ext cx="1638861" cy="160073"/>
              <a:chOff x="4248155" y="2141651"/>
              <a:chExt cx="1474301" cy="144000"/>
            </a:xfrm>
            <a:solidFill>
              <a:srgbClr val="E7E5EA"/>
            </a:solidFill>
          </p:grpSpPr>
          <p:sp>
            <p:nvSpPr>
              <p:cNvPr id="489" name="矩形 488">
                <a:extLst>
                  <a:ext uri="{FF2B5EF4-FFF2-40B4-BE49-F238E27FC236}">
                    <a16:creationId xmlns:a16="http://schemas.microsoft.com/office/drawing/2014/main" id="{0F78271F-C2BF-49C2-BC46-681981BE5043}"/>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0" name="矩形 489">
                <a:extLst>
                  <a:ext uri="{FF2B5EF4-FFF2-40B4-BE49-F238E27FC236}">
                    <a16:creationId xmlns:a16="http://schemas.microsoft.com/office/drawing/2014/main" id="{A3015197-78E9-42A1-B8A4-70DAA4C54124}"/>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1" name="矩形 490">
                <a:extLst>
                  <a:ext uri="{FF2B5EF4-FFF2-40B4-BE49-F238E27FC236}">
                    <a16:creationId xmlns:a16="http://schemas.microsoft.com/office/drawing/2014/main" id="{BBC16AC2-873F-45AE-B3C1-DA18A14F30AD}"/>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95" name="矩形 494">
                <a:extLst>
                  <a:ext uri="{FF2B5EF4-FFF2-40B4-BE49-F238E27FC236}">
                    <a16:creationId xmlns:a16="http://schemas.microsoft.com/office/drawing/2014/main" id="{9C5D8EE9-3878-48C8-9E66-C90EC64D4EC8}"/>
                  </a:ext>
                </a:extLst>
              </p:cNvPr>
              <p:cNvSpPr>
                <a:spLocks/>
              </p:cNvSpPr>
              <p:nvPr/>
            </p:nvSpPr>
            <p:spPr>
              <a:xfrm>
                <a:off x="5434456"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36" name="组合 335">
              <a:extLst>
                <a:ext uri="{FF2B5EF4-FFF2-40B4-BE49-F238E27FC236}">
                  <a16:creationId xmlns:a16="http://schemas.microsoft.com/office/drawing/2014/main" id="{9E841455-3E39-47E0-89F1-4A6589854638}"/>
                </a:ext>
              </a:extLst>
            </p:cNvPr>
            <p:cNvGrpSpPr/>
            <p:nvPr/>
          </p:nvGrpSpPr>
          <p:grpSpPr>
            <a:xfrm>
              <a:off x="6715511" y="2404041"/>
              <a:ext cx="761195" cy="160073"/>
              <a:chOff x="6047529" y="2141651"/>
              <a:chExt cx="684762" cy="144000"/>
            </a:xfrm>
            <a:solidFill>
              <a:srgbClr val="E7E5EA"/>
            </a:solidFill>
          </p:grpSpPr>
          <p:sp>
            <p:nvSpPr>
              <p:cNvPr id="487" name="矩形 486">
                <a:extLst>
                  <a:ext uri="{FF2B5EF4-FFF2-40B4-BE49-F238E27FC236}">
                    <a16:creationId xmlns:a16="http://schemas.microsoft.com/office/drawing/2014/main" id="{AAE592BD-4F78-41C6-A563-482A2416386F}"/>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8" name="矩形 487">
                <a:extLst>
                  <a:ext uri="{FF2B5EF4-FFF2-40B4-BE49-F238E27FC236}">
                    <a16:creationId xmlns:a16="http://schemas.microsoft.com/office/drawing/2014/main" id="{42C3DBA0-3D8A-43C4-BDE9-15381F8C0043}"/>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3" name="图形 2">
              <a:extLst>
                <a:ext uri="{FF2B5EF4-FFF2-40B4-BE49-F238E27FC236}">
                  <a16:creationId xmlns:a16="http://schemas.microsoft.com/office/drawing/2014/main" id="{FB29E73C-E73F-4438-A526-FE94FF16031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354959" y="2791001"/>
              <a:ext cx="921528" cy="557932"/>
            </a:xfrm>
            <a:prstGeom prst="rect">
              <a:avLst/>
            </a:prstGeom>
          </p:spPr>
        </p:pic>
      </p:grpSp>
      <p:grpSp>
        <p:nvGrpSpPr>
          <p:cNvPr id="7" name="组合 6">
            <a:extLst>
              <a:ext uri="{FF2B5EF4-FFF2-40B4-BE49-F238E27FC236}">
                <a16:creationId xmlns:a16="http://schemas.microsoft.com/office/drawing/2014/main" id="{09D0D9AA-EB60-4923-BEF0-22333512DE9F}"/>
              </a:ext>
            </a:extLst>
          </p:cNvPr>
          <p:cNvGrpSpPr/>
          <p:nvPr/>
        </p:nvGrpSpPr>
        <p:grpSpPr>
          <a:xfrm>
            <a:off x="8024987" y="1959178"/>
            <a:ext cx="3493913" cy="2403813"/>
            <a:chOff x="8024986" y="1959176"/>
            <a:chExt cx="3493913" cy="2403813"/>
          </a:xfrm>
        </p:grpSpPr>
        <p:grpSp>
          <p:nvGrpSpPr>
            <p:cNvPr id="228" name="组合 227">
              <a:extLst>
                <a:ext uri="{FF2B5EF4-FFF2-40B4-BE49-F238E27FC236}">
                  <a16:creationId xmlns:a16="http://schemas.microsoft.com/office/drawing/2014/main" id="{F07805C6-3B6B-4AF9-9448-282317B3FEB6}"/>
                </a:ext>
              </a:extLst>
            </p:cNvPr>
            <p:cNvGrpSpPr/>
            <p:nvPr/>
          </p:nvGrpSpPr>
          <p:grpSpPr>
            <a:xfrm>
              <a:off x="8024986" y="1959176"/>
              <a:ext cx="3493913" cy="2403813"/>
              <a:chOff x="8024986" y="1959176"/>
              <a:chExt cx="3493913" cy="2403813"/>
            </a:xfrm>
          </p:grpSpPr>
          <p:sp>
            <p:nvSpPr>
              <p:cNvPr id="229" name="Freeform 6">
                <a:extLst>
                  <a:ext uri="{FF2B5EF4-FFF2-40B4-BE49-F238E27FC236}">
                    <a16:creationId xmlns:a16="http://schemas.microsoft.com/office/drawing/2014/main" id="{79502B8B-CFDB-43D8-A905-DFE5C5BD4280}"/>
                  </a:ext>
                </a:extLst>
              </p:cNvPr>
              <p:cNvSpPr>
                <a:spLocks/>
              </p:cNvSpPr>
              <p:nvPr/>
            </p:nvSpPr>
            <p:spPr bwMode="auto">
              <a:xfrm>
                <a:off x="8024986"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矩形: 圆角 229">
                <a:extLst>
                  <a:ext uri="{FF2B5EF4-FFF2-40B4-BE49-F238E27FC236}">
                    <a16:creationId xmlns:a16="http://schemas.microsoft.com/office/drawing/2014/main" id="{752F09D3-948F-4292-8DE2-B8068FAE905E}"/>
                  </a:ext>
                </a:extLst>
              </p:cNvPr>
              <p:cNvSpPr>
                <a:spLocks noChangeAspect="1"/>
              </p:cNvSpPr>
              <p:nvPr/>
            </p:nvSpPr>
            <p:spPr>
              <a:xfrm>
                <a:off x="8162338"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1" name="Rectangle 8">
                <a:extLst>
                  <a:ext uri="{FF2B5EF4-FFF2-40B4-BE49-F238E27FC236}">
                    <a16:creationId xmlns:a16="http://schemas.microsoft.com/office/drawing/2014/main" id="{9E424521-AF73-4143-B27F-AB4CA52F8AC5}"/>
                  </a:ext>
                </a:extLst>
              </p:cNvPr>
              <p:cNvSpPr>
                <a:spLocks noChangeArrowheads="1"/>
              </p:cNvSpPr>
              <p:nvPr/>
            </p:nvSpPr>
            <p:spPr bwMode="auto">
              <a:xfrm>
                <a:off x="8162340"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Rectangle 9">
                <a:extLst>
                  <a:ext uri="{FF2B5EF4-FFF2-40B4-BE49-F238E27FC236}">
                    <a16:creationId xmlns:a16="http://schemas.microsoft.com/office/drawing/2014/main" id="{0A670824-3D53-4F25-9305-B5E61610ACEF}"/>
                  </a:ext>
                </a:extLst>
              </p:cNvPr>
              <p:cNvSpPr>
                <a:spLocks noChangeArrowheads="1"/>
              </p:cNvSpPr>
              <p:nvPr/>
            </p:nvSpPr>
            <p:spPr bwMode="auto">
              <a:xfrm>
                <a:off x="8162340"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33" name="Oval 14">
                <a:extLst>
                  <a:ext uri="{FF2B5EF4-FFF2-40B4-BE49-F238E27FC236}">
                    <a16:creationId xmlns:a16="http://schemas.microsoft.com/office/drawing/2014/main" id="{3000338F-035C-4A39-8F0D-0B0F4BF1FBC6}"/>
                  </a:ext>
                </a:extLst>
              </p:cNvPr>
              <p:cNvSpPr>
                <a:spLocks noChangeArrowheads="1"/>
              </p:cNvSpPr>
              <p:nvPr/>
            </p:nvSpPr>
            <p:spPr bwMode="auto">
              <a:xfrm>
                <a:off x="8523496"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Oval 15">
                <a:extLst>
                  <a:ext uri="{FF2B5EF4-FFF2-40B4-BE49-F238E27FC236}">
                    <a16:creationId xmlns:a16="http://schemas.microsoft.com/office/drawing/2014/main" id="{C35FFD29-58F4-44EE-BF85-050C901FFFC2}"/>
                  </a:ext>
                </a:extLst>
              </p:cNvPr>
              <p:cNvSpPr>
                <a:spLocks noChangeArrowheads="1"/>
              </p:cNvSpPr>
              <p:nvPr/>
            </p:nvSpPr>
            <p:spPr bwMode="auto">
              <a:xfrm>
                <a:off x="862819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Oval 16">
                <a:extLst>
                  <a:ext uri="{FF2B5EF4-FFF2-40B4-BE49-F238E27FC236}">
                    <a16:creationId xmlns:a16="http://schemas.microsoft.com/office/drawing/2014/main" id="{97F69D09-85DB-44A5-A24E-80C55BD5603A}"/>
                  </a:ext>
                </a:extLst>
              </p:cNvPr>
              <p:cNvSpPr>
                <a:spLocks noChangeArrowheads="1"/>
              </p:cNvSpPr>
              <p:nvPr/>
            </p:nvSpPr>
            <p:spPr bwMode="auto">
              <a:xfrm>
                <a:off x="8732889"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7" name="Freeform 18">
                <a:extLst>
                  <a:ext uri="{FF2B5EF4-FFF2-40B4-BE49-F238E27FC236}">
                    <a16:creationId xmlns:a16="http://schemas.microsoft.com/office/drawing/2014/main" id="{90231FE4-5E4A-45A4-90B3-6CE270211D8F}"/>
                  </a:ext>
                </a:extLst>
              </p:cNvPr>
              <p:cNvSpPr>
                <a:spLocks/>
              </p:cNvSpPr>
              <p:nvPr/>
            </p:nvSpPr>
            <p:spPr bwMode="auto">
              <a:xfrm>
                <a:off x="8967257"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8" name="Rectangle 19">
                <a:extLst>
                  <a:ext uri="{FF2B5EF4-FFF2-40B4-BE49-F238E27FC236}">
                    <a16:creationId xmlns:a16="http://schemas.microsoft.com/office/drawing/2014/main" id="{F5CB09CD-EA7B-4323-98CD-E0818B8A5E5C}"/>
                  </a:ext>
                </a:extLst>
              </p:cNvPr>
              <p:cNvSpPr>
                <a:spLocks noChangeArrowheads="1"/>
              </p:cNvSpPr>
              <p:nvPr/>
            </p:nvSpPr>
            <p:spPr bwMode="auto">
              <a:xfrm>
                <a:off x="9089243"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9" name="Freeform 20">
                <a:extLst>
                  <a:ext uri="{FF2B5EF4-FFF2-40B4-BE49-F238E27FC236}">
                    <a16:creationId xmlns:a16="http://schemas.microsoft.com/office/drawing/2014/main" id="{9E308F54-DF39-45B6-81B7-DB95BBBDC8EB}"/>
                  </a:ext>
                </a:extLst>
              </p:cNvPr>
              <p:cNvSpPr>
                <a:spLocks/>
              </p:cNvSpPr>
              <p:nvPr/>
            </p:nvSpPr>
            <p:spPr bwMode="auto">
              <a:xfrm>
                <a:off x="8491798"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
                <a:extLst>
                  <a:ext uri="{FF2B5EF4-FFF2-40B4-BE49-F238E27FC236}">
                    <a16:creationId xmlns:a16="http://schemas.microsoft.com/office/drawing/2014/main" id="{AACED065-E1E1-4CB9-A30A-E07933F7ACB6}"/>
                  </a:ext>
                </a:extLst>
              </p:cNvPr>
              <p:cNvSpPr>
                <a:spLocks/>
              </p:cNvSpPr>
              <p:nvPr/>
            </p:nvSpPr>
            <p:spPr bwMode="auto">
              <a:xfrm>
                <a:off x="9669398"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2">
                <a:extLst>
                  <a:ext uri="{FF2B5EF4-FFF2-40B4-BE49-F238E27FC236}">
                    <a16:creationId xmlns:a16="http://schemas.microsoft.com/office/drawing/2014/main" id="{2152015E-3C4D-4CA0-90C5-4D1D7DF55BCD}"/>
                  </a:ext>
                </a:extLst>
              </p:cNvPr>
              <p:cNvSpPr>
                <a:spLocks/>
              </p:cNvSpPr>
              <p:nvPr/>
            </p:nvSpPr>
            <p:spPr bwMode="auto">
              <a:xfrm>
                <a:off x="10109316"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3">
                <a:extLst>
                  <a:ext uri="{FF2B5EF4-FFF2-40B4-BE49-F238E27FC236}">
                    <a16:creationId xmlns:a16="http://schemas.microsoft.com/office/drawing/2014/main" id="{222B65CD-2DCC-4C25-B9F3-88E22F8EFCBF}"/>
                  </a:ext>
                </a:extLst>
              </p:cNvPr>
              <p:cNvSpPr>
                <a:spLocks/>
              </p:cNvSpPr>
              <p:nvPr/>
            </p:nvSpPr>
            <p:spPr bwMode="auto">
              <a:xfrm>
                <a:off x="10549235"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矩形: 圆角 242">
                <a:extLst>
                  <a:ext uri="{FF2B5EF4-FFF2-40B4-BE49-F238E27FC236}">
                    <a16:creationId xmlns:a16="http://schemas.microsoft.com/office/drawing/2014/main" id="{143380E5-1914-4C09-9478-A3B7CC7F2082}"/>
                  </a:ext>
                </a:extLst>
              </p:cNvPr>
              <p:cNvSpPr>
                <a:spLocks noChangeAspect="1"/>
              </p:cNvSpPr>
              <p:nvPr/>
            </p:nvSpPr>
            <p:spPr>
              <a:xfrm>
                <a:off x="8162338"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4" name="矩形: 圆角 243">
                <a:extLst>
                  <a:ext uri="{FF2B5EF4-FFF2-40B4-BE49-F238E27FC236}">
                    <a16:creationId xmlns:a16="http://schemas.microsoft.com/office/drawing/2014/main" id="{7D41D53B-93CF-4F50-95E0-532B3A0F489E}"/>
                  </a:ext>
                </a:extLst>
              </p:cNvPr>
              <p:cNvSpPr>
                <a:spLocks noChangeAspect="1"/>
              </p:cNvSpPr>
              <p:nvPr/>
            </p:nvSpPr>
            <p:spPr>
              <a:xfrm>
                <a:off x="8162338"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5" name="矩形: 圆角 244">
                <a:extLst>
                  <a:ext uri="{FF2B5EF4-FFF2-40B4-BE49-F238E27FC236}">
                    <a16:creationId xmlns:a16="http://schemas.microsoft.com/office/drawing/2014/main" id="{729EE4D2-12C4-47C9-8526-205B5F461C5E}"/>
                  </a:ext>
                </a:extLst>
              </p:cNvPr>
              <p:cNvSpPr>
                <a:spLocks noChangeAspect="1"/>
              </p:cNvSpPr>
              <p:nvPr/>
            </p:nvSpPr>
            <p:spPr>
              <a:xfrm>
                <a:off x="8162338"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6" name="矩形: 圆角 245">
                <a:extLst>
                  <a:ext uri="{FF2B5EF4-FFF2-40B4-BE49-F238E27FC236}">
                    <a16:creationId xmlns:a16="http://schemas.microsoft.com/office/drawing/2014/main" id="{624B437F-52C2-4B5A-A7F7-AB3734317FD7}"/>
                  </a:ext>
                </a:extLst>
              </p:cNvPr>
              <p:cNvSpPr>
                <a:spLocks noChangeAspect="1"/>
              </p:cNvSpPr>
              <p:nvPr/>
            </p:nvSpPr>
            <p:spPr>
              <a:xfrm>
                <a:off x="8800745"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7" name="矩形: 圆角 246">
                <a:extLst>
                  <a:ext uri="{FF2B5EF4-FFF2-40B4-BE49-F238E27FC236}">
                    <a16:creationId xmlns:a16="http://schemas.microsoft.com/office/drawing/2014/main" id="{DBE45890-BEE4-4CC2-954A-359AEB3349DF}"/>
                  </a:ext>
                </a:extLst>
              </p:cNvPr>
              <p:cNvSpPr>
                <a:spLocks noChangeAspect="1"/>
              </p:cNvSpPr>
              <p:nvPr/>
            </p:nvSpPr>
            <p:spPr>
              <a:xfrm>
                <a:off x="8162338"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 name="组合 9">
              <a:extLst>
                <a:ext uri="{FF2B5EF4-FFF2-40B4-BE49-F238E27FC236}">
                  <a16:creationId xmlns:a16="http://schemas.microsoft.com/office/drawing/2014/main" id="{CFA48FDE-21A2-4B5B-A060-950102760C79}"/>
                </a:ext>
              </a:extLst>
            </p:cNvPr>
            <p:cNvGrpSpPr/>
            <p:nvPr/>
          </p:nvGrpSpPr>
          <p:grpSpPr>
            <a:xfrm>
              <a:off x="9010193" y="3211004"/>
              <a:ext cx="2127585" cy="587141"/>
              <a:chOff x="9010193" y="3211004"/>
              <a:chExt cx="2127585" cy="587141"/>
            </a:xfrm>
          </p:grpSpPr>
          <p:grpSp>
            <p:nvGrpSpPr>
              <p:cNvPr id="143" name="组合 142">
                <a:extLst>
                  <a:ext uri="{FF2B5EF4-FFF2-40B4-BE49-F238E27FC236}">
                    <a16:creationId xmlns:a16="http://schemas.microsoft.com/office/drawing/2014/main" id="{009585A0-D562-4C9F-B5A6-071E8AA3C2BA}"/>
                  </a:ext>
                </a:extLst>
              </p:cNvPr>
              <p:cNvGrpSpPr/>
              <p:nvPr/>
            </p:nvGrpSpPr>
            <p:grpSpPr>
              <a:xfrm>
                <a:off x="10629190" y="3211004"/>
                <a:ext cx="508588" cy="587141"/>
                <a:chOff x="1703214" y="3185928"/>
                <a:chExt cx="582258" cy="521425"/>
              </a:xfrm>
            </p:grpSpPr>
            <p:sp>
              <p:nvSpPr>
                <p:cNvPr id="167" name="矩形 166">
                  <a:extLst>
                    <a:ext uri="{FF2B5EF4-FFF2-40B4-BE49-F238E27FC236}">
                      <a16:creationId xmlns:a16="http://schemas.microsoft.com/office/drawing/2014/main" id="{309EB08F-A938-40D0-9A34-596ABEC4C1DD}"/>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a:extLst>
                    <a:ext uri="{FF2B5EF4-FFF2-40B4-BE49-F238E27FC236}">
                      <a16:creationId xmlns:a16="http://schemas.microsoft.com/office/drawing/2014/main" id="{EA556D63-A4AF-466F-9BA4-4A76DE8E7A63}"/>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173">
                  <a:extLst>
                    <a:ext uri="{FF2B5EF4-FFF2-40B4-BE49-F238E27FC236}">
                      <a16:creationId xmlns:a16="http://schemas.microsoft.com/office/drawing/2014/main" id="{702E4932-2853-468B-8CEE-8E8DEB08335C}"/>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a:extLst>
                  <a:ext uri="{FF2B5EF4-FFF2-40B4-BE49-F238E27FC236}">
                    <a16:creationId xmlns:a16="http://schemas.microsoft.com/office/drawing/2014/main" id="{5864092F-3936-4E3B-AC38-C65A1D396CA8}"/>
                  </a:ext>
                </a:extLst>
              </p:cNvPr>
              <p:cNvGrpSpPr/>
              <p:nvPr/>
            </p:nvGrpSpPr>
            <p:grpSpPr>
              <a:xfrm>
                <a:off x="9010193" y="3211004"/>
                <a:ext cx="508588" cy="587141"/>
                <a:chOff x="1703214" y="3185928"/>
                <a:chExt cx="582258" cy="521425"/>
              </a:xfrm>
            </p:grpSpPr>
            <p:sp>
              <p:nvSpPr>
                <p:cNvPr id="149" name="矩形 148">
                  <a:extLst>
                    <a:ext uri="{FF2B5EF4-FFF2-40B4-BE49-F238E27FC236}">
                      <a16:creationId xmlns:a16="http://schemas.microsoft.com/office/drawing/2014/main" id="{F5CE67A9-7F46-47EE-A182-EEDC7671BE84}"/>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a:extLst>
                    <a:ext uri="{FF2B5EF4-FFF2-40B4-BE49-F238E27FC236}">
                      <a16:creationId xmlns:a16="http://schemas.microsoft.com/office/drawing/2014/main" id="{B2641C79-6356-47FF-A04C-975EFC5BC261}"/>
                    </a:ext>
                  </a:extLst>
                </p:cNvPr>
                <p:cNvSpPr/>
                <p:nvPr/>
              </p:nvSpPr>
              <p:spPr>
                <a:xfrm>
                  <a:off x="1755000"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a:extLst>
                    <a:ext uri="{FF2B5EF4-FFF2-40B4-BE49-F238E27FC236}">
                      <a16:creationId xmlns:a16="http://schemas.microsoft.com/office/drawing/2014/main" id="{C55A7A23-0C58-4770-A615-E9A2CEB20583}"/>
                    </a:ext>
                  </a:extLst>
                </p:cNvPr>
                <p:cNvSpPr/>
                <p:nvPr/>
              </p:nvSpPr>
              <p:spPr>
                <a:xfrm>
                  <a:off x="1755000"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6" name="图形 175">
                <a:extLst>
                  <a:ext uri="{FF2B5EF4-FFF2-40B4-BE49-F238E27FC236}">
                    <a16:creationId xmlns:a16="http://schemas.microsoft.com/office/drawing/2014/main" id="{3BCA95A1-5BA3-4682-BB46-744197EA8B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610087" y="3216083"/>
                <a:ext cx="921528" cy="557932"/>
              </a:xfrm>
              <a:prstGeom prst="rect">
                <a:avLst/>
              </a:prstGeom>
            </p:spPr>
          </p:pic>
        </p:grpSp>
      </p:grpSp>
      <p:sp>
        <p:nvSpPr>
          <p:cNvPr id="4" name="标题 1">
            <a:extLst>
              <a:ext uri="{FF2B5EF4-FFF2-40B4-BE49-F238E27FC236}">
                <a16:creationId xmlns:a16="http://schemas.microsoft.com/office/drawing/2014/main" id="{EB39E194-01C4-46CF-B8A6-9AD2197F24D4}"/>
              </a:ext>
            </a:extLst>
          </p:cNvPr>
          <p:cNvSpPr txBox="1">
            <a:spLocks/>
          </p:cNvSpPr>
          <p:nvPr/>
        </p:nvSpPr>
        <p:spPr>
          <a:xfrm>
            <a:off x="660400" y="0"/>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更改图示中的插图  </a:t>
            </a:r>
            <a:r>
              <a:rPr lang="en-US" altLang="zh-CN" sz="2800" b="1" dirty="0"/>
              <a:t>Replace Vectors in Diagram</a:t>
            </a:r>
            <a:endParaRPr lang="zh-CN" altLang="en-US" sz="2800" b="1" dirty="0"/>
          </a:p>
        </p:txBody>
      </p:sp>
      <p:grpSp>
        <p:nvGrpSpPr>
          <p:cNvPr id="11" name="组合 10">
            <a:extLst>
              <a:ext uri="{FF2B5EF4-FFF2-40B4-BE49-F238E27FC236}">
                <a16:creationId xmlns:a16="http://schemas.microsoft.com/office/drawing/2014/main" id="{41340CDE-3267-4179-B203-21C1D373AC7C}"/>
              </a:ext>
            </a:extLst>
          </p:cNvPr>
          <p:cNvGrpSpPr/>
          <p:nvPr/>
        </p:nvGrpSpPr>
        <p:grpSpPr>
          <a:xfrm>
            <a:off x="660400" y="1959178"/>
            <a:ext cx="3493913" cy="2403813"/>
            <a:chOff x="660400" y="1959178"/>
            <a:chExt cx="3493913" cy="2403813"/>
          </a:xfrm>
        </p:grpSpPr>
        <p:sp>
          <p:nvSpPr>
            <p:cNvPr id="795" name="Rectangle 10">
              <a:extLst>
                <a:ext uri="{FF2B5EF4-FFF2-40B4-BE49-F238E27FC236}">
                  <a16:creationId xmlns:a16="http://schemas.microsoft.com/office/drawing/2014/main" id="{EB08811A-69A0-4B03-AD69-4D4093A4A1A1}"/>
                </a:ext>
              </a:extLst>
            </p:cNvPr>
            <p:cNvSpPr>
              <a:spLocks noChangeArrowheads="1"/>
            </p:cNvSpPr>
            <p:nvPr/>
          </p:nvSpPr>
          <p:spPr bwMode="auto">
            <a:xfrm>
              <a:off x="809622" y="2219171"/>
              <a:ext cx="3240163" cy="1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a:extLst>
                <a:ext uri="{FF2B5EF4-FFF2-40B4-BE49-F238E27FC236}">
                  <a16:creationId xmlns:a16="http://schemas.microsoft.com/office/drawing/2014/main" id="{57827EC8-4212-4214-BEC6-635EE8E79011}"/>
                </a:ext>
              </a:extLst>
            </p:cNvPr>
            <p:cNvGrpSpPr/>
            <p:nvPr/>
          </p:nvGrpSpPr>
          <p:grpSpPr>
            <a:xfrm>
              <a:off x="660400" y="1959178"/>
              <a:ext cx="3493913" cy="2403813"/>
              <a:chOff x="673100" y="1959176"/>
              <a:chExt cx="3493913" cy="2403813"/>
            </a:xfrm>
          </p:grpSpPr>
          <p:grpSp>
            <p:nvGrpSpPr>
              <p:cNvPr id="248" name="组合 247">
                <a:extLst>
                  <a:ext uri="{FF2B5EF4-FFF2-40B4-BE49-F238E27FC236}">
                    <a16:creationId xmlns:a16="http://schemas.microsoft.com/office/drawing/2014/main" id="{7740B1D8-836E-4790-9DD0-E1EA943A1D9C}"/>
                  </a:ext>
                </a:extLst>
              </p:cNvPr>
              <p:cNvGrpSpPr/>
              <p:nvPr/>
            </p:nvGrpSpPr>
            <p:grpSpPr>
              <a:xfrm>
                <a:off x="673100" y="1959176"/>
                <a:ext cx="3493913" cy="2403813"/>
                <a:chOff x="673100" y="1959176"/>
                <a:chExt cx="3493913" cy="2403813"/>
              </a:xfrm>
            </p:grpSpPr>
            <p:sp>
              <p:nvSpPr>
                <p:cNvPr id="249" name="Freeform 6">
                  <a:extLst>
                    <a:ext uri="{FF2B5EF4-FFF2-40B4-BE49-F238E27FC236}">
                      <a16:creationId xmlns:a16="http://schemas.microsoft.com/office/drawing/2014/main" id="{EF67C987-3113-4318-8AC6-E739BB42568A}"/>
                    </a:ext>
                  </a:extLst>
                </p:cNvPr>
                <p:cNvSpPr>
                  <a:spLocks/>
                </p:cNvSpPr>
                <p:nvPr/>
              </p:nvSpPr>
              <p:spPr bwMode="auto">
                <a:xfrm>
                  <a:off x="673100"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50" name="矩形: 圆角 249">
                  <a:extLst>
                    <a:ext uri="{FF2B5EF4-FFF2-40B4-BE49-F238E27FC236}">
                      <a16:creationId xmlns:a16="http://schemas.microsoft.com/office/drawing/2014/main" id="{A0006912-9DA4-43EF-8BD5-EF546FCE3339}"/>
                    </a:ext>
                  </a:extLst>
                </p:cNvPr>
                <p:cNvSpPr>
                  <a:spLocks noChangeAspect="1"/>
                </p:cNvSpPr>
                <p:nvPr/>
              </p:nvSpPr>
              <p:spPr>
                <a:xfrm>
                  <a:off x="810452"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1" name="Rectangle 8">
                  <a:extLst>
                    <a:ext uri="{FF2B5EF4-FFF2-40B4-BE49-F238E27FC236}">
                      <a16:creationId xmlns:a16="http://schemas.microsoft.com/office/drawing/2014/main" id="{556C6F3A-7655-4359-A6CC-0479F824F891}"/>
                    </a:ext>
                  </a:extLst>
                </p:cNvPr>
                <p:cNvSpPr>
                  <a:spLocks noChangeArrowheads="1"/>
                </p:cNvSpPr>
                <p:nvPr/>
              </p:nvSpPr>
              <p:spPr bwMode="auto">
                <a:xfrm>
                  <a:off x="810454"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Rectangle 9">
                  <a:extLst>
                    <a:ext uri="{FF2B5EF4-FFF2-40B4-BE49-F238E27FC236}">
                      <a16:creationId xmlns:a16="http://schemas.microsoft.com/office/drawing/2014/main" id="{C6106673-43BC-4DD8-A493-EDA9B6B2D456}"/>
                    </a:ext>
                  </a:extLst>
                </p:cNvPr>
                <p:cNvSpPr>
                  <a:spLocks noChangeArrowheads="1"/>
                </p:cNvSpPr>
                <p:nvPr/>
              </p:nvSpPr>
              <p:spPr bwMode="auto">
                <a:xfrm>
                  <a:off x="810454"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Oval 14">
                  <a:extLst>
                    <a:ext uri="{FF2B5EF4-FFF2-40B4-BE49-F238E27FC236}">
                      <a16:creationId xmlns:a16="http://schemas.microsoft.com/office/drawing/2014/main" id="{1B8CD3B4-C3D2-4456-B988-B5F3C2205217}"/>
                    </a:ext>
                  </a:extLst>
                </p:cNvPr>
                <p:cNvSpPr>
                  <a:spLocks noChangeArrowheads="1"/>
                </p:cNvSpPr>
                <p:nvPr/>
              </p:nvSpPr>
              <p:spPr bwMode="auto">
                <a:xfrm>
                  <a:off x="1171610"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Oval 15">
                  <a:extLst>
                    <a:ext uri="{FF2B5EF4-FFF2-40B4-BE49-F238E27FC236}">
                      <a16:creationId xmlns:a16="http://schemas.microsoft.com/office/drawing/2014/main" id="{3D1BADA4-D749-46AD-8E50-EEA49550C016}"/>
                    </a:ext>
                  </a:extLst>
                </p:cNvPr>
                <p:cNvSpPr>
                  <a:spLocks noChangeArrowheads="1"/>
                </p:cNvSpPr>
                <p:nvPr/>
              </p:nvSpPr>
              <p:spPr bwMode="auto">
                <a:xfrm>
                  <a:off x="1276307"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Oval 16">
                  <a:extLst>
                    <a:ext uri="{FF2B5EF4-FFF2-40B4-BE49-F238E27FC236}">
                      <a16:creationId xmlns:a16="http://schemas.microsoft.com/office/drawing/2014/main" id="{C93A76CA-F9DB-4B79-A4FE-0C3902E5B9CF}"/>
                    </a:ext>
                  </a:extLst>
                </p:cNvPr>
                <p:cNvSpPr>
                  <a:spLocks noChangeArrowheads="1"/>
                </p:cNvSpPr>
                <p:nvPr/>
              </p:nvSpPr>
              <p:spPr bwMode="auto">
                <a:xfrm>
                  <a:off x="138100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8">
                  <a:extLst>
                    <a:ext uri="{FF2B5EF4-FFF2-40B4-BE49-F238E27FC236}">
                      <a16:creationId xmlns:a16="http://schemas.microsoft.com/office/drawing/2014/main" id="{5F916865-589E-4D0F-BACC-2570FF5D044A}"/>
                    </a:ext>
                  </a:extLst>
                </p:cNvPr>
                <p:cNvSpPr>
                  <a:spLocks/>
                </p:cNvSpPr>
                <p:nvPr/>
              </p:nvSpPr>
              <p:spPr bwMode="auto">
                <a:xfrm>
                  <a:off x="1615371"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Rectangle 19">
                  <a:extLst>
                    <a:ext uri="{FF2B5EF4-FFF2-40B4-BE49-F238E27FC236}">
                      <a16:creationId xmlns:a16="http://schemas.microsoft.com/office/drawing/2014/main" id="{65AB37D2-4B39-47BE-A62E-7B7BF58E328E}"/>
                    </a:ext>
                  </a:extLst>
                </p:cNvPr>
                <p:cNvSpPr>
                  <a:spLocks noChangeArrowheads="1"/>
                </p:cNvSpPr>
                <p:nvPr/>
              </p:nvSpPr>
              <p:spPr bwMode="auto">
                <a:xfrm>
                  <a:off x="1737357"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0">
                  <a:extLst>
                    <a:ext uri="{FF2B5EF4-FFF2-40B4-BE49-F238E27FC236}">
                      <a16:creationId xmlns:a16="http://schemas.microsoft.com/office/drawing/2014/main" id="{BB9DC8A1-3C26-407A-A297-CFB927165CC7}"/>
                    </a:ext>
                  </a:extLst>
                </p:cNvPr>
                <p:cNvSpPr>
                  <a:spLocks/>
                </p:cNvSpPr>
                <p:nvPr/>
              </p:nvSpPr>
              <p:spPr bwMode="auto">
                <a:xfrm>
                  <a:off x="1139912"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1">
                  <a:extLst>
                    <a:ext uri="{FF2B5EF4-FFF2-40B4-BE49-F238E27FC236}">
                      <a16:creationId xmlns:a16="http://schemas.microsoft.com/office/drawing/2014/main" id="{CBCB1766-A52D-4E2C-9918-788DA4E64C75}"/>
                    </a:ext>
                  </a:extLst>
                </p:cNvPr>
                <p:cNvSpPr>
                  <a:spLocks/>
                </p:cNvSpPr>
                <p:nvPr/>
              </p:nvSpPr>
              <p:spPr bwMode="auto">
                <a:xfrm>
                  <a:off x="2317512"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2">
                  <a:extLst>
                    <a:ext uri="{FF2B5EF4-FFF2-40B4-BE49-F238E27FC236}">
                      <a16:creationId xmlns:a16="http://schemas.microsoft.com/office/drawing/2014/main" id="{5DD5BED3-191E-4BD6-9FE9-141C415A5202}"/>
                    </a:ext>
                  </a:extLst>
                </p:cNvPr>
                <p:cNvSpPr>
                  <a:spLocks/>
                </p:cNvSpPr>
                <p:nvPr/>
              </p:nvSpPr>
              <p:spPr bwMode="auto">
                <a:xfrm>
                  <a:off x="2757430"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
                  <a:extLst>
                    <a:ext uri="{FF2B5EF4-FFF2-40B4-BE49-F238E27FC236}">
                      <a16:creationId xmlns:a16="http://schemas.microsoft.com/office/drawing/2014/main" id="{61B3D93D-CA1C-4835-8048-01774ABDA816}"/>
                    </a:ext>
                  </a:extLst>
                </p:cNvPr>
                <p:cNvSpPr>
                  <a:spLocks/>
                </p:cNvSpPr>
                <p:nvPr/>
              </p:nvSpPr>
              <p:spPr bwMode="auto">
                <a:xfrm>
                  <a:off x="3197349"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矩形: 圆角 261">
                  <a:extLst>
                    <a:ext uri="{FF2B5EF4-FFF2-40B4-BE49-F238E27FC236}">
                      <a16:creationId xmlns:a16="http://schemas.microsoft.com/office/drawing/2014/main" id="{41055386-139A-442D-91A8-1B5CD97B491E}"/>
                    </a:ext>
                  </a:extLst>
                </p:cNvPr>
                <p:cNvSpPr>
                  <a:spLocks noChangeAspect="1"/>
                </p:cNvSpPr>
                <p:nvPr/>
              </p:nvSpPr>
              <p:spPr>
                <a:xfrm>
                  <a:off x="810452"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3" name="矩形: 圆角 262">
                  <a:extLst>
                    <a:ext uri="{FF2B5EF4-FFF2-40B4-BE49-F238E27FC236}">
                      <a16:creationId xmlns:a16="http://schemas.microsoft.com/office/drawing/2014/main" id="{F5DC8E02-0625-4CA9-A210-3FA760F32058}"/>
                    </a:ext>
                  </a:extLst>
                </p:cNvPr>
                <p:cNvSpPr>
                  <a:spLocks noChangeAspect="1"/>
                </p:cNvSpPr>
                <p:nvPr/>
              </p:nvSpPr>
              <p:spPr>
                <a:xfrm>
                  <a:off x="810452"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4" name="矩形: 圆角 263">
                  <a:extLst>
                    <a:ext uri="{FF2B5EF4-FFF2-40B4-BE49-F238E27FC236}">
                      <a16:creationId xmlns:a16="http://schemas.microsoft.com/office/drawing/2014/main" id="{174F4A25-7A8F-4CA3-A664-254C0F10638E}"/>
                    </a:ext>
                  </a:extLst>
                </p:cNvPr>
                <p:cNvSpPr>
                  <a:spLocks noChangeAspect="1"/>
                </p:cNvSpPr>
                <p:nvPr/>
              </p:nvSpPr>
              <p:spPr>
                <a:xfrm>
                  <a:off x="810452"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5" name="矩形: 圆角 264">
                  <a:extLst>
                    <a:ext uri="{FF2B5EF4-FFF2-40B4-BE49-F238E27FC236}">
                      <a16:creationId xmlns:a16="http://schemas.microsoft.com/office/drawing/2014/main" id="{41F79B51-FB01-48E2-B2CF-C41B66B2F234}"/>
                    </a:ext>
                  </a:extLst>
                </p:cNvPr>
                <p:cNvSpPr>
                  <a:spLocks noChangeAspect="1"/>
                </p:cNvSpPr>
                <p:nvPr/>
              </p:nvSpPr>
              <p:spPr>
                <a:xfrm>
                  <a:off x="1448859"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6" name="矩形: 圆角 265">
                  <a:extLst>
                    <a:ext uri="{FF2B5EF4-FFF2-40B4-BE49-F238E27FC236}">
                      <a16:creationId xmlns:a16="http://schemas.microsoft.com/office/drawing/2014/main" id="{E3E0C10E-F4B3-4762-8F9D-7B6A06EDF4DF}"/>
                    </a:ext>
                  </a:extLst>
                </p:cNvPr>
                <p:cNvSpPr>
                  <a:spLocks noChangeAspect="1"/>
                </p:cNvSpPr>
                <p:nvPr/>
              </p:nvSpPr>
              <p:spPr>
                <a:xfrm>
                  <a:off x="810452"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a:extLst>
                  <a:ext uri="{FF2B5EF4-FFF2-40B4-BE49-F238E27FC236}">
                    <a16:creationId xmlns:a16="http://schemas.microsoft.com/office/drawing/2014/main" id="{ABD70613-6096-41EC-8B8D-800DD72A4ADC}"/>
                  </a:ext>
                </a:extLst>
              </p:cNvPr>
              <p:cNvGrpSpPr/>
              <p:nvPr/>
            </p:nvGrpSpPr>
            <p:grpSpPr>
              <a:xfrm>
                <a:off x="1658305" y="3112822"/>
                <a:ext cx="2142449" cy="735267"/>
                <a:chOff x="1658305" y="3112822"/>
                <a:chExt cx="2142449" cy="735267"/>
              </a:xfrm>
            </p:grpSpPr>
            <p:grpSp>
              <p:nvGrpSpPr>
                <p:cNvPr id="6" name="组合 5">
                  <a:extLst>
                    <a:ext uri="{FF2B5EF4-FFF2-40B4-BE49-F238E27FC236}">
                      <a16:creationId xmlns:a16="http://schemas.microsoft.com/office/drawing/2014/main" id="{8930CAB5-8483-4337-9A7A-AF126B78CB83}"/>
                    </a:ext>
                  </a:extLst>
                </p:cNvPr>
                <p:cNvGrpSpPr/>
                <p:nvPr/>
              </p:nvGrpSpPr>
              <p:grpSpPr>
                <a:xfrm>
                  <a:off x="1658305" y="3180638"/>
                  <a:ext cx="2142449" cy="617507"/>
                  <a:chOff x="1658305" y="3180638"/>
                  <a:chExt cx="2142449" cy="617507"/>
                </a:xfrm>
              </p:grpSpPr>
              <p:sp>
                <p:nvSpPr>
                  <p:cNvPr id="420" name="矩形 419">
                    <a:extLst>
                      <a:ext uri="{FF2B5EF4-FFF2-40B4-BE49-F238E27FC236}">
                        <a16:creationId xmlns:a16="http://schemas.microsoft.com/office/drawing/2014/main" id="{B63E4F93-58FC-4CD9-A34C-1104C0B05951}"/>
                      </a:ext>
                    </a:extLst>
                  </p:cNvPr>
                  <p:cNvSpPr/>
                  <p:nvPr/>
                </p:nvSpPr>
                <p:spPr>
                  <a:xfrm>
                    <a:off x="1658305"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a:extLst>
                      <a:ext uri="{FF2B5EF4-FFF2-40B4-BE49-F238E27FC236}">
                        <a16:creationId xmlns:a16="http://schemas.microsoft.com/office/drawing/2014/main" id="{428E477C-F4CA-49FF-BCAA-14A401D6124F}"/>
                      </a:ext>
                    </a:extLst>
                  </p:cNvPr>
                  <p:cNvGrpSpPr/>
                  <p:nvPr/>
                </p:nvGrpSpPr>
                <p:grpSpPr>
                  <a:xfrm>
                    <a:off x="3277302" y="3211004"/>
                    <a:ext cx="508588" cy="587141"/>
                    <a:chOff x="1703214" y="3185928"/>
                    <a:chExt cx="582258" cy="521425"/>
                  </a:xfrm>
                </p:grpSpPr>
                <p:sp>
                  <p:nvSpPr>
                    <p:cNvPr id="145" name="矩形 144">
                      <a:extLst>
                        <a:ext uri="{FF2B5EF4-FFF2-40B4-BE49-F238E27FC236}">
                          <a16:creationId xmlns:a16="http://schemas.microsoft.com/office/drawing/2014/main" id="{249614F1-31F8-42D0-BCAF-3758E46C4D47}"/>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a:extLst>
                        <a:ext uri="{FF2B5EF4-FFF2-40B4-BE49-F238E27FC236}">
                          <a16:creationId xmlns:a16="http://schemas.microsoft.com/office/drawing/2014/main" id="{184CA460-5482-4CA9-949D-41F2E9F5C978}"/>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a:extLst>
                        <a:ext uri="{FF2B5EF4-FFF2-40B4-BE49-F238E27FC236}">
                          <a16:creationId xmlns:a16="http://schemas.microsoft.com/office/drawing/2014/main" id="{8F9D1724-52B7-4FFD-845E-8DBA04B24E52}"/>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a:extLst>
                      <a:ext uri="{FF2B5EF4-FFF2-40B4-BE49-F238E27FC236}">
                        <a16:creationId xmlns:a16="http://schemas.microsoft.com/office/drawing/2014/main" id="{6FCD523C-D437-4D55-B9CC-5D9A81B8C342}"/>
                      </a:ext>
                    </a:extLst>
                  </p:cNvPr>
                  <p:cNvGrpSpPr/>
                  <p:nvPr/>
                </p:nvGrpSpPr>
                <p:grpSpPr>
                  <a:xfrm>
                    <a:off x="1658305" y="3211004"/>
                    <a:ext cx="508588" cy="587141"/>
                    <a:chOff x="1703214" y="3185928"/>
                    <a:chExt cx="582258" cy="521425"/>
                  </a:xfrm>
                </p:grpSpPr>
                <p:sp>
                  <p:nvSpPr>
                    <p:cNvPr id="116" name="矩形 115">
                      <a:extLst>
                        <a:ext uri="{FF2B5EF4-FFF2-40B4-BE49-F238E27FC236}">
                          <a16:creationId xmlns:a16="http://schemas.microsoft.com/office/drawing/2014/main" id="{B5D3C64A-AEE1-4FD6-9C15-31AA498B0F1B}"/>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B2E1FCBE-42A4-437B-8553-EAB3B53856F9}"/>
                        </a:ext>
                      </a:extLst>
                    </p:cNvPr>
                    <p:cNvSpPr/>
                    <p:nvPr/>
                  </p:nvSpPr>
                  <p:spPr>
                    <a:xfrm>
                      <a:off x="1755000"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a:extLst>
                        <a:ext uri="{FF2B5EF4-FFF2-40B4-BE49-F238E27FC236}">
                          <a16:creationId xmlns:a16="http://schemas.microsoft.com/office/drawing/2014/main" id="{7474610A-07F9-4CF1-BC40-89C9BB9BB0CD}"/>
                        </a:ext>
                      </a:extLst>
                    </p:cNvPr>
                    <p:cNvSpPr/>
                    <p:nvPr/>
                  </p:nvSpPr>
                  <p:spPr>
                    <a:xfrm>
                      <a:off x="1755000"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5" name="组合 124">
                  <a:extLst>
                    <a:ext uri="{FF2B5EF4-FFF2-40B4-BE49-F238E27FC236}">
                      <a16:creationId xmlns:a16="http://schemas.microsoft.com/office/drawing/2014/main" id="{D547E991-E245-4756-ABC3-162D239AE546}"/>
                    </a:ext>
                  </a:extLst>
                </p:cNvPr>
                <p:cNvGrpSpPr/>
                <p:nvPr/>
              </p:nvGrpSpPr>
              <p:grpSpPr>
                <a:xfrm>
                  <a:off x="2346134" y="3112822"/>
                  <a:ext cx="735363" cy="735267"/>
                  <a:chOff x="2347940" y="3126117"/>
                  <a:chExt cx="483318" cy="483256"/>
                </a:xfrm>
              </p:grpSpPr>
              <p:grpSp>
                <p:nvGrpSpPr>
                  <p:cNvPr id="148" name="组合 1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5792ECA9-35B8-4DAA-8E32-FF776BEFAA8C}"/>
                      </a:ext>
                    </a:extLst>
                  </p:cNvPr>
                  <p:cNvGrpSpPr/>
                  <p:nvPr/>
                </p:nvGrpSpPr>
                <p:grpSpPr>
                  <a:xfrm>
                    <a:off x="2390718" y="3167761"/>
                    <a:ext cx="439014" cy="405868"/>
                    <a:chOff x="3614738" y="1136650"/>
                    <a:chExt cx="4983163" cy="4606926"/>
                  </a:xfrm>
                </p:grpSpPr>
                <p:sp>
                  <p:nvSpPr>
                    <p:cNvPr id="172" name="is1íḍe">
                      <a:extLst>
                        <a:ext uri="{FF2B5EF4-FFF2-40B4-BE49-F238E27FC236}">
                          <a16:creationId xmlns:a16="http://schemas.microsoft.com/office/drawing/2014/main" id="{7300A892-52D6-4FC8-97C8-F014231C6371}"/>
                        </a:ext>
                      </a:extLst>
                    </p:cNvPr>
                    <p:cNvSpPr/>
                    <p:nvPr/>
                  </p:nvSpPr>
                  <p:spPr bwMode="auto">
                    <a:xfrm>
                      <a:off x="3614738" y="2106613"/>
                      <a:ext cx="749300" cy="36369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3" name="í$1idè">
                      <a:extLst>
                        <a:ext uri="{FF2B5EF4-FFF2-40B4-BE49-F238E27FC236}">
                          <a16:creationId xmlns:a16="http://schemas.microsoft.com/office/drawing/2014/main" id="{E651A605-77AA-4A19-882D-2205DD97AE5C}"/>
                        </a:ext>
                      </a:extLst>
                    </p:cNvPr>
                    <p:cNvSpPr/>
                    <p:nvPr/>
                  </p:nvSpPr>
                  <p:spPr bwMode="auto">
                    <a:xfrm>
                      <a:off x="3614738" y="2106613"/>
                      <a:ext cx="749300" cy="1123950"/>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5" name="ïšļíḋe">
                      <a:extLst>
                        <a:ext uri="{FF2B5EF4-FFF2-40B4-BE49-F238E27FC236}">
                          <a16:creationId xmlns:a16="http://schemas.microsoft.com/office/drawing/2014/main" id="{93BCA23C-0BFA-4276-A259-9BC068380DFF}"/>
                        </a:ext>
                      </a:extLst>
                    </p:cNvPr>
                    <p:cNvSpPr/>
                    <p:nvPr/>
                  </p:nvSpPr>
                  <p:spPr bwMode="auto">
                    <a:xfrm>
                      <a:off x="4651376" y="2459038"/>
                      <a:ext cx="771525" cy="328453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7" name="îŝ1iḑé">
                      <a:extLst>
                        <a:ext uri="{FF2B5EF4-FFF2-40B4-BE49-F238E27FC236}">
                          <a16:creationId xmlns:a16="http://schemas.microsoft.com/office/drawing/2014/main" id="{10B7CF8B-66AA-467E-8697-5CD2EDB1B7A3}"/>
                        </a:ext>
                      </a:extLst>
                    </p:cNvPr>
                    <p:cNvSpPr/>
                    <p:nvPr/>
                  </p:nvSpPr>
                  <p:spPr bwMode="auto">
                    <a:xfrm>
                      <a:off x="4651376" y="2459038"/>
                      <a:ext cx="771525" cy="5730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8" name="iṥľiďè">
                      <a:extLst>
                        <a:ext uri="{FF2B5EF4-FFF2-40B4-BE49-F238E27FC236}">
                          <a16:creationId xmlns:a16="http://schemas.microsoft.com/office/drawing/2014/main" id="{FE9EF3D1-92DD-492C-98B9-A091F0878257}"/>
                        </a:ext>
                      </a:extLst>
                    </p:cNvPr>
                    <p:cNvSpPr/>
                    <p:nvPr/>
                  </p:nvSpPr>
                  <p:spPr bwMode="auto">
                    <a:xfrm>
                      <a:off x="5708651" y="2833688"/>
                      <a:ext cx="750888" cy="290988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ïšļiḓè">
                      <a:extLst>
                        <a:ext uri="{FF2B5EF4-FFF2-40B4-BE49-F238E27FC236}">
                          <a16:creationId xmlns:a16="http://schemas.microsoft.com/office/drawing/2014/main" id="{A9986595-E9BD-4DFA-8305-0106C2BBC0C4}"/>
                        </a:ext>
                      </a:extLst>
                    </p:cNvPr>
                    <p:cNvSpPr/>
                    <p:nvPr/>
                  </p:nvSpPr>
                  <p:spPr bwMode="auto">
                    <a:xfrm>
                      <a:off x="5708651" y="2833688"/>
                      <a:ext cx="750888" cy="6619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î$ḷîdê">
                      <a:extLst>
                        <a:ext uri="{FF2B5EF4-FFF2-40B4-BE49-F238E27FC236}">
                          <a16:creationId xmlns:a16="http://schemas.microsoft.com/office/drawing/2014/main" id="{FDBF8C09-95F1-4988-94D3-41A044816D66}"/>
                        </a:ext>
                      </a:extLst>
                    </p:cNvPr>
                    <p:cNvSpPr/>
                    <p:nvPr/>
                  </p:nvSpPr>
                  <p:spPr bwMode="auto">
                    <a:xfrm>
                      <a:off x="6745288" y="3605213"/>
                      <a:ext cx="750888" cy="21383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ïṡḻïdê">
                      <a:extLst>
                        <a:ext uri="{FF2B5EF4-FFF2-40B4-BE49-F238E27FC236}">
                          <a16:creationId xmlns:a16="http://schemas.microsoft.com/office/drawing/2014/main" id="{583D8013-84F0-4EA1-A878-6EB6329FEE7B}"/>
                        </a:ext>
                      </a:extLst>
                    </p:cNvPr>
                    <p:cNvSpPr/>
                    <p:nvPr/>
                  </p:nvSpPr>
                  <p:spPr bwMode="auto">
                    <a:xfrm>
                      <a:off x="6745288" y="3605213"/>
                      <a:ext cx="750888" cy="396875"/>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0" name="ïšľïḑè">
                      <a:extLst>
                        <a:ext uri="{FF2B5EF4-FFF2-40B4-BE49-F238E27FC236}">
                          <a16:creationId xmlns:a16="http://schemas.microsoft.com/office/drawing/2014/main" id="{C2A01DFE-AD94-4D0E-B924-F5607FAAB597}"/>
                        </a:ext>
                      </a:extLst>
                    </p:cNvPr>
                    <p:cNvSpPr/>
                    <p:nvPr/>
                  </p:nvSpPr>
                  <p:spPr bwMode="auto">
                    <a:xfrm>
                      <a:off x="7781926" y="4464050"/>
                      <a:ext cx="771525" cy="1279525"/>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1" name="ïSľíḍê">
                      <a:extLst>
                        <a:ext uri="{FF2B5EF4-FFF2-40B4-BE49-F238E27FC236}">
                          <a16:creationId xmlns:a16="http://schemas.microsoft.com/office/drawing/2014/main" id="{95266D5E-A9C5-4F7B-837F-B42E08BB70DE}"/>
                        </a:ext>
                      </a:extLst>
                    </p:cNvPr>
                    <p:cNvSpPr/>
                    <p:nvPr/>
                  </p:nvSpPr>
                  <p:spPr bwMode="auto">
                    <a:xfrm>
                      <a:off x="7781926" y="4464050"/>
                      <a:ext cx="771525" cy="3317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2" name="îṡlïḋe">
                      <a:extLst>
                        <a:ext uri="{FF2B5EF4-FFF2-40B4-BE49-F238E27FC236}">
                          <a16:creationId xmlns:a16="http://schemas.microsoft.com/office/drawing/2014/main" id="{67766430-F557-47F5-892F-15130FBD695A}"/>
                        </a:ext>
                      </a:extLst>
                    </p:cNvPr>
                    <p:cNvSpPr/>
                    <p:nvPr/>
                  </p:nvSpPr>
                  <p:spPr bwMode="auto">
                    <a:xfrm>
                      <a:off x="3657601" y="1136650"/>
                      <a:ext cx="4940300" cy="2865438"/>
                    </a:xfrm>
                    <a:custGeom>
                      <a:avLst/>
                      <a:gdLst>
                        <a:gd name="T0" fmla="*/ 3112 w 3112"/>
                        <a:gd name="T1" fmla="*/ 1305 h 1805"/>
                        <a:gd name="T2" fmla="*/ 3112 w 3112"/>
                        <a:gd name="T3" fmla="*/ 1805 h 1805"/>
                        <a:gd name="T4" fmla="*/ 2612 w 3112"/>
                        <a:gd name="T5" fmla="*/ 1624 h 1805"/>
                        <a:gd name="T6" fmla="*/ 2765 w 3112"/>
                        <a:gd name="T7" fmla="*/ 1527 h 1805"/>
                        <a:gd name="T8" fmla="*/ 2515 w 3112"/>
                        <a:gd name="T9" fmla="*/ 1166 h 1805"/>
                        <a:gd name="T10" fmla="*/ 2195 w 3112"/>
                        <a:gd name="T11" fmla="*/ 1222 h 1805"/>
                        <a:gd name="T12" fmla="*/ 1890 w 3112"/>
                        <a:gd name="T13" fmla="*/ 764 h 1805"/>
                        <a:gd name="T14" fmla="*/ 1570 w 3112"/>
                        <a:gd name="T15" fmla="*/ 875 h 1805"/>
                        <a:gd name="T16" fmla="*/ 1084 w 3112"/>
                        <a:gd name="T17" fmla="*/ 417 h 1805"/>
                        <a:gd name="T18" fmla="*/ 848 w 3112"/>
                        <a:gd name="T19" fmla="*/ 556 h 1805"/>
                        <a:gd name="T20" fmla="*/ 0 w 3112"/>
                        <a:gd name="T21" fmla="*/ 236 h 1805"/>
                        <a:gd name="T22" fmla="*/ 84 w 3112"/>
                        <a:gd name="T23" fmla="*/ 0 h 1805"/>
                        <a:gd name="T24" fmla="*/ 820 w 3112"/>
                        <a:gd name="T25" fmla="*/ 278 h 1805"/>
                        <a:gd name="T26" fmla="*/ 1112 w 3112"/>
                        <a:gd name="T27" fmla="*/ 111 h 1805"/>
                        <a:gd name="T28" fmla="*/ 1626 w 3112"/>
                        <a:gd name="T29" fmla="*/ 583 h 1805"/>
                        <a:gd name="T30" fmla="*/ 1987 w 3112"/>
                        <a:gd name="T31" fmla="*/ 458 h 1805"/>
                        <a:gd name="T32" fmla="*/ 2320 w 3112"/>
                        <a:gd name="T33" fmla="*/ 944 h 1805"/>
                        <a:gd name="T34" fmla="*/ 2626 w 3112"/>
                        <a:gd name="T35" fmla="*/ 875 h 1805"/>
                        <a:gd name="T36" fmla="*/ 2973 w 3112"/>
                        <a:gd name="T37" fmla="*/ 1388 h 1805"/>
                        <a:gd name="T38" fmla="*/ 3112 w 3112"/>
                        <a:gd name="T39" fmla="*/ 1305 h 1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1805">
                          <a:moveTo>
                            <a:pt x="3112" y="1305"/>
                          </a:moveTo>
                          <a:lnTo>
                            <a:pt x="3112" y="1805"/>
                          </a:lnTo>
                          <a:lnTo>
                            <a:pt x="2612" y="1624"/>
                          </a:lnTo>
                          <a:lnTo>
                            <a:pt x="2765" y="1527"/>
                          </a:lnTo>
                          <a:lnTo>
                            <a:pt x="2515" y="1166"/>
                          </a:lnTo>
                          <a:lnTo>
                            <a:pt x="2195" y="1222"/>
                          </a:lnTo>
                          <a:lnTo>
                            <a:pt x="1890" y="764"/>
                          </a:lnTo>
                          <a:lnTo>
                            <a:pt x="1570" y="875"/>
                          </a:lnTo>
                          <a:lnTo>
                            <a:pt x="1084" y="417"/>
                          </a:lnTo>
                          <a:lnTo>
                            <a:pt x="848" y="556"/>
                          </a:lnTo>
                          <a:lnTo>
                            <a:pt x="0" y="236"/>
                          </a:lnTo>
                          <a:lnTo>
                            <a:pt x="84" y="0"/>
                          </a:lnTo>
                          <a:lnTo>
                            <a:pt x="820" y="278"/>
                          </a:lnTo>
                          <a:lnTo>
                            <a:pt x="1112" y="111"/>
                          </a:lnTo>
                          <a:lnTo>
                            <a:pt x="1626" y="583"/>
                          </a:lnTo>
                          <a:lnTo>
                            <a:pt x="1987" y="458"/>
                          </a:lnTo>
                          <a:lnTo>
                            <a:pt x="2320" y="944"/>
                          </a:lnTo>
                          <a:lnTo>
                            <a:pt x="2626" y="875"/>
                          </a:lnTo>
                          <a:lnTo>
                            <a:pt x="2973" y="1388"/>
                          </a:lnTo>
                          <a:lnTo>
                            <a:pt x="3112" y="1305"/>
                          </a:lnTo>
                          <a:close/>
                        </a:path>
                      </a:pathLst>
                    </a:custGeom>
                    <a:solidFill>
                      <a:srgbClr val="FD5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59" name="组合 158">
                    <a:extLst>
                      <a:ext uri="{FF2B5EF4-FFF2-40B4-BE49-F238E27FC236}">
                        <a16:creationId xmlns:a16="http://schemas.microsoft.com/office/drawing/2014/main" id="{6DC6394F-8C5C-496E-9A89-D0217FF2C63E}"/>
                      </a:ext>
                    </a:extLst>
                  </p:cNvPr>
                  <p:cNvGrpSpPr/>
                  <p:nvPr/>
                </p:nvGrpSpPr>
                <p:grpSpPr>
                  <a:xfrm>
                    <a:off x="2347940" y="3126117"/>
                    <a:ext cx="483318" cy="483256"/>
                    <a:chOff x="4992153" y="5058387"/>
                    <a:chExt cx="183315" cy="183292"/>
                  </a:xfrm>
                </p:grpSpPr>
                <p:sp>
                  <p:nvSpPr>
                    <p:cNvPr id="161" name="矩形 160">
                      <a:extLst>
                        <a:ext uri="{FF2B5EF4-FFF2-40B4-BE49-F238E27FC236}">
                          <a16:creationId xmlns:a16="http://schemas.microsoft.com/office/drawing/2014/main" id="{399AFA40-3447-4964-9CEE-0EC831C34235}"/>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2" name="椭圆 161">
                      <a:extLst>
                        <a:ext uri="{FF2B5EF4-FFF2-40B4-BE49-F238E27FC236}">
                          <a16:creationId xmlns:a16="http://schemas.microsoft.com/office/drawing/2014/main" id="{90FDF72F-9763-42E5-A6EE-AB9C8BCED68D}"/>
                        </a:ext>
                      </a:extLst>
                    </p:cNvPr>
                    <p:cNvSpPr/>
                    <p:nvPr/>
                  </p:nvSpPr>
                  <p:spPr>
                    <a:xfrm flipH="1">
                      <a:off x="4992153" y="5058387"/>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椭圆 162">
                      <a:extLst>
                        <a:ext uri="{FF2B5EF4-FFF2-40B4-BE49-F238E27FC236}">
                          <a16:creationId xmlns:a16="http://schemas.microsoft.com/office/drawing/2014/main" id="{AD2C9A9D-37D3-408E-B9CD-1BB04F798DF5}"/>
                        </a:ext>
                      </a:extLst>
                    </p:cNvPr>
                    <p:cNvSpPr/>
                    <p:nvPr/>
                  </p:nvSpPr>
                  <p:spPr>
                    <a:xfrm flipH="1">
                      <a:off x="5073974" y="5058387"/>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椭圆 163">
                      <a:extLst>
                        <a:ext uri="{FF2B5EF4-FFF2-40B4-BE49-F238E27FC236}">
                          <a16:creationId xmlns:a16="http://schemas.microsoft.com/office/drawing/2014/main" id="{1D0EE2BC-DF49-481F-929D-8C9BA398BBA2}"/>
                        </a:ext>
                      </a:extLst>
                    </p:cNvPr>
                    <p:cNvSpPr/>
                    <p:nvPr/>
                  </p:nvSpPr>
                  <p:spPr>
                    <a:xfrm flipH="1">
                      <a:off x="5155795" y="5058387"/>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椭圆 164">
                      <a:extLst>
                        <a:ext uri="{FF2B5EF4-FFF2-40B4-BE49-F238E27FC236}">
                          <a16:creationId xmlns:a16="http://schemas.microsoft.com/office/drawing/2014/main" id="{58EC95FA-8C88-47BC-BD51-4CC7EB60C8BC}"/>
                        </a:ext>
                      </a:extLst>
                    </p:cNvPr>
                    <p:cNvSpPr/>
                    <p:nvPr/>
                  </p:nvSpPr>
                  <p:spPr>
                    <a:xfrm flipH="1">
                      <a:off x="4992153" y="5222006"/>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椭圆 165">
                      <a:extLst>
                        <a:ext uri="{FF2B5EF4-FFF2-40B4-BE49-F238E27FC236}">
                          <a16:creationId xmlns:a16="http://schemas.microsoft.com/office/drawing/2014/main" id="{10C3AA87-0B53-4E76-AA2E-5646E50538E7}"/>
                        </a:ext>
                      </a:extLst>
                    </p:cNvPr>
                    <p:cNvSpPr/>
                    <p:nvPr/>
                  </p:nvSpPr>
                  <p:spPr>
                    <a:xfrm flipH="1">
                      <a:off x="5073974" y="5222006"/>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椭圆 168">
                      <a:extLst>
                        <a:ext uri="{FF2B5EF4-FFF2-40B4-BE49-F238E27FC236}">
                          <a16:creationId xmlns:a16="http://schemas.microsoft.com/office/drawing/2014/main" id="{67A30F83-F3C9-43E9-B4A9-E6072FAA88B4}"/>
                        </a:ext>
                      </a:extLst>
                    </p:cNvPr>
                    <p:cNvSpPr/>
                    <p:nvPr/>
                  </p:nvSpPr>
                  <p:spPr>
                    <a:xfrm flipH="1">
                      <a:off x="5155795" y="5222006"/>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椭圆 169">
                      <a:extLst>
                        <a:ext uri="{FF2B5EF4-FFF2-40B4-BE49-F238E27FC236}">
                          <a16:creationId xmlns:a16="http://schemas.microsoft.com/office/drawing/2014/main" id="{6458C571-B498-46DB-894D-6847927717A2}"/>
                        </a:ext>
                      </a:extLst>
                    </p:cNvPr>
                    <p:cNvSpPr/>
                    <p:nvPr/>
                  </p:nvSpPr>
                  <p:spPr>
                    <a:xfrm flipH="1">
                      <a:off x="4992153" y="5136664"/>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椭圆 170">
                      <a:extLst>
                        <a:ext uri="{FF2B5EF4-FFF2-40B4-BE49-F238E27FC236}">
                          <a16:creationId xmlns:a16="http://schemas.microsoft.com/office/drawing/2014/main" id="{6E4B5F08-2340-4ECD-8339-403C4F7CEE43}"/>
                        </a:ext>
                      </a:extLst>
                    </p:cNvPr>
                    <p:cNvSpPr/>
                    <p:nvPr/>
                  </p:nvSpPr>
                  <p:spPr>
                    <a:xfrm flipH="1">
                      <a:off x="5155790" y="5136664"/>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grpSp>
      <p:sp>
        <p:nvSpPr>
          <p:cNvPr id="2" name="矩形 1">
            <a:extLst>
              <a:ext uri="{FF2B5EF4-FFF2-40B4-BE49-F238E27FC236}">
                <a16:creationId xmlns:a16="http://schemas.microsoft.com/office/drawing/2014/main" id="{4B1FB9A7-85C6-45C8-A73A-210A68B9C2B7}"/>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custDataLst>
      <p:tags r:id="rId1"/>
    </p:custDataLst>
    <p:extLst>
      <p:ext uri="{BB962C8B-B14F-4D97-AF65-F5344CB8AC3E}">
        <p14:creationId xmlns:p14="http://schemas.microsoft.com/office/powerpoint/2010/main" val="39628556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id="{C3B8E65B-8D23-4A0C-BA0F-4099D6663359}"/>
              </a:ext>
            </a:extLst>
          </p:cNvPr>
          <p:cNvGrpSpPr/>
          <p:nvPr/>
        </p:nvGrpSpPr>
        <p:grpSpPr>
          <a:xfrm>
            <a:off x="5252647" y="0"/>
            <a:ext cx="6939359" cy="6858000"/>
            <a:chOff x="5252643" y="0"/>
            <a:chExt cx="6939358" cy="6858000"/>
          </a:xfrm>
          <a:solidFill>
            <a:srgbClr val="F7F7F7"/>
          </a:solidFill>
        </p:grpSpPr>
        <p:sp>
          <p:nvSpPr>
            <p:cNvPr id="48" name="任意多边形: 形状 47">
              <a:extLst>
                <a:ext uri="{FF2B5EF4-FFF2-40B4-BE49-F238E27FC236}">
                  <a16:creationId xmlns:a16="http://schemas.microsoft.com/office/drawing/2014/main" id="{318E7F1B-E2A0-4D9A-826C-3801FAA34DB1}"/>
                </a:ext>
              </a:extLst>
            </p:cNvPr>
            <p:cNvSpPr>
              <a:spLocks/>
            </p:cNvSpPr>
            <p:nvPr/>
          </p:nvSpPr>
          <p:spPr>
            <a:xfrm rot="19800000">
              <a:off x="7350845" y="2199545"/>
              <a:ext cx="2772000" cy="2772000"/>
            </a:xfrm>
            <a:custGeom>
              <a:avLst/>
              <a:gdLst>
                <a:gd name="connsiteX0" fmla="*/ 786764 w 1905000"/>
                <a:gd name="connsiteY0" fmla="*/ 1857375 h 1866900"/>
                <a:gd name="connsiteX1" fmla="*/ 1116329 w 1905000"/>
                <a:gd name="connsiteY1" fmla="*/ 1857375 h 1866900"/>
                <a:gd name="connsiteX2" fmla="*/ 1047749 w 1905000"/>
                <a:gd name="connsiteY2" fmla="*/ 1866900 h 1866900"/>
                <a:gd name="connsiteX3" fmla="*/ 855344 w 1905000"/>
                <a:gd name="connsiteY3" fmla="*/ 1866900 h 1866900"/>
                <a:gd name="connsiteX4" fmla="*/ 786764 w 1905000"/>
                <a:gd name="connsiteY4" fmla="*/ 1857375 h 1866900"/>
                <a:gd name="connsiteX5" fmla="*/ 614362 w 1905000"/>
                <a:gd name="connsiteY5" fmla="*/ 1809750 h 1866900"/>
                <a:gd name="connsiteX6" fmla="*/ 1290637 w 1905000"/>
                <a:gd name="connsiteY6" fmla="*/ 1809750 h 1866900"/>
                <a:gd name="connsiteX7" fmla="*/ 1263967 w 1905000"/>
                <a:gd name="connsiteY7" fmla="*/ 1819275 h 1866900"/>
                <a:gd name="connsiteX8" fmla="*/ 640079 w 1905000"/>
                <a:gd name="connsiteY8" fmla="*/ 1819275 h 1866900"/>
                <a:gd name="connsiteX9" fmla="*/ 614362 w 1905000"/>
                <a:gd name="connsiteY9" fmla="*/ 1809750 h 1866900"/>
                <a:gd name="connsiteX10" fmla="*/ 509587 w 1905000"/>
                <a:gd name="connsiteY10" fmla="*/ 1762125 h 1866900"/>
                <a:gd name="connsiteX11" fmla="*/ 1396365 w 1905000"/>
                <a:gd name="connsiteY11" fmla="*/ 1762125 h 1866900"/>
                <a:gd name="connsiteX12" fmla="*/ 1377315 w 1905000"/>
                <a:gd name="connsiteY12" fmla="*/ 1771650 h 1866900"/>
                <a:gd name="connsiteX13" fmla="*/ 527685 w 1905000"/>
                <a:gd name="connsiteY13" fmla="*/ 1771650 h 1866900"/>
                <a:gd name="connsiteX14" fmla="*/ 509587 w 1905000"/>
                <a:gd name="connsiteY14" fmla="*/ 1762125 h 1866900"/>
                <a:gd name="connsiteX15" fmla="*/ 428625 w 1905000"/>
                <a:gd name="connsiteY15" fmla="*/ 1714500 h 1866900"/>
                <a:gd name="connsiteX16" fmla="*/ 1478280 w 1905000"/>
                <a:gd name="connsiteY16" fmla="*/ 1714500 h 1866900"/>
                <a:gd name="connsiteX17" fmla="*/ 1463040 w 1905000"/>
                <a:gd name="connsiteY17" fmla="*/ 1724025 h 1866900"/>
                <a:gd name="connsiteX18" fmla="*/ 443865 w 1905000"/>
                <a:gd name="connsiteY18" fmla="*/ 1724025 h 1866900"/>
                <a:gd name="connsiteX19" fmla="*/ 428625 w 1905000"/>
                <a:gd name="connsiteY19" fmla="*/ 1714500 h 1866900"/>
                <a:gd name="connsiteX20" fmla="*/ 362902 w 1905000"/>
                <a:gd name="connsiteY20" fmla="*/ 1666875 h 1866900"/>
                <a:gd name="connsiteX21" fmla="*/ 1544002 w 1905000"/>
                <a:gd name="connsiteY21" fmla="*/ 1666875 h 1866900"/>
                <a:gd name="connsiteX22" fmla="*/ 1531620 w 1905000"/>
                <a:gd name="connsiteY22" fmla="*/ 1676400 h 1866900"/>
                <a:gd name="connsiteX23" fmla="*/ 375285 w 1905000"/>
                <a:gd name="connsiteY23" fmla="*/ 1676400 h 1866900"/>
                <a:gd name="connsiteX24" fmla="*/ 362902 w 1905000"/>
                <a:gd name="connsiteY24" fmla="*/ 1666875 h 1866900"/>
                <a:gd name="connsiteX25" fmla="*/ 306705 w 1905000"/>
                <a:gd name="connsiteY25" fmla="*/ 1619250 h 1866900"/>
                <a:gd name="connsiteX26" fmla="*/ 1599247 w 1905000"/>
                <a:gd name="connsiteY26" fmla="*/ 1619250 h 1866900"/>
                <a:gd name="connsiteX27" fmla="*/ 1588770 w 1905000"/>
                <a:gd name="connsiteY27" fmla="*/ 1628775 h 1866900"/>
                <a:gd name="connsiteX28" fmla="*/ 317182 w 1905000"/>
                <a:gd name="connsiteY28" fmla="*/ 1628775 h 1866900"/>
                <a:gd name="connsiteX29" fmla="*/ 306705 w 1905000"/>
                <a:gd name="connsiteY29" fmla="*/ 1619250 h 1866900"/>
                <a:gd name="connsiteX30" fmla="*/ 258127 w 1905000"/>
                <a:gd name="connsiteY30" fmla="*/ 1571625 h 1866900"/>
                <a:gd name="connsiteX31" fmla="*/ 1646872 w 1905000"/>
                <a:gd name="connsiteY31" fmla="*/ 1571625 h 1866900"/>
                <a:gd name="connsiteX32" fmla="*/ 1637347 w 1905000"/>
                <a:gd name="connsiteY32" fmla="*/ 1581150 h 1866900"/>
                <a:gd name="connsiteX33" fmla="*/ 266699 w 1905000"/>
                <a:gd name="connsiteY33" fmla="*/ 1581150 h 1866900"/>
                <a:gd name="connsiteX34" fmla="*/ 258127 w 1905000"/>
                <a:gd name="connsiteY34" fmla="*/ 1571625 h 1866900"/>
                <a:gd name="connsiteX35" fmla="*/ 216217 w 1905000"/>
                <a:gd name="connsiteY35" fmla="*/ 1524000 h 1866900"/>
                <a:gd name="connsiteX36" fmla="*/ 1687830 w 1905000"/>
                <a:gd name="connsiteY36" fmla="*/ 1524000 h 1866900"/>
                <a:gd name="connsiteX37" fmla="*/ 1680209 w 1905000"/>
                <a:gd name="connsiteY37" fmla="*/ 1533525 h 1866900"/>
                <a:gd name="connsiteX38" fmla="*/ 223837 w 1905000"/>
                <a:gd name="connsiteY38" fmla="*/ 1533525 h 1866900"/>
                <a:gd name="connsiteX39" fmla="*/ 216217 w 1905000"/>
                <a:gd name="connsiteY39" fmla="*/ 1524000 h 1866900"/>
                <a:gd name="connsiteX40" fmla="*/ 180022 w 1905000"/>
                <a:gd name="connsiteY40" fmla="*/ 1476375 h 1866900"/>
                <a:gd name="connsiteX41" fmla="*/ 1724977 w 1905000"/>
                <a:gd name="connsiteY41" fmla="*/ 1476375 h 1866900"/>
                <a:gd name="connsiteX42" fmla="*/ 1718310 w 1905000"/>
                <a:gd name="connsiteY42" fmla="*/ 1485900 h 1866900"/>
                <a:gd name="connsiteX43" fmla="*/ 186690 w 1905000"/>
                <a:gd name="connsiteY43" fmla="*/ 1485900 h 1866900"/>
                <a:gd name="connsiteX44" fmla="*/ 180022 w 1905000"/>
                <a:gd name="connsiteY44" fmla="*/ 1476375 h 1866900"/>
                <a:gd name="connsiteX45" fmla="*/ 147637 w 1905000"/>
                <a:gd name="connsiteY45" fmla="*/ 1428750 h 1866900"/>
                <a:gd name="connsiteX46" fmla="*/ 1756410 w 1905000"/>
                <a:gd name="connsiteY46" fmla="*/ 1428750 h 1866900"/>
                <a:gd name="connsiteX47" fmla="*/ 1750695 w 1905000"/>
                <a:gd name="connsiteY47" fmla="*/ 1438275 h 1866900"/>
                <a:gd name="connsiteX48" fmla="*/ 153352 w 1905000"/>
                <a:gd name="connsiteY48" fmla="*/ 1438275 h 1866900"/>
                <a:gd name="connsiteX49" fmla="*/ 147637 w 1905000"/>
                <a:gd name="connsiteY49" fmla="*/ 1428750 h 1866900"/>
                <a:gd name="connsiteX50" fmla="*/ 119062 w 1905000"/>
                <a:gd name="connsiteY50" fmla="*/ 1381125 h 1866900"/>
                <a:gd name="connsiteX51" fmla="*/ 1785937 w 1905000"/>
                <a:gd name="connsiteY51" fmla="*/ 1381125 h 1866900"/>
                <a:gd name="connsiteX52" fmla="*/ 1780222 w 1905000"/>
                <a:gd name="connsiteY52" fmla="*/ 1390650 h 1866900"/>
                <a:gd name="connsiteX53" fmla="*/ 124777 w 1905000"/>
                <a:gd name="connsiteY53" fmla="*/ 1390650 h 1866900"/>
                <a:gd name="connsiteX54" fmla="*/ 119062 w 1905000"/>
                <a:gd name="connsiteY54" fmla="*/ 1381125 h 1866900"/>
                <a:gd name="connsiteX55" fmla="*/ 95250 w 1905000"/>
                <a:gd name="connsiteY55" fmla="*/ 1333500 h 1866900"/>
                <a:gd name="connsiteX56" fmla="*/ 1810703 w 1905000"/>
                <a:gd name="connsiteY56" fmla="*/ 1333500 h 1866900"/>
                <a:gd name="connsiteX57" fmla="*/ 1805940 w 1905000"/>
                <a:gd name="connsiteY57" fmla="*/ 1343025 h 1866900"/>
                <a:gd name="connsiteX58" fmla="*/ 100013 w 1905000"/>
                <a:gd name="connsiteY58" fmla="*/ 1343025 h 1866900"/>
                <a:gd name="connsiteX59" fmla="*/ 95250 w 1905000"/>
                <a:gd name="connsiteY59" fmla="*/ 1333500 h 1866900"/>
                <a:gd name="connsiteX60" fmla="*/ 73342 w 1905000"/>
                <a:gd name="connsiteY60" fmla="*/ 1285875 h 1866900"/>
                <a:gd name="connsiteX61" fmla="*/ 1830705 w 1905000"/>
                <a:gd name="connsiteY61" fmla="*/ 1285875 h 1866900"/>
                <a:gd name="connsiteX62" fmla="*/ 1826895 w 1905000"/>
                <a:gd name="connsiteY62" fmla="*/ 1295400 h 1866900"/>
                <a:gd name="connsiteX63" fmla="*/ 77152 w 1905000"/>
                <a:gd name="connsiteY63" fmla="*/ 1295400 h 1866900"/>
                <a:gd name="connsiteX64" fmla="*/ 73342 w 1905000"/>
                <a:gd name="connsiteY64" fmla="*/ 1285875 h 1866900"/>
                <a:gd name="connsiteX65" fmla="*/ 55245 w 1905000"/>
                <a:gd name="connsiteY65" fmla="*/ 1238250 h 1866900"/>
                <a:gd name="connsiteX66" fmla="*/ 1850708 w 1905000"/>
                <a:gd name="connsiteY66" fmla="*/ 1238250 h 1866900"/>
                <a:gd name="connsiteX67" fmla="*/ 1846898 w 1905000"/>
                <a:gd name="connsiteY67" fmla="*/ 1247775 h 1866900"/>
                <a:gd name="connsiteX68" fmla="*/ 59055 w 1905000"/>
                <a:gd name="connsiteY68" fmla="*/ 1247775 h 1866900"/>
                <a:gd name="connsiteX69" fmla="*/ 55245 w 1905000"/>
                <a:gd name="connsiteY69" fmla="*/ 1238250 h 1866900"/>
                <a:gd name="connsiteX70" fmla="*/ 40004 w 1905000"/>
                <a:gd name="connsiteY70" fmla="*/ 1190625 h 1866900"/>
                <a:gd name="connsiteX71" fmla="*/ 1865947 w 1905000"/>
                <a:gd name="connsiteY71" fmla="*/ 1190625 h 1866900"/>
                <a:gd name="connsiteX72" fmla="*/ 1863089 w 1905000"/>
                <a:gd name="connsiteY72" fmla="*/ 1200150 h 1866900"/>
                <a:gd name="connsiteX73" fmla="*/ 42862 w 1905000"/>
                <a:gd name="connsiteY73" fmla="*/ 1200150 h 1866900"/>
                <a:gd name="connsiteX74" fmla="*/ 40004 w 1905000"/>
                <a:gd name="connsiteY74" fmla="*/ 1190625 h 1866900"/>
                <a:gd name="connsiteX75" fmla="*/ 26669 w 1905000"/>
                <a:gd name="connsiteY75" fmla="*/ 1143000 h 1866900"/>
                <a:gd name="connsiteX76" fmla="*/ 1878329 w 1905000"/>
                <a:gd name="connsiteY76" fmla="*/ 1143000 h 1866900"/>
                <a:gd name="connsiteX77" fmla="*/ 1876424 w 1905000"/>
                <a:gd name="connsiteY77" fmla="*/ 1152525 h 1866900"/>
                <a:gd name="connsiteX78" fmla="*/ 29526 w 1905000"/>
                <a:gd name="connsiteY78" fmla="*/ 1152525 h 1866900"/>
                <a:gd name="connsiteX79" fmla="*/ 26669 w 1905000"/>
                <a:gd name="connsiteY79" fmla="*/ 1143000 h 1866900"/>
                <a:gd name="connsiteX80" fmla="*/ 16192 w 1905000"/>
                <a:gd name="connsiteY80" fmla="*/ 1095375 h 1866900"/>
                <a:gd name="connsiteX81" fmla="*/ 1888807 w 1905000"/>
                <a:gd name="connsiteY81" fmla="*/ 1095375 h 1866900"/>
                <a:gd name="connsiteX82" fmla="*/ 1886902 w 1905000"/>
                <a:gd name="connsiteY82" fmla="*/ 1104900 h 1866900"/>
                <a:gd name="connsiteX83" fmla="*/ 18097 w 1905000"/>
                <a:gd name="connsiteY83" fmla="*/ 1104900 h 1866900"/>
                <a:gd name="connsiteX84" fmla="*/ 16192 w 1905000"/>
                <a:gd name="connsiteY84" fmla="*/ 1095375 h 1866900"/>
                <a:gd name="connsiteX85" fmla="*/ 8572 w 1905000"/>
                <a:gd name="connsiteY85" fmla="*/ 1047750 h 1866900"/>
                <a:gd name="connsiteX86" fmla="*/ 1896427 w 1905000"/>
                <a:gd name="connsiteY86" fmla="*/ 1047750 h 1866900"/>
                <a:gd name="connsiteX87" fmla="*/ 1895475 w 1905000"/>
                <a:gd name="connsiteY87" fmla="*/ 1057275 h 1866900"/>
                <a:gd name="connsiteX88" fmla="*/ 9525 w 1905000"/>
                <a:gd name="connsiteY88" fmla="*/ 1057275 h 1866900"/>
                <a:gd name="connsiteX89" fmla="*/ 8572 w 1905000"/>
                <a:gd name="connsiteY89" fmla="*/ 1047750 h 1866900"/>
                <a:gd name="connsiteX90" fmla="*/ 3810 w 1905000"/>
                <a:gd name="connsiteY90" fmla="*/ 1000125 h 1866900"/>
                <a:gd name="connsiteX91" fmla="*/ 1902143 w 1905000"/>
                <a:gd name="connsiteY91" fmla="*/ 1000125 h 1866900"/>
                <a:gd name="connsiteX92" fmla="*/ 1901190 w 1905000"/>
                <a:gd name="connsiteY92" fmla="*/ 1009650 h 1866900"/>
                <a:gd name="connsiteX93" fmla="*/ 4762 w 1905000"/>
                <a:gd name="connsiteY93" fmla="*/ 1009650 h 1866900"/>
                <a:gd name="connsiteX94" fmla="*/ 3810 w 1905000"/>
                <a:gd name="connsiteY94" fmla="*/ 1000125 h 1866900"/>
                <a:gd name="connsiteX95" fmla="*/ 952 w 1905000"/>
                <a:gd name="connsiteY95" fmla="*/ 952500 h 1866900"/>
                <a:gd name="connsiteX96" fmla="*/ 1904047 w 1905000"/>
                <a:gd name="connsiteY96" fmla="*/ 952500 h 1866900"/>
                <a:gd name="connsiteX97" fmla="*/ 1904047 w 1905000"/>
                <a:gd name="connsiteY97" fmla="*/ 962025 h 1866900"/>
                <a:gd name="connsiteX98" fmla="*/ 952 w 1905000"/>
                <a:gd name="connsiteY98" fmla="*/ 962025 h 1866900"/>
                <a:gd name="connsiteX99" fmla="*/ 952 w 1905000"/>
                <a:gd name="connsiteY99" fmla="*/ 952500 h 1866900"/>
                <a:gd name="connsiteX100" fmla="*/ 0 w 1905000"/>
                <a:gd name="connsiteY100" fmla="*/ 904875 h 1866900"/>
                <a:gd name="connsiteX101" fmla="*/ 1905000 w 1905000"/>
                <a:gd name="connsiteY101" fmla="*/ 904875 h 1866900"/>
                <a:gd name="connsiteX102" fmla="*/ 1905000 w 1905000"/>
                <a:gd name="connsiteY102" fmla="*/ 914400 h 1866900"/>
                <a:gd name="connsiteX103" fmla="*/ 0 w 1905000"/>
                <a:gd name="connsiteY103" fmla="*/ 914400 h 1866900"/>
                <a:gd name="connsiteX104" fmla="*/ 0 w 1905000"/>
                <a:gd name="connsiteY104" fmla="*/ 904875 h 1866900"/>
                <a:gd name="connsiteX105" fmla="*/ 1905 w 1905000"/>
                <a:gd name="connsiteY105" fmla="*/ 857250 h 1866900"/>
                <a:gd name="connsiteX106" fmla="*/ 1902142 w 1905000"/>
                <a:gd name="connsiteY106" fmla="*/ 857250 h 1866900"/>
                <a:gd name="connsiteX107" fmla="*/ 1903095 w 1905000"/>
                <a:gd name="connsiteY107" fmla="*/ 866775 h 1866900"/>
                <a:gd name="connsiteX108" fmla="*/ 952 w 1905000"/>
                <a:gd name="connsiteY108" fmla="*/ 866775 h 1866900"/>
                <a:gd name="connsiteX109" fmla="*/ 1905 w 1905000"/>
                <a:gd name="connsiteY109" fmla="*/ 857250 h 1866900"/>
                <a:gd name="connsiteX110" fmla="*/ 6667 w 1905000"/>
                <a:gd name="connsiteY110" fmla="*/ 809625 h 1866900"/>
                <a:gd name="connsiteX111" fmla="*/ 1899285 w 1905000"/>
                <a:gd name="connsiteY111" fmla="*/ 809625 h 1866900"/>
                <a:gd name="connsiteX112" fmla="*/ 1900238 w 1905000"/>
                <a:gd name="connsiteY112" fmla="*/ 819150 h 1866900"/>
                <a:gd name="connsiteX113" fmla="*/ 5715 w 1905000"/>
                <a:gd name="connsiteY113" fmla="*/ 819150 h 1866900"/>
                <a:gd name="connsiteX114" fmla="*/ 6667 w 1905000"/>
                <a:gd name="connsiteY114" fmla="*/ 809625 h 1866900"/>
                <a:gd name="connsiteX115" fmla="*/ 13335 w 1905000"/>
                <a:gd name="connsiteY115" fmla="*/ 762000 h 1866900"/>
                <a:gd name="connsiteX116" fmla="*/ 1891665 w 1905000"/>
                <a:gd name="connsiteY116" fmla="*/ 762000 h 1866900"/>
                <a:gd name="connsiteX117" fmla="*/ 1893570 w 1905000"/>
                <a:gd name="connsiteY117" fmla="*/ 771525 h 1866900"/>
                <a:gd name="connsiteX118" fmla="*/ 11430 w 1905000"/>
                <a:gd name="connsiteY118" fmla="*/ 771525 h 1866900"/>
                <a:gd name="connsiteX119" fmla="*/ 13335 w 1905000"/>
                <a:gd name="connsiteY119" fmla="*/ 762000 h 1866900"/>
                <a:gd name="connsiteX120" fmla="*/ 21907 w 1905000"/>
                <a:gd name="connsiteY120" fmla="*/ 714375 h 1866900"/>
                <a:gd name="connsiteX121" fmla="*/ 1883092 w 1905000"/>
                <a:gd name="connsiteY121" fmla="*/ 714375 h 1866900"/>
                <a:gd name="connsiteX122" fmla="*/ 1884997 w 1905000"/>
                <a:gd name="connsiteY122" fmla="*/ 723900 h 1866900"/>
                <a:gd name="connsiteX123" fmla="*/ 20002 w 1905000"/>
                <a:gd name="connsiteY123" fmla="*/ 723900 h 1866900"/>
                <a:gd name="connsiteX124" fmla="*/ 21907 w 1905000"/>
                <a:gd name="connsiteY124" fmla="*/ 714375 h 1866900"/>
                <a:gd name="connsiteX125" fmla="*/ 34289 w 1905000"/>
                <a:gd name="connsiteY125" fmla="*/ 666750 h 1866900"/>
                <a:gd name="connsiteX126" fmla="*/ 1870710 w 1905000"/>
                <a:gd name="connsiteY126" fmla="*/ 666750 h 1866900"/>
                <a:gd name="connsiteX127" fmla="*/ 1873567 w 1905000"/>
                <a:gd name="connsiteY127" fmla="*/ 676275 h 1866900"/>
                <a:gd name="connsiteX128" fmla="*/ 31432 w 1905000"/>
                <a:gd name="connsiteY128" fmla="*/ 676275 h 1866900"/>
                <a:gd name="connsiteX129" fmla="*/ 34289 w 1905000"/>
                <a:gd name="connsiteY129" fmla="*/ 666750 h 1866900"/>
                <a:gd name="connsiteX130" fmla="*/ 48577 w 1905000"/>
                <a:gd name="connsiteY130" fmla="*/ 619125 h 1866900"/>
                <a:gd name="connsiteX131" fmla="*/ 1857375 w 1905000"/>
                <a:gd name="connsiteY131" fmla="*/ 619125 h 1866900"/>
                <a:gd name="connsiteX132" fmla="*/ 1860233 w 1905000"/>
                <a:gd name="connsiteY132" fmla="*/ 628650 h 1866900"/>
                <a:gd name="connsiteX133" fmla="*/ 45720 w 1905000"/>
                <a:gd name="connsiteY133" fmla="*/ 628650 h 1866900"/>
                <a:gd name="connsiteX134" fmla="*/ 48577 w 1905000"/>
                <a:gd name="connsiteY134" fmla="*/ 619125 h 1866900"/>
                <a:gd name="connsiteX135" fmla="*/ 65722 w 1905000"/>
                <a:gd name="connsiteY135" fmla="*/ 571500 h 1866900"/>
                <a:gd name="connsiteX136" fmla="*/ 1839277 w 1905000"/>
                <a:gd name="connsiteY136" fmla="*/ 571500 h 1866900"/>
                <a:gd name="connsiteX137" fmla="*/ 1843087 w 1905000"/>
                <a:gd name="connsiteY137" fmla="*/ 581025 h 1866900"/>
                <a:gd name="connsiteX138" fmla="*/ 61912 w 1905000"/>
                <a:gd name="connsiteY138" fmla="*/ 581025 h 1866900"/>
                <a:gd name="connsiteX139" fmla="*/ 65722 w 1905000"/>
                <a:gd name="connsiteY139" fmla="*/ 571500 h 1866900"/>
                <a:gd name="connsiteX140" fmla="*/ 85725 w 1905000"/>
                <a:gd name="connsiteY140" fmla="*/ 523875 h 1866900"/>
                <a:gd name="connsiteX141" fmla="*/ 1819275 w 1905000"/>
                <a:gd name="connsiteY141" fmla="*/ 523875 h 1866900"/>
                <a:gd name="connsiteX142" fmla="*/ 1823085 w 1905000"/>
                <a:gd name="connsiteY142" fmla="*/ 533400 h 1866900"/>
                <a:gd name="connsiteX143" fmla="*/ 80962 w 1905000"/>
                <a:gd name="connsiteY143" fmla="*/ 533400 h 1866900"/>
                <a:gd name="connsiteX144" fmla="*/ 85725 w 1905000"/>
                <a:gd name="connsiteY144" fmla="*/ 523875 h 1866900"/>
                <a:gd name="connsiteX145" fmla="*/ 109538 w 1905000"/>
                <a:gd name="connsiteY145" fmla="*/ 476250 h 1866900"/>
                <a:gd name="connsiteX146" fmla="*/ 1796415 w 1905000"/>
                <a:gd name="connsiteY146" fmla="*/ 476250 h 1866900"/>
                <a:gd name="connsiteX147" fmla="*/ 1801178 w 1905000"/>
                <a:gd name="connsiteY147" fmla="*/ 485775 h 1866900"/>
                <a:gd name="connsiteX148" fmla="*/ 104775 w 1905000"/>
                <a:gd name="connsiteY148" fmla="*/ 485775 h 1866900"/>
                <a:gd name="connsiteX149" fmla="*/ 109538 w 1905000"/>
                <a:gd name="connsiteY149" fmla="*/ 476250 h 1866900"/>
                <a:gd name="connsiteX150" fmla="*/ 136207 w 1905000"/>
                <a:gd name="connsiteY150" fmla="*/ 428625 h 1866900"/>
                <a:gd name="connsiteX151" fmla="*/ 1768792 w 1905000"/>
                <a:gd name="connsiteY151" fmla="*/ 428625 h 1866900"/>
                <a:gd name="connsiteX152" fmla="*/ 1774507 w 1905000"/>
                <a:gd name="connsiteY152" fmla="*/ 438150 h 1866900"/>
                <a:gd name="connsiteX153" fmla="*/ 130492 w 1905000"/>
                <a:gd name="connsiteY153" fmla="*/ 438150 h 1866900"/>
                <a:gd name="connsiteX154" fmla="*/ 136207 w 1905000"/>
                <a:gd name="connsiteY154" fmla="*/ 428625 h 1866900"/>
                <a:gd name="connsiteX155" fmla="*/ 166687 w 1905000"/>
                <a:gd name="connsiteY155" fmla="*/ 381000 h 1866900"/>
                <a:gd name="connsiteX156" fmla="*/ 1738312 w 1905000"/>
                <a:gd name="connsiteY156" fmla="*/ 381000 h 1866900"/>
                <a:gd name="connsiteX157" fmla="*/ 1744979 w 1905000"/>
                <a:gd name="connsiteY157" fmla="*/ 390525 h 1866900"/>
                <a:gd name="connsiteX158" fmla="*/ 160019 w 1905000"/>
                <a:gd name="connsiteY158" fmla="*/ 390525 h 1866900"/>
                <a:gd name="connsiteX159" fmla="*/ 166687 w 1905000"/>
                <a:gd name="connsiteY159" fmla="*/ 381000 h 1866900"/>
                <a:gd name="connsiteX160" fmla="*/ 201929 w 1905000"/>
                <a:gd name="connsiteY160" fmla="*/ 333375 h 1866900"/>
                <a:gd name="connsiteX161" fmla="*/ 1704022 w 1905000"/>
                <a:gd name="connsiteY161" fmla="*/ 333375 h 1866900"/>
                <a:gd name="connsiteX162" fmla="*/ 1711642 w 1905000"/>
                <a:gd name="connsiteY162" fmla="*/ 342900 h 1866900"/>
                <a:gd name="connsiteX163" fmla="*/ 194309 w 1905000"/>
                <a:gd name="connsiteY163" fmla="*/ 342900 h 1866900"/>
                <a:gd name="connsiteX164" fmla="*/ 201929 w 1905000"/>
                <a:gd name="connsiteY164" fmla="*/ 333375 h 1866900"/>
                <a:gd name="connsiteX165" fmla="*/ 240981 w 1905000"/>
                <a:gd name="connsiteY165" fmla="*/ 285750 h 1866900"/>
                <a:gd name="connsiteX166" fmla="*/ 1664017 w 1905000"/>
                <a:gd name="connsiteY166" fmla="*/ 285750 h 1866900"/>
                <a:gd name="connsiteX167" fmla="*/ 1672589 w 1905000"/>
                <a:gd name="connsiteY167" fmla="*/ 295275 h 1866900"/>
                <a:gd name="connsiteX168" fmla="*/ 232409 w 1905000"/>
                <a:gd name="connsiteY168" fmla="*/ 295275 h 1866900"/>
                <a:gd name="connsiteX169" fmla="*/ 240981 w 1905000"/>
                <a:gd name="connsiteY169" fmla="*/ 285750 h 1866900"/>
                <a:gd name="connsiteX170" fmla="*/ 286702 w 1905000"/>
                <a:gd name="connsiteY170" fmla="*/ 238125 h 1866900"/>
                <a:gd name="connsiteX171" fmla="*/ 1619250 w 1905000"/>
                <a:gd name="connsiteY171" fmla="*/ 238125 h 1866900"/>
                <a:gd name="connsiteX172" fmla="*/ 1628775 w 1905000"/>
                <a:gd name="connsiteY172" fmla="*/ 247650 h 1866900"/>
                <a:gd name="connsiteX173" fmla="*/ 277177 w 1905000"/>
                <a:gd name="connsiteY173" fmla="*/ 247650 h 1866900"/>
                <a:gd name="connsiteX174" fmla="*/ 286702 w 1905000"/>
                <a:gd name="connsiteY174" fmla="*/ 238125 h 1866900"/>
                <a:gd name="connsiteX175" fmla="*/ 339090 w 1905000"/>
                <a:gd name="connsiteY175" fmla="*/ 190500 h 1866900"/>
                <a:gd name="connsiteX176" fmla="*/ 1565910 w 1905000"/>
                <a:gd name="connsiteY176" fmla="*/ 190500 h 1866900"/>
                <a:gd name="connsiteX177" fmla="*/ 1577340 w 1905000"/>
                <a:gd name="connsiteY177" fmla="*/ 200025 h 1866900"/>
                <a:gd name="connsiteX178" fmla="*/ 327660 w 1905000"/>
                <a:gd name="connsiteY178" fmla="*/ 200025 h 1866900"/>
                <a:gd name="connsiteX179" fmla="*/ 339090 w 1905000"/>
                <a:gd name="connsiteY179" fmla="*/ 190500 h 1866900"/>
                <a:gd name="connsiteX180" fmla="*/ 400049 w 1905000"/>
                <a:gd name="connsiteY180" fmla="*/ 142875 h 1866900"/>
                <a:gd name="connsiteX181" fmla="*/ 1503997 w 1905000"/>
                <a:gd name="connsiteY181" fmla="*/ 142875 h 1866900"/>
                <a:gd name="connsiteX182" fmla="*/ 1517332 w 1905000"/>
                <a:gd name="connsiteY182" fmla="*/ 152400 h 1866900"/>
                <a:gd name="connsiteX183" fmla="*/ 386714 w 1905000"/>
                <a:gd name="connsiteY183" fmla="*/ 152400 h 1866900"/>
                <a:gd name="connsiteX184" fmla="*/ 400049 w 1905000"/>
                <a:gd name="connsiteY184" fmla="*/ 142875 h 1866900"/>
                <a:gd name="connsiteX185" fmla="*/ 474345 w 1905000"/>
                <a:gd name="connsiteY185" fmla="*/ 95250 h 1866900"/>
                <a:gd name="connsiteX186" fmla="*/ 1429702 w 1905000"/>
                <a:gd name="connsiteY186" fmla="*/ 95250 h 1866900"/>
                <a:gd name="connsiteX187" fmla="*/ 1445895 w 1905000"/>
                <a:gd name="connsiteY187" fmla="*/ 104775 h 1866900"/>
                <a:gd name="connsiteX188" fmla="*/ 458152 w 1905000"/>
                <a:gd name="connsiteY188" fmla="*/ 104775 h 1866900"/>
                <a:gd name="connsiteX189" fmla="*/ 474345 w 1905000"/>
                <a:gd name="connsiteY189" fmla="*/ 95250 h 1866900"/>
                <a:gd name="connsiteX190" fmla="*/ 568642 w 1905000"/>
                <a:gd name="connsiteY190" fmla="*/ 47625 h 1866900"/>
                <a:gd name="connsiteX191" fmla="*/ 1337309 w 1905000"/>
                <a:gd name="connsiteY191" fmla="*/ 47625 h 1866900"/>
                <a:gd name="connsiteX192" fmla="*/ 1358265 w 1905000"/>
                <a:gd name="connsiteY192" fmla="*/ 57150 h 1866900"/>
                <a:gd name="connsiteX193" fmla="*/ 547687 w 1905000"/>
                <a:gd name="connsiteY193" fmla="*/ 57150 h 1866900"/>
                <a:gd name="connsiteX194" fmla="*/ 568642 w 1905000"/>
                <a:gd name="connsiteY194" fmla="*/ 47625 h 1866900"/>
                <a:gd name="connsiteX195" fmla="*/ 702945 w 1905000"/>
                <a:gd name="connsiteY195" fmla="*/ 0 h 1866900"/>
                <a:gd name="connsiteX196" fmla="*/ 1203960 w 1905000"/>
                <a:gd name="connsiteY196" fmla="*/ 0 h 1866900"/>
                <a:gd name="connsiteX197" fmla="*/ 1236345 w 1905000"/>
                <a:gd name="connsiteY197" fmla="*/ 9525 h 1866900"/>
                <a:gd name="connsiteX198" fmla="*/ 670560 w 1905000"/>
                <a:gd name="connsiteY198" fmla="*/ 9525 h 1866900"/>
                <a:gd name="connsiteX199" fmla="*/ 702945 w 1905000"/>
                <a:gd name="connsiteY19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905000" h="1866900">
                  <a:moveTo>
                    <a:pt x="786764" y="1857375"/>
                  </a:moveTo>
                  <a:lnTo>
                    <a:pt x="1116329" y="1857375"/>
                  </a:lnTo>
                  <a:cubicBezTo>
                    <a:pt x="1093469" y="1861185"/>
                    <a:pt x="1070609" y="1864995"/>
                    <a:pt x="1047749" y="1866900"/>
                  </a:cubicBezTo>
                  <a:lnTo>
                    <a:pt x="855344" y="1866900"/>
                  </a:lnTo>
                  <a:cubicBezTo>
                    <a:pt x="832484" y="1864995"/>
                    <a:pt x="809624" y="1861185"/>
                    <a:pt x="786764" y="1857375"/>
                  </a:cubicBezTo>
                  <a:close/>
                  <a:moveTo>
                    <a:pt x="614362" y="1809750"/>
                  </a:moveTo>
                  <a:lnTo>
                    <a:pt x="1290637" y="1809750"/>
                  </a:lnTo>
                  <a:cubicBezTo>
                    <a:pt x="1281112" y="1812608"/>
                    <a:pt x="1272540" y="1816417"/>
                    <a:pt x="1263967" y="1819275"/>
                  </a:cubicBezTo>
                  <a:lnTo>
                    <a:pt x="640079" y="1819275"/>
                  </a:lnTo>
                  <a:cubicBezTo>
                    <a:pt x="631507" y="1816417"/>
                    <a:pt x="622935" y="1812608"/>
                    <a:pt x="614362" y="1809750"/>
                  </a:cubicBezTo>
                  <a:close/>
                  <a:moveTo>
                    <a:pt x="509587" y="1762125"/>
                  </a:moveTo>
                  <a:lnTo>
                    <a:pt x="1396365" y="1762125"/>
                  </a:lnTo>
                  <a:cubicBezTo>
                    <a:pt x="1389697" y="1764983"/>
                    <a:pt x="1383982" y="1768792"/>
                    <a:pt x="1377315" y="1771650"/>
                  </a:cubicBezTo>
                  <a:lnTo>
                    <a:pt x="527685" y="1771650"/>
                  </a:lnTo>
                  <a:cubicBezTo>
                    <a:pt x="521969" y="1768792"/>
                    <a:pt x="515302" y="1764983"/>
                    <a:pt x="509587" y="1762125"/>
                  </a:cubicBezTo>
                  <a:close/>
                  <a:moveTo>
                    <a:pt x="428625" y="1714500"/>
                  </a:moveTo>
                  <a:lnTo>
                    <a:pt x="1478280" y="1714500"/>
                  </a:lnTo>
                  <a:cubicBezTo>
                    <a:pt x="1472565" y="1717358"/>
                    <a:pt x="1467803" y="1721167"/>
                    <a:pt x="1463040" y="1724025"/>
                  </a:cubicBezTo>
                  <a:lnTo>
                    <a:pt x="443865" y="1724025"/>
                  </a:lnTo>
                  <a:cubicBezTo>
                    <a:pt x="438150" y="1721167"/>
                    <a:pt x="433388" y="1717358"/>
                    <a:pt x="428625" y="1714500"/>
                  </a:cubicBezTo>
                  <a:close/>
                  <a:moveTo>
                    <a:pt x="362902" y="1666875"/>
                  </a:moveTo>
                  <a:lnTo>
                    <a:pt x="1544002" y="1666875"/>
                  </a:lnTo>
                  <a:cubicBezTo>
                    <a:pt x="1540192" y="1669733"/>
                    <a:pt x="1535430" y="1673542"/>
                    <a:pt x="1531620" y="1676400"/>
                  </a:cubicBezTo>
                  <a:lnTo>
                    <a:pt x="375285" y="1676400"/>
                  </a:lnTo>
                  <a:cubicBezTo>
                    <a:pt x="370522" y="1673542"/>
                    <a:pt x="366712" y="1669733"/>
                    <a:pt x="362902" y="1666875"/>
                  </a:cubicBezTo>
                  <a:close/>
                  <a:moveTo>
                    <a:pt x="306705" y="1619250"/>
                  </a:moveTo>
                  <a:lnTo>
                    <a:pt x="1599247" y="1619250"/>
                  </a:lnTo>
                  <a:cubicBezTo>
                    <a:pt x="1595438" y="1622108"/>
                    <a:pt x="1592580" y="1625917"/>
                    <a:pt x="1588770" y="1628775"/>
                  </a:cubicBezTo>
                  <a:lnTo>
                    <a:pt x="317182" y="1628775"/>
                  </a:lnTo>
                  <a:cubicBezTo>
                    <a:pt x="313373" y="1625917"/>
                    <a:pt x="310515" y="1622108"/>
                    <a:pt x="306705" y="1619250"/>
                  </a:cubicBezTo>
                  <a:close/>
                  <a:moveTo>
                    <a:pt x="258127" y="1571625"/>
                  </a:moveTo>
                  <a:lnTo>
                    <a:pt x="1646872" y="1571625"/>
                  </a:lnTo>
                  <a:cubicBezTo>
                    <a:pt x="1643062" y="1574483"/>
                    <a:pt x="1640205" y="1578292"/>
                    <a:pt x="1637347" y="1581150"/>
                  </a:cubicBezTo>
                  <a:lnTo>
                    <a:pt x="266699" y="1581150"/>
                  </a:lnTo>
                  <a:cubicBezTo>
                    <a:pt x="263842" y="1578292"/>
                    <a:pt x="260984" y="1574483"/>
                    <a:pt x="258127" y="1571625"/>
                  </a:cubicBezTo>
                  <a:close/>
                  <a:moveTo>
                    <a:pt x="216217" y="1524000"/>
                  </a:moveTo>
                  <a:lnTo>
                    <a:pt x="1687830" y="1524000"/>
                  </a:lnTo>
                  <a:cubicBezTo>
                    <a:pt x="1684972" y="1526858"/>
                    <a:pt x="1683067" y="1530667"/>
                    <a:pt x="1680209" y="1533525"/>
                  </a:cubicBezTo>
                  <a:lnTo>
                    <a:pt x="223837" y="1533525"/>
                  </a:lnTo>
                  <a:cubicBezTo>
                    <a:pt x="221932" y="1530667"/>
                    <a:pt x="219074" y="1526858"/>
                    <a:pt x="216217" y="1524000"/>
                  </a:cubicBezTo>
                  <a:close/>
                  <a:moveTo>
                    <a:pt x="180022" y="1476375"/>
                  </a:moveTo>
                  <a:lnTo>
                    <a:pt x="1724977" y="1476375"/>
                  </a:lnTo>
                  <a:cubicBezTo>
                    <a:pt x="1723072" y="1479233"/>
                    <a:pt x="1720215" y="1483042"/>
                    <a:pt x="1718310" y="1485900"/>
                  </a:cubicBezTo>
                  <a:lnTo>
                    <a:pt x="186690" y="1485900"/>
                  </a:lnTo>
                  <a:cubicBezTo>
                    <a:pt x="184785" y="1483042"/>
                    <a:pt x="181927" y="1479233"/>
                    <a:pt x="180022" y="1476375"/>
                  </a:cubicBezTo>
                  <a:close/>
                  <a:moveTo>
                    <a:pt x="147637" y="1428750"/>
                  </a:moveTo>
                  <a:lnTo>
                    <a:pt x="1756410" y="1428750"/>
                  </a:lnTo>
                  <a:cubicBezTo>
                    <a:pt x="1754505" y="1431608"/>
                    <a:pt x="1752600" y="1435417"/>
                    <a:pt x="1750695" y="1438275"/>
                  </a:cubicBezTo>
                  <a:lnTo>
                    <a:pt x="153352" y="1438275"/>
                  </a:lnTo>
                  <a:cubicBezTo>
                    <a:pt x="151447" y="1435417"/>
                    <a:pt x="149542" y="1431608"/>
                    <a:pt x="147637" y="1428750"/>
                  </a:cubicBezTo>
                  <a:close/>
                  <a:moveTo>
                    <a:pt x="119062" y="1381125"/>
                  </a:moveTo>
                  <a:lnTo>
                    <a:pt x="1785937" y="1381125"/>
                  </a:lnTo>
                  <a:cubicBezTo>
                    <a:pt x="1784032" y="1383983"/>
                    <a:pt x="1782127" y="1387792"/>
                    <a:pt x="1780222" y="1390650"/>
                  </a:cubicBezTo>
                  <a:lnTo>
                    <a:pt x="124777" y="1390650"/>
                  </a:lnTo>
                  <a:cubicBezTo>
                    <a:pt x="122872" y="1387792"/>
                    <a:pt x="120967" y="1383983"/>
                    <a:pt x="119062" y="1381125"/>
                  </a:cubicBezTo>
                  <a:close/>
                  <a:moveTo>
                    <a:pt x="95250" y="1333500"/>
                  </a:moveTo>
                  <a:lnTo>
                    <a:pt x="1810703" y="1333500"/>
                  </a:lnTo>
                  <a:cubicBezTo>
                    <a:pt x="1808798" y="1336358"/>
                    <a:pt x="1807845" y="1340167"/>
                    <a:pt x="1805940" y="1343025"/>
                  </a:cubicBezTo>
                  <a:lnTo>
                    <a:pt x="100013" y="1343025"/>
                  </a:lnTo>
                  <a:cubicBezTo>
                    <a:pt x="98108" y="1340167"/>
                    <a:pt x="97155" y="1336358"/>
                    <a:pt x="95250" y="1333500"/>
                  </a:cubicBezTo>
                  <a:close/>
                  <a:moveTo>
                    <a:pt x="73342" y="1285875"/>
                  </a:moveTo>
                  <a:lnTo>
                    <a:pt x="1830705" y="1285875"/>
                  </a:lnTo>
                  <a:cubicBezTo>
                    <a:pt x="1829752" y="1288733"/>
                    <a:pt x="1827847" y="1292542"/>
                    <a:pt x="1826895" y="1295400"/>
                  </a:cubicBezTo>
                  <a:lnTo>
                    <a:pt x="77152" y="1295400"/>
                  </a:lnTo>
                  <a:cubicBezTo>
                    <a:pt x="76200" y="1292542"/>
                    <a:pt x="74295" y="1288733"/>
                    <a:pt x="73342" y="1285875"/>
                  </a:cubicBezTo>
                  <a:close/>
                  <a:moveTo>
                    <a:pt x="55245" y="1238250"/>
                  </a:moveTo>
                  <a:lnTo>
                    <a:pt x="1850708" y="1238250"/>
                  </a:lnTo>
                  <a:cubicBezTo>
                    <a:pt x="1848803" y="1241108"/>
                    <a:pt x="1847850" y="1244917"/>
                    <a:pt x="1846898" y="1247775"/>
                  </a:cubicBezTo>
                  <a:lnTo>
                    <a:pt x="59055" y="1247775"/>
                  </a:lnTo>
                  <a:cubicBezTo>
                    <a:pt x="57150" y="1244917"/>
                    <a:pt x="56197" y="1241108"/>
                    <a:pt x="55245" y="1238250"/>
                  </a:cubicBezTo>
                  <a:close/>
                  <a:moveTo>
                    <a:pt x="40004" y="1190625"/>
                  </a:moveTo>
                  <a:lnTo>
                    <a:pt x="1865947" y="1190625"/>
                  </a:lnTo>
                  <a:cubicBezTo>
                    <a:pt x="1864994" y="1193483"/>
                    <a:pt x="1864042" y="1197292"/>
                    <a:pt x="1863089" y="1200150"/>
                  </a:cubicBezTo>
                  <a:lnTo>
                    <a:pt x="42862" y="1200150"/>
                  </a:lnTo>
                  <a:cubicBezTo>
                    <a:pt x="41909" y="1197292"/>
                    <a:pt x="40957" y="1193483"/>
                    <a:pt x="40004" y="1190625"/>
                  </a:cubicBezTo>
                  <a:close/>
                  <a:moveTo>
                    <a:pt x="26669" y="1143000"/>
                  </a:moveTo>
                  <a:lnTo>
                    <a:pt x="1878329" y="1143000"/>
                  </a:lnTo>
                  <a:cubicBezTo>
                    <a:pt x="1878329" y="1145858"/>
                    <a:pt x="1877377" y="1149667"/>
                    <a:pt x="1876424" y="1152525"/>
                  </a:cubicBezTo>
                  <a:lnTo>
                    <a:pt x="29526" y="1152525"/>
                  </a:lnTo>
                  <a:cubicBezTo>
                    <a:pt x="28574" y="1149667"/>
                    <a:pt x="27622" y="1145858"/>
                    <a:pt x="26669" y="1143000"/>
                  </a:cubicBezTo>
                  <a:close/>
                  <a:moveTo>
                    <a:pt x="16192" y="1095375"/>
                  </a:moveTo>
                  <a:lnTo>
                    <a:pt x="1888807" y="1095375"/>
                  </a:lnTo>
                  <a:cubicBezTo>
                    <a:pt x="1887855" y="1098233"/>
                    <a:pt x="1887855" y="1102042"/>
                    <a:pt x="1886902" y="1104900"/>
                  </a:cubicBezTo>
                  <a:lnTo>
                    <a:pt x="18097" y="1104900"/>
                  </a:lnTo>
                  <a:cubicBezTo>
                    <a:pt x="17144" y="1102042"/>
                    <a:pt x="17144" y="1098233"/>
                    <a:pt x="16192" y="1095375"/>
                  </a:cubicBezTo>
                  <a:close/>
                  <a:moveTo>
                    <a:pt x="8572" y="1047750"/>
                  </a:moveTo>
                  <a:lnTo>
                    <a:pt x="1896427" y="1047750"/>
                  </a:lnTo>
                  <a:cubicBezTo>
                    <a:pt x="1896427" y="1050608"/>
                    <a:pt x="1895475" y="1054417"/>
                    <a:pt x="1895475" y="1057275"/>
                  </a:cubicBezTo>
                  <a:lnTo>
                    <a:pt x="9525" y="1057275"/>
                  </a:lnTo>
                  <a:cubicBezTo>
                    <a:pt x="9525" y="1054417"/>
                    <a:pt x="8572" y="1050608"/>
                    <a:pt x="8572" y="1047750"/>
                  </a:cubicBezTo>
                  <a:close/>
                  <a:moveTo>
                    <a:pt x="3810" y="1000125"/>
                  </a:moveTo>
                  <a:lnTo>
                    <a:pt x="1902143" y="1000125"/>
                  </a:lnTo>
                  <a:cubicBezTo>
                    <a:pt x="1902143" y="1002983"/>
                    <a:pt x="1901190" y="1006792"/>
                    <a:pt x="1901190" y="1009650"/>
                  </a:cubicBezTo>
                  <a:lnTo>
                    <a:pt x="4762" y="1009650"/>
                  </a:lnTo>
                  <a:cubicBezTo>
                    <a:pt x="4762" y="1006792"/>
                    <a:pt x="3810" y="1002983"/>
                    <a:pt x="3810" y="1000125"/>
                  </a:cubicBezTo>
                  <a:close/>
                  <a:moveTo>
                    <a:pt x="952" y="952500"/>
                  </a:moveTo>
                  <a:lnTo>
                    <a:pt x="1904047" y="952500"/>
                  </a:lnTo>
                  <a:cubicBezTo>
                    <a:pt x="1904047" y="955358"/>
                    <a:pt x="1904047" y="959167"/>
                    <a:pt x="1904047" y="962025"/>
                  </a:cubicBezTo>
                  <a:lnTo>
                    <a:pt x="952" y="962025"/>
                  </a:lnTo>
                  <a:cubicBezTo>
                    <a:pt x="952" y="959167"/>
                    <a:pt x="952" y="955358"/>
                    <a:pt x="952" y="952500"/>
                  </a:cubicBezTo>
                  <a:close/>
                  <a:moveTo>
                    <a:pt x="0" y="904875"/>
                  </a:moveTo>
                  <a:lnTo>
                    <a:pt x="1905000" y="904875"/>
                  </a:lnTo>
                  <a:cubicBezTo>
                    <a:pt x="1905000" y="907733"/>
                    <a:pt x="1905000" y="911542"/>
                    <a:pt x="1905000" y="914400"/>
                  </a:cubicBezTo>
                  <a:lnTo>
                    <a:pt x="0" y="914400"/>
                  </a:lnTo>
                  <a:cubicBezTo>
                    <a:pt x="0" y="911542"/>
                    <a:pt x="0" y="907733"/>
                    <a:pt x="0" y="904875"/>
                  </a:cubicBezTo>
                  <a:close/>
                  <a:moveTo>
                    <a:pt x="1905" y="857250"/>
                  </a:moveTo>
                  <a:lnTo>
                    <a:pt x="1902142" y="857250"/>
                  </a:lnTo>
                  <a:cubicBezTo>
                    <a:pt x="1903095" y="860108"/>
                    <a:pt x="1903095" y="863917"/>
                    <a:pt x="1903095" y="866775"/>
                  </a:cubicBezTo>
                  <a:lnTo>
                    <a:pt x="952" y="866775"/>
                  </a:lnTo>
                  <a:cubicBezTo>
                    <a:pt x="1905" y="863917"/>
                    <a:pt x="1905" y="860108"/>
                    <a:pt x="1905" y="857250"/>
                  </a:cubicBezTo>
                  <a:close/>
                  <a:moveTo>
                    <a:pt x="6667" y="809625"/>
                  </a:moveTo>
                  <a:lnTo>
                    <a:pt x="1899285" y="809625"/>
                  </a:lnTo>
                  <a:cubicBezTo>
                    <a:pt x="1899285" y="812483"/>
                    <a:pt x="1900238" y="816292"/>
                    <a:pt x="1900238" y="819150"/>
                  </a:cubicBezTo>
                  <a:lnTo>
                    <a:pt x="5715" y="819150"/>
                  </a:lnTo>
                  <a:cubicBezTo>
                    <a:pt x="5715" y="816292"/>
                    <a:pt x="6667" y="812483"/>
                    <a:pt x="6667" y="809625"/>
                  </a:cubicBezTo>
                  <a:close/>
                  <a:moveTo>
                    <a:pt x="13335" y="762000"/>
                  </a:moveTo>
                  <a:lnTo>
                    <a:pt x="1891665" y="762000"/>
                  </a:lnTo>
                  <a:cubicBezTo>
                    <a:pt x="1892618" y="764858"/>
                    <a:pt x="1892618" y="768667"/>
                    <a:pt x="1893570" y="771525"/>
                  </a:cubicBezTo>
                  <a:lnTo>
                    <a:pt x="11430" y="771525"/>
                  </a:lnTo>
                  <a:cubicBezTo>
                    <a:pt x="12382" y="768667"/>
                    <a:pt x="12382" y="764858"/>
                    <a:pt x="13335" y="762000"/>
                  </a:cubicBezTo>
                  <a:close/>
                  <a:moveTo>
                    <a:pt x="21907" y="714375"/>
                  </a:moveTo>
                  <a:lnTo>
                    <a:pt x="1883092" y="714375"/>
                  </a:lnTo>
                  <a:cubicBezTo>
                    <a:pt x="1884045" y="717233"/>
                    <a:pt x="1884045" y="721042"/>
                    <a:pt x="1884997" y="723900"/>
                  </a:cubicBezTo>
                  <a:lnTo>
                    <a:pt x="20002" y="723900"/>
                  </a:lnTo>
                  <a:cubicBezTo>
                    <a:pt x="20955" y="721042"/>
                    <a:pt x="20955" y="717233"/>
                    <a:pt x="21907" y="714375"/>
                  </a:cubicBezTo>
                  <a:close/>
                  <a:moveTo>
                    <a:pt x="34289" y="666750"/>
                  </a:moveTo>
                  <a:lnTo>
                    <a:pt x="1870710" y="666750"/>
                  </a:lnTo>
                  <a:cubicBezTo>
                    <a:pt x="1871662" y="669608"/>
                    <a:pt x="1872615" y="673417"/>
                    <a:pt x="1873567" y="676275"/>
                  </a:cubicBezTo>
                  <a:lnTo>
                    <a:pt x="31432" y="676275"/>
                  </a:lnTo>
                  <a:cubicBezTo>
                    <a:pt x="32385" y="673417"/>
                    <a:pt x="33337" y="669608"/>
                    <a:pt x="34289" y="666750"/>
                  </a:cubicBezTo>
                  <a:close/>
                  <a:moveTo>
                    <a:pt x="48577" y="619125"/>
                  </a:moveTo>
                  <a:lnTo>
                    <a:pt x="1857375" y="619125"/>
                  </a:lnTo>
                  <a:cubicBezTo>
                    <a:pt x="1858328" y="621983"/>
                    <a:pt x="1859280" y="625792"/>
                    <a:pt x="1860233" y="628650"/>
                  </a:cubicBezTo>
                  <a:lnTo>
                    <a:pt x="45720" y="628650"/>
                  </a:lnTo>
                  <a:cubicBezTo>
                    <a:pt x="46672" y="625792"/>
                    <a:pt x="47625" y="621983"/>
                    <a:pt x="48577" y="619125"/>
                  </a:cubicBezTo>
                  <a:close/>
                  <a:moveTo>
                    <a:pt x="65722" y="571500"/>
                  </a:moveTo>
                  <a:lnTo>
                    <a:pt x="1839277" y="571500"/>
                  </a:lnTo>
                  <a:cubicBezTo>
                    <a:pt x="1840230" y="574357"/>
                    <a:pt x="1842135" y="578168"/>
                    <a:pt x="1843087" y="581025"/>
                  </a:cubicBezTo>
                  <a:lnTo>
                    <a:pt x="61912" y="581025"/>
                  </a:lnTo>
                  <a:cubicBezTo>
                    <a:pt x="62864" y="578168"/>
                    <a:pt x="64770" y="574357"/>
                    <a:pt x="65722" y="571500"/>
                  </a:cubicBezTo>
                  <a:close/>
                  <a:moveTo>
                    <a:pt x="85725" y="523875"/>
                  </a:moveTo>
                  <a:lnTo>
                    <a:pt x="1819275" y="523875"/>
                  </a:lnTo>
                  <a:cubicBezTo>
                    <a:pt x="1820227" y="526732"/>
                    <a:pt x="1822132" y="530543"/>
                    <a:pt x="1823085" y="533400"/>
                  </a:cubicBezTo>
                  <a:lnTo>
                    <a:pt x="80962" y="533400"/>
                  </a:lnTo>
                  <a:cubicBezTo>
                    <a:pt x="82867" y="530543"/>
                    <a:pt x="83820" y="526732"/>
                    <a:pt x="85725" y="523875"/>
                  </a:cubicBezTo>
                  <a:close/>
                  <a:moveTo>
                    <a:pt x="109538" y="476250"/>
                  </a:moveTo>
                  <a:lnTo>
                    <a:pt x="1796415" y="476250"/>
                  </a:lnTo>
                  <a:cubicBezTo>
                    <a:pt x="1798320" y="479107"/>
                    <a:pt x="1799273" y="482918"/>
                    <a:pt x="1801178" y="485775"/>
                  </a:cubicBezTo>
                  <a:lnTo>
                    <a:pt x="104775" y="485775"/>
                  </a:lnTo>
                  <a:cubicBezTo>
                    <a:pt x="105728" y="482918"/>
                    <a:pt x="107633" y="479107"/>
                    <a:pt x="109538" y="476250"/>
                  </a:cubicBezTo>
                  <a:close/>
                  <a:moveTo>
                    <a:pt x="136207" y="428625"/>
                  </a:moveTo>
                  <a:lnTo>
                    <a:pt x="1768792" y="428625"/>
                  </a:lnTo>
                  <a:cubicBezTo>
                    <a:pt x="1770697" y="431482"/>
                    <a:pt x="1772602" y="435293"/>
                    <a:pt x="1774507" y="438150"/>
                  </a:cubicBezTo>
                  <a:lnTo>
                    <a:pt x="130492" y="438150"/>
                  </a:lnTo>
                  <a:cubicBezTo>
                    <a:pt x="132397" y="435293"/>
                    <a:pt x="134302" y="431482"/>
                    <a:pt x="136207" y="428625"/>
                  </a:cubicBezTo>
                  <a:close/>
                  <a:moveTo>
                    <a:pt x="166687" y="381000"/>
                  </a:moveTo>
                  <a:lnTo>
                    <a:pt x="1738312" y="381000"/>
                  </a:lnTo>
                  <a:cubicBezTo>
                    <a:pt x="1741169" y="383857"/>
                    <a:pt x="1743074" y="387668"/>
                    <a:pt x="1744979" y="390525"/>
                  </a:cubicBezTo>
                  <a:lnTo>
                    <a:pt x="160019" y="390525"/>
                  </a:lnTo>
                  <a:cubicBezTo>
                    <a:pt x="162877" y="387668"/>
                    <a:pt x="164782" y="383857"/>
                    <a:pt x="166687" y="381000"/>
                  </a:cubicBezTo>
                  <a:close/>
                  <a:moveTo>
                    <a:pt x="201929" y="333375"/>
                  </a:moveTo>
                  <a:lnTo>
                    <a:pt x="1704022" y="333375"/>
                  </a:lnTo>
                  <a:cubicBezTo>
                    <a:pt x="1706879" y="336232"/>
                    <a:pt x="1708784" y="340043"/>
                    <a:pt x="1711642" y="342900"/>
                  </a:cubicBezTo>
                  <a:lnTo>
                    <a:pt x="194309" y="342900"/>
                  </a:lnTo>
                  <a:cubicBezTo>
                    <a:pt x="197167" y="340043"/>
                    <a:pt x="199072" y="336232"/>
                    <a:pt x="201929" y="333375"/>
                  </a:cubicBezTo>
                  <a:close/>
                  <a:moveTo>
                    <a:pt x="240981" y="285750"/>
                  </a:moveTo>
                  <a:lnTo>
                    <a:pt x="1664017" y="285750"/>
                  </a:lnTo>
                  <a:cubicBezTo>
                    <a:pt x="1666874" y="288607"/>
                    <a:pt x="1669732" y="292418"/>
                    <a:pt x="1672589" y="295275"/>
                  </a:cubicBezTo>
                  <a:lnTo>
                    <a:pt x="232409" y="295275"/>
                  </a:lnTo>
                  <a:cubicBezTo>
                    <a:pt x="235267" y="292418"/>
                    <a:pt x="238124" y="288607"/>
                    <a:pt x="240981" y="285750"/>
                  </a:cubicBezTo>
                  <a:close/>
                  <a:moveTo>
                    <a:pt x="286702" y="238125"/>
                  </a:moveTo>
                  <a:lnTo>
                    <a:pt x="1619250" y="238125"/>
                  </a:lnTo>
                  <a:cubicBezTo>
                    <a:pt x="1622107" y="240982"/>
                    <a:pt x="1625917" y="244793"/>
                    <a:pt x="1628775" y="247650"/>
                  </a:cubicBezTo>
                  <a:lnTo>
                    <a:pt x="277177" y="247650"/>
                  </a:lnTo>
                  <a:cubicBezTo>
                    <a:pt x="280034" y="244793"/>
                    <a:pt x="282892" y="240982"/>
                    <a:pt x="286702" y="238125"/>
                  </a:cubicBezTo>
                  <a:close/>
                  <a:moveTo>
                    <a:pt x="339090" y="190500"/>
                  </a:moveTo>
                  <a:lnTo>
                    <a:pt x="1565910" y="190500"/>
                  </a:lnTo>
                  <a:cubicBezTo>
                    <a:pt x="1569720" y="193357"/>
                    <a:pt x="1573530" y="197168"/>
                    <a:pt x="1577340" y="200025"/>
                  </a:cubicBezTo>
                  <a:lnTo>
                    <a:pt x="327660" y="200025"/>
                  </a:lnTo>
                  <a:cubicBezTo>
                    <a:pt x="331470" y="197168"/>
                    <a:pt x="335280" y="193357"/>
                    <a:pt x="339090" y="190500"/>
                  </a:cubicBezTo>
                  <a:close/>
                  <a:moveTo>
                    <a:pt x="400049" y="142875"/>
                  </a:moveTo>
                  <a:lnTo>
                    <a:pt x="1503997" y="142875"/>
                  </a:lnTo>
                  <a:cubicBezTo>
                    <a:pt x="1508759" y="145733"/>
                    <a:pt x="1512569" y="149542"/>
                    <a:pt x="1517332" y="152400"/>
                  </a:cubicBezTo>
                  <a:lnTo>
                    <a:pt x="386714" y="152400"/>
                  </a:lnTo>
                  <a:cubicBezTo>
                    <a:pt x="391477" y="149542"/>
                    <a:pt x="395287" y="145733"/>
                    <a:pt x="400049" y="142875"/>
                  </a:cubicBezTo>
                  <a:close/>
                  <a:moveTo>
                    <a:pt x="474345" y="95250"/>
                  </a:moveTo>
                  <a:lnTo>
                    <a:pt x="1429702" y="95250"/>
                  </a:lnTo>
                  <a:cubicBezTo>
                    <a:pt x="1435417" y="98108"/>
                    <a:pt x="1440180" y="101917"/>
                    <a:pt x="1445895" y="104775"/>
                  </a:cubicBezTo>
                  <a:lnTo>
                    <a:pt x="458152" y="104775"/>
                  </a:lnTo>
                  <a:cubicBezTo>
                    <a:pt x="463867" y="101917"/>
                    <a:pt x="468630" y="98108"/>
                    <a:pt x="474345" y="95250"/>
                  </a:cubicBezTo>
                  <a:close/>
                  <a:moveTo>
                    <a:pt x="568642" y="47625"/>
                  </a:moveTo>
                  <a:lnTo>
                    <a:pt x="1337309" y="47625"/>
                  </a:lnTo>
                  <a:cubicBezTo>
                    <a:pt x="1343977" y="50483"/>
                    <a:pt x="1351597" y="54292"/>
                    <a:pt x="1358265" y="57150"/>
                  </a:cubicBezTo>
                  <a:lnTo>
                    <a:pt x="547687" y="57150"/>
                  </a:lnTo>
                  <a:cubicBezTo>
                    <a:pt x="554355" y="54292"/>
                    <a:pt x="561975" y="50483"/>
                    <a:pt x="568642" y="47625"/>
                  </a:cubicBezTo>
                  <a:close/>
                  <a:moveTo>
                    <a:pt x="702945" y="0"/>
                  </a:moveTo>
                  <a:lnTo>
                    <a:pt x="1203960" y="0"/>
                  </a:lnTo>
                  <a:cubicBezTo>
                    <a:pt x="1214438" y="2858"/>
                    <a:pt x="1225867" y="5715"/>
                    <a:pt x="1236345" y="9525"/>
                  </a:cubicBezTo>
                  <a:lnTo>
                    <a:pt x="670560" y="9525"/>
                  </a:lnTo>
                  <a:cubicBezTo>
                    <a:pt x="681037" y="5715"/>
                    <a:pt x="692467" y="2858"/>
                    <a:pt x="702945" y="0"/>
                  </a:cubicBezTo>
                  <a:close/>
                </a:path>
              </a:pathLst>
            </a:custGeom>
            <a:grpFill/>
            <a:ln w="14015" cap="flat">
              <a:noFill/>
              <a:prstDash val="solid"/>
              <a:miter/>
            </a:ln>
          </p:spPr>
          <p:txBody>
            <a:bodyPr rtlCol="0" anchor="ctr"/>
            <a:lstStyle/>
            <a:p>
              <a:pPr lvl="0"/>
              <a:endParaRPr lang="zh-CN" altLang="en-US"/>
            </a:p>
          </p:txBody>
        </p:sp>
        <p:sp>
          <p:nvSpPr>
            <p:cNvPr id="49" name="任意多边形: 形状 48">
              <a:extLst>
                <a:ext uri="{FF2B5EF4-FFF2-40B4-BE49-F238E27FC236}">
                  <a16:creationId xmlns:a16="http://schemas.microsoft.com/office/drawing/2014/main" id="{5BB64C10-DD97-4DF8-B000-003D623AC820}"/>
                </a:ext>
              </a:extLst>
            </p:cNvPr>
            <p:cNvSpPr/>
            <p:nvPr/>
          </p:nvSpPr>
          <p:spPr>
            <a:xfrm>
              <a:off x="9421670" y="0"/>
              <a:ext cx="2770331" cy="1398732"/>
            </a:xfrm>
            <a:custGeom>
              <a:avLst/>
              <a:gdLst>
                <a:gd name="connsiteX0" fmla="*/ 685 w 2770331"/>
                <a:gd name="connsiteY0" fmla="*/ 0 h 1398732"/>
                <a:gd name="connsiteX1" fmla="*/ 2769647 w 2770331"/>
                <a:gd name="connsiteY1" fmla="*/ 0 h 1398732"/>
                <a:gd name="connsiteX2" fmla="*/ 2770331 w 2770331"/>
                <a:gd name="connsiteY2" fmla="*/ 13546 h 1398732"/>
                <a:gd name="connsiteX3" fmla="*/ 2770331 w 2770331"/>
                <a:gd name="connsiteY3" fmla="*/ 13586 h 1398732"/>
                <a:gd name="connsiteX4" fmla="*/ 2763181 w 2770331"/>
                <a:gd name="connsiteY4" fmla="*/ 155191 h 1398732"/>
                <a:gd name="connsiteX5" fmla="*/ 1385167 w 2770331"/>
                <a:gd name="connsiteY5" fmla="*/ 1398732 h 1398732"/>
                <a:gd name="connsiteX6" fmla="*/ 0 w 2770331"/>
                <a:gd name="connsiteY6" fmla="*/ 13566 h 1398732"/>
                <a:gd name="connsiteX7" fmla="*/ 685 w 2770331"/>
                <a:gd name="connsiteY7" fmla="*/ 0 h 139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0331" h="1398732">
                  <a:moveTo>
                    <a:pt x="685" y="0"/>
                  </a:moveTo>
                  <a:lnTo>
                    <a:pt x="2769647" y="0"/>
                  </a:lnTo>
                  <a:lnTo>
                    <a:pt x="2770331" y="13546"/>
                  </a:lnTo>
                  <a:lnTo>
                    <a:pt x="2770331" y="13586"/>
                  </a:lnTo>
                  <a:lnTo>
                    <a:pt x="2763181" y="155191"/>
                  </a:lnTo>
                  <a:cubicBezTo>
                    <a:pt x="2692246" y="853670"/>
                    <a:pt x="2102359" y="1398732"/>
                    <a:pt x="1385167" y="1398732"/>
                  </a:cubicBezTo>
                  <a:cubicBezTo>
                    <a:pt x="620160" y="1398732"/>
                    <a:pt x="0" y="778572"/>
                    <a:pt x="0" y="13566"/>
                  </a:cubicBezTo>
                  <a:lnTo>
                    <a:pt x="685" y="0"/>
                  </a:lnTo>
                  <a:close/>
                </a:path>
              </a:pathLst>
            </a:custGeom>
            <a:grpFill/>
            <a:ln w="11088" cap="flat">
              <a:noFill/>
              <a:prstDash val="solid"/>
              <a:miter/>
            </a:ln>
          </p:spPr>
          <p:txBody>
            <a:bodyPr rtlCol="0" anchor="ctr"/>
            <a:lstStyle/>
            <a:p>
              <a:pPr lvl="0"/>
              <a:endParaRPr lang="zh-CN" altLang="en-US"/>
            </a:p>
          </p:txBody>
        </p:sp>
        <p:sp>
          <p:nvSpPr>
            <p:cNvPr id="50" name="任意多边形: 形状 49">
              <a:extLst>
                <a:ext uri="{FF2B5EF4-FFF2-40B4-BE49-F238E27FC236}">
                  <a16:creationId xmlns:a16="http://schemas.microsoft.com/office/drawing/2014/main" id="{9968D30F-EFE9-42F5-898F-60E1C5FABD5E}"/>
                </a:ext>
              </a:extLst>
            </p:cNvPr>
            <p:cNvSpPr/>
            <p:nvPr/>
          </p:nvSpPr>
          <p:spPr>
            <a:xfrm>
              <a:off x="5252643" y="3384444"/>
              <a:ext cx="4217150" cy="3473556"/>
            </a:xfrm>
            <a:custGeom>
              <a:avLst/>
              <a:gdLst>
                <a:gd name="connsiteX0" fmla="*/ 2852892 w 4217150"/>
                <a:gd name="connsiteY0" fmla="*/ 466 h 3473556"/>
                <a:gd name="connsiteX1" fmla="*/ 3516107 w 4217150"/>
                <a:gd name="connsiteY1" fmla="*/ 187901 h 3473556"/>
                <a:gd name="connsiteX2" fmla="*/ 4029249 w 4217150"/>
                <a:gd name="connsiteY2" fmla="*/ 2103072 h 3473556"/>
                <a:gd name="connsiteX3" fmla="*/ 3237888 w 4217150"/>
                <a:gd name="connsiteY3" fmla="*/ 3473556 h 3473556"/>
                <a:gd name="connsiteX4" fmla="*/ 0 w 4217150"/>
                <a:gd name="connsiteY4" fmla="*/ 3473556 h 3473556"/>
                <a:gd name="connsiteX5" fmla="*/ 1600936 w 4217150"/>
                <a:gd name="connsiteY5" fmla="*/ 701044 h 3473556"/>
                <a:gd name="connsiteX6" fmla="*/ 2852892 w 4217150"/>
                <a:gd name="connsiteY6" fmla="*/ 466 h 347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150" h="3473556">
                  <a:moveTo>
                    <a:pt x="2852892" y="466"/>
                  </a:moveTo>
                  <a:cubicBezTo>
                    <a:pt x="3078904" y="6295"/>
                    <a:pt x="3306679" y="66976"/>
                    <a:pt x="3516107" y="187901"/>
                  </a:cubicBezTo>
                  <a:cubicBezTo>
                    <a:pt x="4186277" y="574861"/>
                    <a:pt x="4416209" y="1432902"/>
                    <a:pt x="4029249" y="2103072"/>
                  </a:cubicBezTo>
                  <a:lnTo>
                    <a:pt x="3237888" y="3473556"/>
                  </a:lnTo>
                  <a:lnTo>
                    <a:pt x="0" y="3473556"/>
                  </a:lnTo>
                  <a:lnTo>
                    <a:pt x="1600936" y="701044"/>
                  </a:lnTo>
                  <a:cubicBezTo>
                    <a:pt x="1866971" y="240302"/>
                    <a:pt x="2355666" y="-12359"/>
                    <a:pt x="2852892" y="466"/>
                  </a:cubicBezTo>
                  <a:close/>
                </a:path>
              </a:pathLst>
            </a:custGeom>
            <a:grpFill/>
            <a:ln w="14015" cap="flat">
              <a:noFill/>
              <a:prstDash val="solid"/>
              <a:miter/>
            </a:ln>
          </p:spPr>
          <p:txBody>
            <a:bodyPr rtlCol="0" anchor="ctr"/>
            <a:lstStyle/>
            <a:p>
              <a:pPr lvl="0"/>
              <a:endParaRPr lang="zh-CN" altLang="en-US"/>
            </a:p>
          </p:txBody>
        </p:sp>
      </p:grpSp>
      <p:grpSp>
        <p:nvGrpSpPr>
          <p:cNvPr id="6" name="组合 5">
            <a:extLst>
              <a:ext uri="{FF2B5EF4-FFF2-40B4-BE49-F238E27FC236}">
                <a16:creationId xmlns:a16="http://schemas.microsoft.com/office/drawing/2014/main" id="{FCBBF52A-9743-4508-AB77-11B57E837547}"/>
              </a:ext>
            </a:extLst>
          </p:cNvPr>
          <p:cNvGrpSpPr/>
          <p:nvPr/>
        </p:nvGrpSpPr>
        <p:grpSpPr>
          <a:xfrm>
            <a:off x="660400" y="2340017"/>
            <a:ext cx="2890521" cy="1850256"/>
            <a:chOff x="3422179" y="1150240"/>
            <a:chExt cx="2890521" cy="1850257"/>
          </a:xfrm>
        </p:grpSpPr>
        <p:sp>
          <p:nvSpPr>
            <p:cNvPr id="7" name="矩形 189">
              <a:extLst>
                <a:ext uri="{FF2B5EF4-FFF2-40B4-BE49-F238E27FC236}">
                  <a16:creationId xmlns:a16="http://schemas.microsoft.com/office/drawing/2014/main" id="{63B72852-A360-4EF8-A2F9-3A064EA5CCA7}"/>
                </a:ext>
              </a:extLst>
            </p:cNvPr>
            <p:cNvSpPr/>
            <p:nvPr/>
          </p:nvSpPr>
          <p:spPr>
            <a:xfrm>
              <a:off x="3422179" y="2665341"/>
              <a:ext cx="2890520" cy="335156"/>
            </a:xfrm>
            <a:prstGeom prst="rect">
              <a:avLst/>
            </a:prstGeom>
            <a:noFill/>
            <a:ln>
              <a:noFill/>
            </a:ln>
          </p:spPr>
          <p:txBody>
            <a:bodyPr wrap="square" anchor="ctr">
              <a:spAutoFit/>
            </a:bodyPr>
            <a:lstStyle/>
            <a:p>
              <a:pPr defTabSz="914332">
                <a:lnSpc>
                  <a:spcPct val="150000"/>
                </a:lnSpc>
                <a:defRPr/>
              </a:pPr>
              <a:r>
                <a:rPr lang="en-US" altLang="zh-CN" sz="1200" dirty="0">
                  <a:solidFill>
                    <a:srgbClr val="F73434"/>
                  </a:solidFill>
                  <a:latin typeface="Arial" panose="020B0604020202020204" pitchFamily="34" charset="0"/>
                  <a:ea typeface="微软雅黑" panose="020B0503020204020204" pitchFamily="34" charset="-122"/>
                  <a:sym typeface="Arial" panose="020B0604020202020204" pitchFamily="34" charset="0"/>
                  <a:hlinkClick r:id="rId3">
                    <a:extLst>
                      <a:ext uri="{A12FA001-AC4F-418D-AE19-62706E023703}">
                        <ahyp:hlinkClr xmlns:ahyp="http://schemas.microsoft.com/office/drawing/2018/hyperlinkcolor" val="tx"/>
                      </a:ext>
                    </a:extLst>
                  </a:hlinkClick>
                </a:rPr>
                <a:t>www.islide.cc</a:t>
              </a:r>
              <a:endParaRPr lang="zh-CN" altLang="en-US" sz="1200" dirty="0">
                <a:solidFill>
                  <a:srgbClr val="F734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190">
              <a:extLst>
                <a:ext uri="{FF2B5EF4-FFF2-40B4-BE49-F238E27FC236}">
                  <a16:creationId xmlns:a16="http://schemas.microsoft.com/office/drawing/2014/main" id="{F754BA71-8184-4828-95E4-4301AEC6A769}"/>
                </a:ext>
              </a:extLst>
            </p:cNvPr>
            <p:cNvSpPr/>
            <p:nvPr/>
          </p:nvSpPr>
          <p:spPr>
            <a:xfrm>
              <a:off x="3422180" y="1150240"/>
              <a:ext cx="2890520" cy="1224952"/>
            </a:xfrm>
            <a:prstGeom prst="rect">
              <a:avLst/>
            </a:prstGeom>
            <a:noFill/>
            <a:ln>
              <a:noFill/>
            </a:ln>
          </p:spPr>
          <p:txBody>
            <a:bodyPr wrap="square" anchor="t">
              <a:spAutoFit/>
            </a:bodyPr>
            <a:lstStyle/>
            <a:p>
              <a:pPr defTabSz="914332">
                <a:lnSpc>
                  <a:spcPct val="120000"/>
                </a:lnSpc>
                <a:defRPr/>
              </a:pP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海量原创模版 </a:t>
              </a: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一键优化功能</a:t>
              </a:r>
              <a:endPar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defTabSz="914332">
                <a:lnSpc>
                  <a:spcPct val="120000"/>
                </a:lnSpc>
                <a:defRPr/>
              </a:pP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，让 </a:t>
              </a: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设计简单起来！</a:t>
              </a:r>
              <a:endPar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defTabSz="914332">
                <a:defRPr/>
              </a:pPr>
              <a:endParaRPr lang="en-US" altLang="zh-CN" sz="1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One-click Optimization Features &amp; </a:t>
              </a: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Massive Presentation Resources</a:t>
              </a: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Great Presentation Made Easy with iSlide</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a:extLst>
              <a:ext uri="{FF2B5EF4-FFF2-40B4-BE49-F238E27FC236}">
                <a16:creationId xmlns:a16="http://schemas.microsoft.com/office/drawing/2014/main" id="{40A731D2-FA13-40C5-BFF0-59E41A667BE9}"/>
              </a:ext>
            </a:extLst>
          </p:cNvPr>
          <p:cNvGrpSpPr/>
          <p:nvPr/>
        </p:nvGrpSpPr>
        <p:grpSpPr>
          <a:xfrm>
            <a:off x="3937427" y="2352595"/>
            <a:ext cx="7581473" cy="3646763"/>
            <a:chOff x="3898800" y="2179738"/>
            <a:chExt cx="7619676" cy="3466182"/>
          </a:xfrm>
        </p:grpSpPr>
        <p:sp>
          <p:nvSpPr>
            <p:cNvPr id="20" name="矩形 19">
              <a:extLst>
                <a:ext uri="{FF2B5EF4-FFF2-40B4-BE49-F238E27FC236}">
                  <a16:creationId xmlns:a16="http://schemas.microsoft.com/office/drawing/2014/main" id="{5647BAD5-E81A-4998-ACB8-5A097424CA8E}"/>
                </a:ext>
              </a:extLst>
            </p:cNvPr>
            <p:cNvSpPr/>
            <p:nvPr/>
          </p:nvSpPr>
          <p:spPr>
            <a:xfrm>
              <a:off x="3898800" y="2495332"/>
              <a:ext cx="7619676" cy="3150588"/>
            </a:xfrm>
            <a:prstGeom prst="rect">
              <a:avLst/>
            </a:prstGeom>
            <a:ln w="3175">
              <a:noFill/>
            </a:ln>
          </p:spPr>
          <p:txBody>
            <a:bodyPr wrap="square">
              <a:noAutofit/>
            </a:bodyPr>
            <a:lstStyle/>
            <a:p>
              <a:pPr>
                <a:lnSpc>
                  <a:spcPct val="150000"/>
                </a:lnSpc>
              </a:pP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本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文件由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提供</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尊重知识产权并注重保护用户享有的各项权利。</a:t>
              </a:r>
              <a:endPar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郑重提醒您：</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本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文件中提供的任何信息内容的所有权、知识产权归其原始权利人或权利受让人所有，您免费</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付费获得的是信息内容的使用权，您的使用行为应当遵循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官方网站（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https://www.islide.cc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）的“版权声明”、“用户协议”、“会员协议”等条款的约束。</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1</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、您不可将信息内容的全部或部分用于出售，或以出租、出借、发布等其他任何直接获利方式供他人使用；</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2</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、您不可在接入互联网或移动互联网的任何网站、平台、应用或程序上以任何方式为他人提供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工具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平台中的资源内容下载。</a:t>
              </a:r>
              <a:endPar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en-US" altLang="zh-CN" sz="9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This presentation file is supplied by iSlide.</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iSlide respects all intellectual property rights and protects all the rights its users acquired. Here iSlide solemnly reminds you:</a:t>
              </a:r>
            </a:p>
            <a:p>
              <a:pPr>
                <a:lnSpc>
                  <a:spcPct val="150000"/>
                </a:lnSpc>
              </a:pPr>
              <a:endPar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The ownership and intellectual property of any content in this PowerPoint presentation belongs to its owner or the assignee of this ownership. What you purchased or got for free is the right to use the content. The usage should be subject to the terms of “Copyright Notice”, “User License Agreement”, “Premium Agreement” and more Agreements of iSlide official website (https://www.islide.cc ) :</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1.You may not use all or part of the content for sale; or rent, lend; or distribute it in any directly profitable way.</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2.You may not provide the resource of iSlide add-in/platform to any website, platform, application in the Internet or mobile Internet in any way.</a:t>
              </a:r>
            </a:p>
          </p:txBody>
        </p:sp>
        <p:sp>
          <p:nvSpPr>
            <p:cNvPr id="34" name="矩形 33">
              <a:extLst>
                <a:ext uri="{FF2B5EF4-FFF2-40B4-BE49-F238E27FC236}">
                  <a16:creationId xmlns:a16="http://schemas.microsoft.com/office/drawing/2014/main" id="{AE7ED207-8B71-4A21-A9A5-7C044C1FB5F6}"/>
                </a:ext>
              </a:extLst>
            </p:cNvPr>
            <p:cNvSpPr/>
            <p:nvPr/>
          </p:nvSpPr>
          <p:spPr>
            <a:xfrm>
              <a:off x="3898800" y="2179738"/>
              <a:ext cx="7619676" cy="292536"/>
            </a:xfrm>
            <a:prstGeom prst="rect">
              <a:avLst/>
            </a:prstGeom>
          </p:spPr>
          <p:txBody>
            <a:bodyPr wrap="none">
              <a:spAutoFit/>
            </a:bodyPr>
            <a:lstStyle/>
            <a:p>
              <a:r>
                <a:rPr lang="zh-CN" altLang="en-US" sz="1400" b="1" dirty="0">
                  <a:solidFill>
                    <a:srgbClr val="F73434"/>
                  </a:solidFill>
                  <a:latin typeface="Arial" panose="020B0604020202020204" pitchFamily="34" charset="0"/>
                  <a:ea typeface="微软雅黑" panose="020B0503020204020204" pitchFamily="34" charset="-122"/>
                  <a:sym typeface="Arial" panose="020B0604020202020204" pitchFamily="34" charset="0"/>
                </a:rPr>
                <a:t>重要提示 </a:t>
              </a:r>
              <a:r>
                <a:rPr lang="en-US" altLang="zh-CN" sz="1400" b="1" dirty="0">
                  <a:solidFill>
                    <a:srgbClr val="F73434"/>
                  </a:solidFill>
                  <a:latin typeface="Arial" panose="020B0604020202020204" pitchFamily="34" charset="0"/>
                  <a:ea typeface="微软雅黑" panose="020B0503020204020204" pitchFamily="34" charset="-122"/>
                  <a:sym typeface="Arial" panose="020B0604020202020204" pitchFamily="34" charset="0"/>
                </a:rPr>
                <a:t>IMPORTANT NOTE:</a:t>
              </a:r>
              <a:endParaRPr lang="zh-CN" altLang="en-US" sz="1400" b="1" dirty="0">
                <a:solidFill>
                  <a:srgbClr val="F73434"/>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30" name="图片 129">
            <a:extLst>
              <a:ext uri="{FF2B5EF4-FFF2-40B4-BE49-F238E27FC236}">
                <a16:creationId xmlns:a16="http://schemas.microsoft.com/office/drawing/2014/main" id="{2AA564AF-9FC3-4787-B325-F00530C1658C}"/>
              </a:ext>
            </a:extLst>
          </p:cNvPr>
          <p:cNvPicPr>
            <a:picLocks/>
          </p:cNvPicPr>
          <p:nvPr/>
        </p:nvPicPr>
        <p:blipFill>
          <a:blip r:embed="rId4">
            <a:extLst>
              <a:ext uri="{28A0092B-C50C-407E-A947-70E740481C1C}">
                <a14:useLocalDpi xmlns:a14="http://schemas.microsoft.com/office/drawing/2010/main" val="0"/>
              </a:ext>
            </a:extLst>
          </a:blip>
          <a:srcRect/>
          <a:stretch/>
        </p:blipFill>
        <p:spPr>
          <a:xfrm>
            <a:off x="660400" y="5031395"/>
            <a:ext cx="1048192" cy="1048192"/>
          </a:xfrm>
          <a:prstGeom prst="rect">
            <a:avLst/>
          </a:prstGeom>
        </p:spPr>
      </p:pic>
      <p:grpSp>
        <p:nvGrpSpPr>
          <p:cNvPr id="14" name="组合 13">
            <a:extLst>
              <a:ext uri="{FF2B5EF4-FFF2-40B4-BE49-F238E27FC236}">
                <a16:creationId xmlns:a16="http://schemas.microsoft.com/office/drawing/2014/main" id="{D6757B43-6712-4BAE-8670-B715B10BFA4C}"/>
              </a:ext>
            </a:extLst>
          </p:cNvPr>
          <p:cNvGrpSpPr/>
          <p:nvPr/>
        </p:nvGrpSpPr>
        <p:grpSpPr>
          <a:xfrm>
            <a:off x="660400" y="1193800"/>
            <a:ext cx="1595567" cy="451484"/>
            <a:chOff x="683269" y="1142808"/>
            <a:chExt cx="1595567" cy="451484"/>
          </a:xfrm>
        </p:grpSpPr>
        <p:grpSp>
          <p:nvGrpSpPr>
            <p:cNvPr id="15" name="图形 2">
              <a:extLst>
                <a:ext uri="{FF2B5EF4-FFF2-40B4-BE49-F238E27FC236}">
                  <a16:creationId xmlns:a16="http://schemas.microsoft.com/office/drawing/2014/main" id="{A540713F-FC29-4BB1-A3F5-C1360CCAFA2B}"/>
                </a:ext>
              </a:extLst>
            </p:cNvPr>
            <p:cNvGrpSpPr/>
            <p:nvPr/>
          </p:nvGrpSpPr>
          <p:grpSpPr>
            <a:xfrm>
              <a:off x="683269" y="1142808"/>
              <a:ext cx="450234" cy="451484"/>
              <a:chOff x="683269" y="1142808"/>
              <a:chExt cx="450234" cy="451484"/>
            </a:xfrm>
          </p:grpSpPr>
          <p:sp>
            <p:nvSpPr>
              <p:cNvPr id="17" name="任意多边形: 形状 16">
                <a:extLst>
                  <a:ext uri="{FF2B5EF4-FFF2-40B4-BE49-F238E27FC236}">
                    <a16:creationId xmlns:a16="http://schemas.microsoft.com/office/drawing/2014/main" id="{B52E13E3-2F81-47A6-9CF9-D29EFF6EC715}"/>
                  </a:ext>
                </a:extLst>
              </p:cNvPr>
              <p:cNvSpPr/>
              <p:nvPr/>
            </p:nvSpPr>
            <p:spPr>
              <a:xfrm>
                <a:off x="683269" y="1142808"/>
                <a:ext cx="450234" cy="451484"/>
              </a:xfrm>
              <a:custGeom>
                <a:avLst/>
                <a:gdLst>
                  <a:gd name="connsiteX0" fmla="*/ 450234 w 450234"/>
                  <a:gd name="connsiteY0" fmla="*/ 225742 h 451484"/>
                  <a:gd name="connsiteX1" fmla="*/ 225117 w 450234"/>
                  <a:gd name="connsiteY1" fmla="*/ 451484 h 451484"/>
                  <a:gd name="connsiteX2" fmla="*/ 0 w 450234"/>
                  <a:gd name="connsiteY2" fmla="*/ 225742 h 451484"/>
                  <a:gd name="connsiteX3" fmla="*/ 225117 w 450234"/>
                  <a:gd name="connsiteY3" fmla="*/ 0 h 451484"/>
                  <a:gd name="connsiteX4" fmla="*/ 450234 w 450234"/>
                  <a:gd name="connsiteY4" fmla="*/ 225742 h 451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234" h="451484">
                    <a:moveTo>
                      <a:pt x="450234" y="225742"/>
                    </a:moveTo>
                    <a:cubicBezTo>
                      <a:pt x="450234" y="350416"/>
                      <a:pt x="349446" y="451484"/>
                      <a:pt x="225117" y="451484"/>
                    </a:cubicBezTo>
                    <a:cubicBezTo>
                      <a:pt x="100788" y="451484"/>
                      <a:pt x="0" y="350416"/>
                      <a:pt x="0" y="225742"/>
                    </a:cubicBezTo>
                    <a:cubicBezTo>
                      <a:pt x="0" y="101068"/>
                      <a:pt x="100788" y="0"/>
                      <a:pt x="225117" y="0"/>
                    </a:cubicBezTo>
                    <a:cubicBezTo>
                      <a:pt x="349446" y="0"/>
                      <a:pt x="450234" y="101068"/>
                      <a:pt x="450234" y="225742"/>
                    </a:cubicBezTo>
                    <a:close/>
                  </a:path>
                </a:pathLst>
              </a:custGeom>
              <a:solidFill>
                <a:srgbClr val="FFFFFF"/>
              </a:solidFill>
              <a:ln w="246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802B983-0393-404D-8EF6-C2BC0F6D1A21}"/>
                  </a:ext>
                </a:extLst>
              </p:cNvPr>
              <p:cNvSpPr/>
              <p:nvPr/>
            </p:nvSpPr>
            <p:spPr>
              <a:xfrm>
                <a:off x="683269" y="1142808"/>
                <a:ext cx="450234" cy="450003"/>
              </a:xfrm>
              <a:custGeom>
                <a:avLst/>
                <a:gdLst>
                  <a:gd name="connsiteX0" fmla="*/ 132059 w 450234"/>
                  <a:gd name="connsiteY0" fmla="*/ 431254 h 450003"/>
                  <a:gd name="connsiteX1" fmla="*/ 0 w 450234"/>
                  <a:gd name="connsiteY1" fmla="*/ 225495 h 450003"/>
                  <a:gd name="connsiteX2" fmla="*/ 225117 w 450234"/>
                  <a:gd name="connsiteY2" fmla="*/ 0 h 450003"/>
                  <a:gd name="connsiteX3" fmla="*/ 450234 w 450234"/>
                  <a:gd name="connsiteY3" fmla="*/ 225495 h 450003"/>
                  <a:gd name="connsiteX4" fmla="*/ 248320 w 450234"/>
                  <a:gd name="connsiteY4" fmla="*/ 450004 h 450003"/>
                  <a:gd name="connsiteX5" fmla="*/ 282384 w 450234"/>
                  <a:gd name="connsiteY5" fmla="*/ 289394 h 450003"/>
                  <a:gd name="connsiteX6" fmla="*/ 274238 w 450234"/>
                  <a:gd name="connsiteY6" fmla="*/ 244986 h 450003"/>
                  <a:gd name="connsiteX7" fmla="*/ 236965 w 450234"/>
                  <a:gd name="connsiteY7" fmla="*/ 219327 h 450003"/>
                  <a:gd name="connsiteX8" fmla="*/ 236719 w 450234"/>
                  <a:gd name="connsiteY8" fmla="*/ 219327 h 450003"/>
                  <a:gd name="connsiteX9" fmla="*/ 192534 w 450234"/>
                  <a:gd name="connsiteY9" fmla="*/ 227469 h 450003"/>
                  <a:gd name="connsiteX10" fmla="*/ 166863 w 450234"/>
                  <a:gd name="connsiteY10" fmla="*/ 264723 h 450003"/>
                  <a:gd name="connsiteX11" fmla="*/ 132059 w 450234"/>
                  <a:gd name="connsiteY11" fmla="*/ 431254 h 450003"/>
                  <a:gd name="connsiteX12" fmla="*/ 255478 w 450234"/>
                  <a:gd name="connsiteY12" fmla="*/ 75741 h 450003"/>
                  <a:gd name="connsiteX13" fmla="*/ 314473 w 450234"/>
                  <a:gd name="connsiteY13" fmla="*/ 134705 h 450003"/>
                  <a:gd name="connsiteX14" fmla="*/ 255478 w 450234"/>
                  <a:gd name="connsiteY14" fmla="*/ 193669 h 450003"/>
                  <a:gd name="connsiteX15" fmla="*/ 196484 w 450234"/>
                  <a:gd name="connsiteY15" fmla="*/ 134705 h 450003"/>
                  <a:gd name="connsiteX16" fmla="*/ 255478 w 450234"/>
                  <a:gd name="connsiteY16" fmla="*/ 75741 h 45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234" h="450003">
                    <a:moveTo>
                      <a:pt x="132059" y="431254"/>
                    </a:moveTo>
                    <a:cubicBezTo>
                      <a:pt x="54058" y="395727"/>
                      <a:pt x="0" y="317026"/>
                      <a:pt x="0" y="225495"/>
                    </a:cubicBezTo>
                    <a:cubicBezTo>
                      <a:pt x="0" y="101152"/>
                      <a:pt x="100957" y="0"/>
                      <a:pt x="225117" y="0"/>
                    </a:cubicBezTo>
                    <a:cubicBezTo>
                      <a:pt x="349277" y="0"/>
                      <a:pt x="450234" y="101152"/>
                      <a:pt x="450234" y="225495"/>
                    </a:cubicBezTo>
                    <a:cubicBezTo>
                      <a:pt x="450234" y="342190"/>
                      <a:pt x="361866" y="438162"/>
                      <a:pt x="248320" y="450004"/>
                    </a:cubicBezTo>
                    <a:lnTo>
                      <a:pt x="282384" y="289394"/>
                    </a:lnTo>
                    <a:cubicBezTo>
                      <a:pt x="285593" y="274098"/>
                      <a:pt x="282631" y="258061"/>
                      <a:pt x="274238" y="244986"/>
                    </a:cubicBezTo>
                    <a:cubicBezTo>
                      <a:pt x="265599" y="231910"/>
                      <a:pt x="252269" y="222535"/>
                      <a:pt x="236965" y="219327"/>
                    </a:cubicBezTo>
                    <a:cubicBezTo>
                      <a:pt x="236965" y="219327"/>
                      <a:pt x="236965" y="219327"/>
                      <a:pt x="236719" y="219327"/>
                    </a:cubicBezTo>
                    <a:cubicBezTo>
                      <a:pt x="221415" y="216120"/>
                      <a:pt x="205370" y="219081"/>
                      <a:pt x="192534" y="227469"/>
                    </a:cubicBezTo>
                    <a:cubicBezTo>
                      <a:pt x="179452" y="236104"/>
                      <a:pt x="170072" y="249426"/>
                      <a:pt x="166863" y="264723"/>
                    </a:cubicBezTo>
                    <a:lnTo>
                      <a:pt x="132059" y="431254"/>
                    </a:lnTo>
                    <a:close/>
                    <a:moveTo>
                      <a:pt x="255478" y="75741"/>
                    </a:moveTo>
                    <a:cubicBezTo>
                      <a:pt x="288061" y="75741"/>
                      <a:pt x="314473" y="102386"/>
                      <a:pt x="314473" y="134705"/>
                    </a:cubicBezTo>
                    <a:cubicBezTo>
                      <a:pt x="314473" y="167024"/>
                      <a:pt x="288061" y="193669"/>
                      <a:pt x="255478" y="193669"/>
                    </a:cubicBezTo>
                    <a:cubicBezTo>
                      <a:pt x="222896" y="193669"/>
                      <a:pt x="196484" y="167024"/>
                      <a:pt x="196484" y="134705"/>
                    </a:cubicBezTo>
                    <a:cubicBezTo>
                      <a:pt x="196484" y="102386"/>
                      <a:pt x="222896" y="75741"/>
                      <a:pt x="255478" y="75741"/>
                    </a:cubicBezTo>
                    <a:close/>
                  </a:path>
                </a:pathLst>
              </a:custGeom>
              <a:gradFill flip="none" rotWithShape="1">
                <a:gsLst>
                  <a:gs pos="0">
                    <a:srgbClr val="F93E36"/>
                  </a:gs>
                  <a:gs pos="100000">
                    <a:srgbClr val="FE6440"/>
                  </a:gs>
                </a:gsLst>
                <a:lin ang="18900000" scaled="1"/>
                <a:tileRect/>
              </a:gradFill>
              <a:ln w="2462" cap="flat">
                <a:noFill/>
                <a:prstDash val="solid"/>
                <a:miter/>
              </a:ln>
            </p:spPr>
            <p:txBody>
              <a:bodyPr rtlCol="0" anchor="ctr"/>
              <a:lstStyle/>
              <a:p>
                <a:endParaRPr lang="zh-CN" altLang="en-US" dirty="0"/>
              </a:p>
            </p:txBody>
          </p:sp>
        </p:grpSp>
        <p:sp>
          <p:nvSpPr>
            <p:cNvPr id="16" name="任意多边形: 形状 15">
              <a:extLst>
                <a:ext uri="{FF2B5EF4-FFF2-40B4-BE49-F238E27FC236}">
                  <a16:creationId xmlns:a16="http://schemas.microsoft.com/office/drawing/2014/main" id="{2C1218BD-82A2-4F82-84D5-EBFDB414ABDB}"/>
                </a:ext>
              </a:extLst>
            </p:cNvPr>
            <p:cNvSpPr/>
            <p:nvPr/>
          </p:nvSpPr>
          <p:spPr>
            <a:xfrm>
              <a:off x="1223599" y="1212380"/>
              <a:ext cx="1055237" cy="315374"/>
            </a:xfrm>
            <a:custGeom>
              <a:avLst/>
              <a:gdLst>
                <a:gd name="connsiteX0" fmla="*/ 952120 w 1055237"/>
                <a:gd name="connsiteY0" fmla="*/ 133688 h 315374"/>
                <a:gd name="connsiteX1" fmla="*/ 916514 w 1055237"/>
                <a:gd name="connsiteY1" fmla="*/ 136186 h 315374"/>
                <a:gd name="connsiteX2" fmla="*/ 874304 w 1055237"/>
                <a:gd name="connsiteY2" fmla="*/ 188982 h 315374"/>
                <a:gd name="connsiteX3" fmla="*/ 982913 w 1055237"/>
                <a:gd name="connsiteY3" fmla="*/ 149508 h 315374"/>
                <a:gd name="connsiteX4" fmla="*/ 952120 w 1055237"/>
                <a:gd name="connsiteY4" fmla="*/ 133688 h 315374"/>
                <a:gd name="connsiteX5" fmla="*/ 657333 w 1055237"/>
                <a:gd name="connsiteY5" fmla="*/ 128044 h 315374"/>
                <a:gd name="connsiteX6" fmla="*/ 588218 w 1055237"/>
                <a:gd name="connsiteY6" fmla="*/ 197123 h 315374"/>
                <a:gd name="connsiteX7" fmla="*/ 657333 w 1055237"/>
                <a:gd name="connsiteY7" fmla="*/ 266203 h 315374"/>
                <a:gd name="connsiteX8" fmla="*/ 726448 w 1055237"/>
                <a:gd name="connsiteY8" fmla="*/ 201071 h 315374"/>
                <a:gd name="connsiteX9" fmla="*/ 726448 w 1055237"/>
                <a:gd name="connsiteY9" fmla="*/ 193423 h 315374"/>
                <a:gd name="connsiteX10" fmla="*/ 657333 w 1055237"/>
                <a:gd name="connsiteY10" fmla="*/ 128044 h 315374"/>
                <a:gd name="connsiteX11" fmla="*/ 944739 w 1055237"/>
                <a:gd name="connsiteY11" fmla="*/ 79018 h 315374"/>
                <a:gd name="connsiteX12" fmla="*/ 1050054 w 1055237"/>
                <a:gd name="connsiteY12" fmla="*/ 156663 h 315374"/>
                <a:gd name="connsiteX13" fmla="*/ 1055237 w 1055237"/>
                <a:gd name="connsiteY13" fmla="*/ 175660 h 315374"/>
                <a:gd name="connsiteX14" fmla="*/ 1004142 w 1055237"/>
                <a:gd name="connsiteY14" fmla="*/ 194163 h 315374"/>
                <a:gd name="connsiteX15" fmla="*/ 887387 w 1055237"/>
                <a:gd name="connsiteY15" fmla="*/ 236598 h 315374"/>
                <a:gd name="connsiteX16" fmla="*/ 960945 w 1055237"/>
                <a:gd name="connsiteY16" fmla="*/ 257815 h 315374"/>
                <a:gd name="connsiteX17" fmla="*/ 1000933 w 1055237"/>
                <a:gd name="connsiteY17" fmla="*/ 215381 h 315374"/>
                <a:gd name="connsiteX18" fmla="*/ 1052275 w 1055237"/>
                <a:gd name="connsiteY18" fmla="*/ 230677 h 315374"/>
                <a:gd name="connsiteX19" fmla="*/ 979211 w 1055237"/>
                <a:gd name="connsiteY19" fmla="*/ 308145 h 315374"/>
                <a:gd name="connsiteX20" fmla="*/ 827405 w 1055237"/>
                <a:gd name="connsiteY20" fmla="*/ 237585 h 315374"/>
                <a:gd name="connsiteX21" fmla="*/ 898248 w 1055237"/>
                <a:gd name="connsiteY21" fmla="*/ 86103 h 315374"/>
                <a:gd name="connsiteX22" fmla="*/ 944739 w 1055237"/>
                <a:gd name="connsiteY22" fmla="*/ 79018 h 315374"/>
                <a:gd name="connsiteX23" fmla="*/ 451469 w 1055237"/>
                <a:gd name="connsiteY23" fmla="*/ 78948 h 315374"/>
                <a:gd name="connsiteX24" fmla="*/ 500837 w 1055237"/>
                <a:gd name="connsiteY24" fmla="*/ 78948 h 315374"/>
                <a:gd name="connsiteX25" fmla="*/ 500837 w 1055237"/>
                <a:gd name="connsiteY25" fmla="*/ 315299 h 315374"/>
                <a:gd name="connsiteX26" fmla="*/ 451469 w 1055237"/>
                <a:gd name="connsiteY26" fmla="*/ 315299 h 315374"/>
                <a:gd name="connsiteX27" fmla="*/ 4937 w 1055237"/>
                <a:gd name="connsiteY27" fmla="*/ 78948 h 315374"/>
                <a:gd name="connsiteX28" fmla="*/ 54305 w 1055237"/>
                <a:gd name="connsiteY28" fmla="*/ 78948 h 315374"/>
                <a:gd name="connsiteX29" fmla="*/ 54305 w 1055237"/>
                <a:gd name="connsiteY29" fmla="*/ 315299 h 315374"/>
                <a:gd name="connsiteX30" fmla="*/ 4937 w 1055237"/>
                <a:gd name="connsiteY30" fmla="*/ 315299 h 315374"/>
                <a:gd name="connsiteX31" fmla="*/ 775815 w 1055237"/>
                <a:gd name="connsiteY31" fmla="*/ 0 h 315374"/>
                <a:gd name="connsiteX32" fmla="*/ 775815 w 1055237"/>
                <a:gd name="connsiteY32" fmla="*/ 315299 h 315374"/>
                <a:gd name="connsiteX33" fmla="*/ 726448 w 1055237"/>
                <a:gd name="connsiteY33" fmla="*/ 315299 h 315374"/>
                <a:gd name="connsiteX34" fmla="*/ 726448 w 1055237"/>
                <a:gd name="connsiteY34" fmla="*/ 293095 h 315374"/>
                <a:gd name="connsiteX35" fmla="*/ 657333 w 1055237"/>
                <a:gd name="connsiteY35" fmla="*/ 315299 h 315374"/>
                <a:gd name="connsiteX36" fmla="*/ 538850 w 1055237"/>
                <a:gd name="connsiteY36" fmla="*/ 197123 h 315374"/>
                <a:gd name="connsiteX37" fmla="*/ 657333 w 1055237"/>
                <a:gd name="connsiteY37" fmla="*/ 78948 h 315374"/>
                <a:gd name="connsiteX38" fmla="*/ 726448 w 1055237"/>
                <a:gd name="connsiteY38" fmla="*/ 101152 h 315374"/>
                <a:gd name="connsiteX39" fmla="*/ 726448 w 1055237"/>
                <a:gd name="connsiteY39" fmla="*/ 247 h 315374"/>
                <a:gd name="connsiteX40" fmla="*/ 476153 w 1055237"/>
                <a:gd name="connsiteY40" fmla="*/ 0 h 315374"/>
                <a:gd name="connsiteX41" fmla="*/ 505773 w 1055237"/>
                <a:gd name="connsiteY41" fmla="*/ 29606 h 315374"/>
                <a:gd name="connsiteX42" fmla="*/ 476153 w 1055237"/>
                <a:gd name="connsiteY42" fmla="*/ 59211 h 315374"/>
                <a:gd name="connsiteX43" fmla="*/ 446532 w 1055237"/>
                <a:gd name="connsiteY43" fmla="*/ 29606 h 315374"/>
                <a:gd name="connsiteX44" fmla="*/ 476153 w 1055237"/>
                <a:gd name="connsiteY44" fmla="*/ 0 h 315374"/>
                <a:gd name="connsiteX45" fmla="*/ 352733 w 1055237"/>
                <a:gd name="connsiteY45" fmla="*/ 0 h 315374"/>
                <a:gd name="connsiteX46" fmla="*/ 402101 w 1055237"/>
                <a:gd name="connsiteY46" fmla="*/ 0 h 315374"/>
                <a:gd name="connsiteX47" fmla="*/ 402101 w 1055237"/>
                <a:gd name="connsiteY47" fmla="*/ 315299 h 315374"/>
                <a:gd name="connsiteX48" fmla="*/ 352733 w 1055237"/>
                <a:gd name="connsiteY48" fmla="*/ 315299 h 315374"/>
                <a:gd name="connsiteX49" fmla="*/ 205370 w 1055237"/>
                <a:gd name="connsiteY49" fmla="*/ 0 h 315374"/>
                <a:gd name="connsiteX50" fmla="*/ 297194 w 1055237"/>
                <a:gd name="connsiteY50" fmla="*/ 29112 h 315374"/>
                <a:gd name="connsiteX51" fmla="*/ 300897 w 1055237"/>
                <a:gd name="connsiteY51" fmla="*/ 32319 h 315374"/>
                <a:gd name="connsiteX52" fmla="*/ 271523 w 1055237"/>
                <a:gd name="connsiteY52" fmla="*/ 67599 h 315374"/>
                <a:gd name="connsiteX53" fmla="*/ 268808 w 1055237"/>
                <a:gd name="connsiteY53" fmla="*/ 65132 h 315374"/>
                <a:gd name="connsiteX54" fmla="*/ 267573 w 1055237"/>
                <a:gd name="connsiteY54" fmla="*/ 63899 h 315374"/>
                <a:gd name="connsiteX55" fmla="*/ 203149 w 1055237"/>
                <a:gd name="connsiteY55" fmla="*/ 44408 h 315374"/>
                <a:gd name="connsiteX56" fmla="*/ 148844 w 1055237"/>
                <a:gd name="connsiteY56" fmla="*/ 90050 h 315374"/>
                <a:gd name="connsiteX57" fmla="*/ 159952 w 1055237"/>
                <a:gd name="connsiteY57" fmla="*/ 116942 h 315374"/>
                <a:gd name="connsiteX58" fmla="*/ 192288 w 1055237"/>
                <a:gd name="connsiteY58" fmla="*/ 130758 h 315374"/>
                <a:gd name="connsiteX59" fmla="*/ 230054 w 1055237"/>
                <a:gd name="connsiteY59" fmla="*/ 136185 h 315374"/>
                <a:gd name="connsiteX60" fmla="*/ 288308 w 1055237"/>
                <a:gd name="connsiteY60" fmla="*/ 159376 h 315374"/>
                <a:gd name="connsiteX61" fmla="*/ 311511 w 1055237"/>
                <a:gd name="connsiteY61" fmla="*/ 223275 h 315374"/>
                <a:gd name="connsiteX62" fmla="*/ 279422 w 1055237"/>
                <a:gd name="connsiteY62" fmla="*/ 291121 h 315374"/>
                <a:gd name="connsiteX63" fmla="*/ 198459 w 1055237"/>
                <a:gd name="connsiteY63" fmla="*/ 315299 h 315374"/>
                <a:gd name="connsiteX64" fmla="*/ 92071 w 1055237"/>
                <a:gd name="connsiteY64" fmla="*/ 280512 h 315374"/>
                <a:gd name="connsiteX65" fmla="*/ 122432 w 1055237"/>
                <a:gd name="connsiteY65" fmla="*/ 244739 h 315374"/>
                <a:gd name="connsiteX66" fmla="*/ 199199 w 1055237"/>
                <a:gd name="connsiteY66" fmla="*/ 269657 h 315374"/>
                <a:gd name="connsiteX67" fmla="*/ 260909 w 1055237"/>
                <a:gd name="connsiteY67" fmla="*/ 225002 h 315374"/>
                <a:gd name="connsiteX68" fmla="*/ 249307 w 1055237"/>
                <a:gd name="connsiteY68" fmla="*/ 194410 h 315374"/>
                <a:gd name="connsiteX69" fmla="*/ 218206 w 1055237"/>
                <a:gd name="connsiteY69" fmla="*/ 181827 h 315374"/>
                <a:gd name="connsiteX70" fmla="*/ 179699 w 1055237"/>
                <a:gd name="connsiteY70" fmla="*/ 176399 h 315374"/>
                <a:gd name="connsiteX71" fmla="*/ 120704 w 1055237"/>
                <a:gd name="connsiteY71" fmla="*/ 151235 h 315374"/>
                <a:gd name="connsiteX72" fmla="*/ 99229 w 1055237"/>
                <a:gd name="connsiteY72" fmla="*/ 91777 h 315374"/>
                <a:gd name="connsiteX73" fmla="*/ 205370 w 1055237"/>
                <a:gd name="connsiteY73" fmla="*/ 0 h 315374"/>
                <a:gd name="connsiteX74" fmla="*/ 29621 w 1055237"/>
                <a:gd name="connsiteY74" fmla="*/ 0 h 315374"/>
                <a:gd name="connsiteX75" fmla="*/ 59241 w 1055237"/>
                <a:gd name="connsiteY75" fmla="*/ 29606 h 315374"/>
                <a:gd name="connsiteX76" fmla="*/ 29621 w 1055237"/>
                <a:gd name="connsiteY76" fmla="*/ 59211 h 315374"/>
                <a:gd name="connsiteX77" fmla="*/ 0 w 1055237"/>
                <a:gd name="connsiteY77" fmla="*/ 29606 h 315374"/>
                <a:gd name="connsiteX78" fmla="*/ 29621 w 1055237"/>
                <a:gd name="connsiteY78" fmla="*/ 0 h 31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55237" h="315374">
                  <a:moveTo>
                    <a:pt x="952120" y="133688"/>
                  </a:moveTo>
                  <a:cubicBezTo>
                    <a:pt x="940642" y="131252"/>
                    <a:pt x="928362" y="131869"/>
                    <a:pt x="916514" y="136186"/>
                  </a:cubicBezTo>
                  <a:cubicBezTo>
                    <a:pt x="892817" y="144821"/>
                    <a:pt x="877266" y="165791"/>
                    <a:pt x="874304" y="188982"/>
                  </a:cubicBezTo>
                  <a:lnTo>
                    <a:pt x="982913" y="149508"/>
                  </a:lnTo>
                  <a:cubicBezTo>
                    <a:pt x="974274" y="141614"/>
                    <a:pt x="963598" y="136124"/>
                    <a:pt x="952120" y="133688"/>
                  </a:cubicBezTo>
                  <a:close/>
                  <a:moveTo>
                    <a:pt x="657333" y="128044"/>
                  </a:moveTo>
                  <a:cubicBezTo>
                    <a:pt x="619073" y="128044"/>
                    <a:pt x="588218" y="158883"/>
                    <a:pt x="588218" y="197123"/>
                  </a:cubicBezTo>
                  <a:cubicBezTo>
                    <a:pt x="588218" y="235364"/>
                    <a:pt x="619319" y="266203"/>
                    <a:pt x="657333" y="266203"/>
                  </a:cubicBezTo>
                  <a:cubicBezTo>
                    <a:pt x="694359" y="266203"/>
                    <a:pt x="724473" y="237338"/>
                    <a:pt x="726448" y="201071"/>
                  </a:cubicBezTo>
                  <a:lnTo>
                    <a:pt x="726448" y="193423"/>
                  </a:lnTo>
                  <a:cubicBezTo>
                    <a:pt x="724473" y="156909"/>
                    <a:pt x="694359" y="128044"/>
                    <a:pt x="657333" y="128044"/>
                  </a:cubicBezTo>
                  <a:close/>
                  <a:moveTo>
                    <a:pt x="944739" y="79018"/>
                  </a:moveTo>
                  <a:cubicBezTo>
                    <a:pt x="990813" y="81308"/>
                    <a:pt x="1033207" y="110590"/>
                    <a:pt x="1050054" y="156663"/>
                  </a:cubicBezTo>
                  <a:cubicBezTo>
                    <a:pt x="1052275" y="162831"/>
                    <a:pt x="1054003" y="169245"/>
                    <a:pt x="1055237" y="175660"/>
                  </a:cubicBezTo>
                  <a:lnTo>
                    <a:pt x="1004142" y="194163"/>
                  </a:lnTo>
                  <a:lnTo>
                    <a:pt x="887387" y="236598"/>
                  </a:lnTo>
                  <a:cubicBezTo>
                    <a:pt x="904172" y="258309"/>
                    <a:pt x="933792" y="267684"/>
                    <a:pt x="960945" y="257815"/>
                  </a:cubicBezTo>
                  <a:cubicBezTo>
                    <a:pt x="980198" y="250907"/>
                    <a:pt x="995009" y="235118"/>
                    <a:pt x="1000933" y="215381"/>
                  </a:cubicBezTo>
                  <a:lnTo>
                    <a:pt x="1052275" y="230677"/>
                  </a:lnTo>
                  <a:cubicBezTo>
                    <a:pt x="1041661" y="266697"/>
                    <a:pt x="1014509" y="295315"/>
                    <a:pt x="979211" y="308145"/>
                  </a:cubicBezTo>
                  <a:cubicBezTo>
                    <a:pt x="917748" y="330595"/>
                    <a:pt x="849867" y="299016"/>
                    <a:pt x="827405" y="237585"/>
                  </a:cubicBezTo>
                  <a:cubicBezTo>
                    <a:pt x="804942" y="176400"/>
                    <a:pt x="836785" y="108307"/>
                    <a:pt x="898248" y="86103"/>
                  </a:cubicBezTo>
                  <a:cubicBezTo>
                    <a:pt x="913614" y="80490"/>
                    <a:pt x="929381" y="78255"/>
                    <a:pt x="944739" y="79018"/>
                  </a:cubicBezTo>
                  <a:close/>
                  <a:moveTo>
                    <a:pt x="451469" y="78948"/>
                  </a:moveTo>
                  <a:lnTo>
                    <a:pt x="500837" y="78948"/>
                  </a:lnTo>
                  <a:lnTo>
                    <a:pt x="500837" y="315299"/>
                  </a:lnTo>
                  <a:lnTo>
                    <a:pt x="451469" y="315299"/>
                  </a:lnTo>
                  <a:close/>
                  <a:moveTo>
                    <a:pt x="4937" y="78948"/>
                  </a:moveTo>
                  <a:lnTo>
                    <a:pt x="54305" y="78948"/>
                  </a:lnTo>
                  <a:lnTo>
                    <a:pt x="54305" y="315299"/>
                  </a:lnTo>
                  <a:lnTo>
                    <a:pt x="4937" y="315299"/>
                  </a:lnTo>
                  <a:close/>
                  <a:moveTo>
                    <a:pt x="775815" y="0"/>
                  </a:moveTo>
                  <a:lnTo>
                    <a:pt x="775815" y="315299"/>
                  </a:lnTo>
                  <a:lnTo>
                    <a:pt x="726448" y="315299"/>
                  </a:lnTo>
                  <a:lnTo>
                    <a:pt x="726448" y="293095"/>
                  </a:lnTo>
                  <a:cubicBezTo>
                    <a:pt x="706947" y="307157"/>
                    <a:pt x="683004" y="315299"/>
                    <a:pt x="657333" y="315299"/>
                  </a:cubicBezTo>
                  <a:cubicBezTo>
                    <a:pt x="591920" y="315299"/>
                    <a:pt x="538850" y="262255"/>
                    <a:pt x="538850" y="197123"/>
                  </a:cubicBezTo>
                  <a:cubicBezTo>
                    <a:pt x="538850" y="131991"/>
                    <a:pt x="591920" y="78948"/>
                    <a:pt x="657333" y="78948"/>
                  </a:cubicBezTo>
                  <a:cubicBezTo>
                    <a:pt x="683004" y="78948"/>
                    <a:pt x="706947" y="87090"/>
                    <a:pt x="726448" y="101152"/>
                  </a:cubicBezTo>
                  <a:lnTo>
                    <a:pt x="726448" y="247"/>
                  </a:lnTo>
                  <a:close/>
                  <a:moveTo>
                    <a:pt x="476153" y="0"/>
                  </a:moveTo>
                  <a:cubicBezTo>
                    <a:pt x="492444" y="0"/>
                    <a:pt x="505773" y="13322"/>
                    <a:pt x="505773" y="29606"/>
                  </a:cubicBezTo>
                  <a:cubicBezTo>
                    <a:pt x="505773" y="45889"/>
                    <a:pt x="492444" y="59211"/>
                    <a:pt x="476153" y="59211"/>
                  </a:cubicBezTo>
                  <a:cubicBezTo>
                    <a:pt x="459861" y="59211"/>
                    <a:pt x="446532" y="45889"/>
                    <a:pt x="446532" y="29606"/>
                  </a:cubicBezTo>
                  <a:cubicBezTo>
                    <a:pt x="446532" y="13322"/>
                    <a:pt x="459861" y="0"/>
                    <a:pt x="476153" y="0"/>
                  </a:cubicBezTo>
                  <a:close/>
                  <a:moveTo>
                    <a:pt x="352733" y="0"/>
                  </a:moveTo>
                  <a:lnTo>
                    <a:pt x="402101" y="0"/>
                  </a:lnTo>
                  <a:lnTo>
                    <a:pt x="402101" y="315299"/>
                  </a:lnTo>
                  <a:lnTo>
                    <a:pt x="352733" y="315299"/>
                  </a:lnTo>
                  <a:close/>
                  <a:moveTo>
                    <a:pt x="205370" y="0"/>
                  </a:moveTo>
                  <a:cubicBezTo>
                    <a:pt x="245111" y="0"/>
                    <a:pt x="273004" y="8882"/>
                    <a:pt x="297194" y="29112"/>
                  </a:cubicBezTo>
                  <a:lnTo>
                    <a:pt x="300897" y="32319"/>
                  </a:lnTo>
                  <a:lnTo>
                    <a:pt x="271523" y="67599"/>
                  </a:lnTo>
                  <a:cubicBezTo>
                    <a:pt x="271523" y="67599"/>
                    <a:pt x="269795" y="66119"/>
                    <a:pt x="268808" y="65132"/>
                  </a:cubicBezTo>
                  <a:cubicBezTo>
                    <a:pt x="268314" y="64639"/>
                    <a:pt x="267820" y="63899"/>
                    <a:pt x="267573" y="63899"/>
                  </a:cubicBezTo>
                  <a:cubicBezTo>
                    <a:pt x="246839" y="46875"/>
                    <a:pt x="222402" y="44408"/>
                    <a:pt x="203149" y="44408"/>
                  </a:cubicBezTo>
                  <a:cubicBezTo>
                    <a:pt x="163161" y="44408"/>
                    <a:pt x="148844" y="69080"/>
                    <a:pt x="148844" y="90050"/>
                  </a:cubicBezTo>
                  <a:cubicBezTo>
                    <a:pt x="148844" y="100412"/>
                    <a:pt x="152793" y="110034"/>
                    <a:pt x="159952" y="116942"/>
                  </a:cubicBezTo>
                  <a:cubicBezTo>
                    <a:pt x="167604" y="124096"/>
                    <a:pt x="179205" y="129031"/>
                    <a:pt x="192288" y="130758"/>
                  </a:cubicBezTo>
                  <a:lnTo>
                    <a:pt x="230054" y="136185"/>
                  </a:lnTo>
                  <a:cubicBezTo>
                    <a:pt x="256466" y="139886"/>
                    <a:pt x="274485" y="147041"/>
                    <a:pt x="288308" y="159376"/>
                  </a:cubicBezTo>
                  <a:cubicBezTo>
                    <a:pt x="303612" y="173932"/>
                    <a:pt x="311264" y="195396"/>
                    <a:pt x="311511" y="223275"/>
                  </a:cubicBezTo>
                  <a:cubicBezTo>
                    <a:pt x="311511" y="251153"/>
                    <a:pt x="300403" y="274591"/>
                    <a:pt x="279422" y="291121"/>
                  </a:cubicBezTo>
                  <a:cubicBezTo>
                    <a:pt x="259428" y="306664"/>
                    <a:pt x="230548" y="315299"/>
                    <a:pt x="198459" y="315299"/>
                  </a:cubicBezTo>
                  <a:cubicBezTo>
                    <a:pt x="151066" y="315299"/>
                    <a:pt x="118730" y="304690"/>
                    <a:pt x="92071" y="280512"/>
                  </a:cubicBezTo>
                  <a:lnTo>
                    <a:pt x="122432" y="244739"/>
                  </a:lnTo>
                  <a:cubicBezTo>
                    <a:pt x="141192" y="261515"/>
                    <a:pt x="166369" y="269657"/>
                    <a:pt x="199199" y="269657"/>
                  </a:cubicBezTo>
                  <a:cubicBezTo>
                    <a:pt x="252763" y="269657"/>
                    <a:pt x="260909" y="241778"/>
                    <a:pt x="260909" y="225002"/>
                  </a:cubicBezTo>
                  <a:cubicBezTo>
                    <a:pt x="260909" y="212173"/>
                    <a:pt x="256959" y="201811"/>
                    <a:pt x="249307" y="194410"/>
                  </a:cubicBezTo>
                  <a:cubicBezTo>
                    <a:pt x="241902" y="187502"/>
                    <a:pt x="233757" y="184294"/>
                    <a:pt x="218206" y="181827"/>
                  </a:cubicBezTo>
                  <a:lnTo>
                    <a:pt x="179699" y="176399"/>
                  </a:lnTo>
                  <a:cubicBezTo>
                    <a:pt x="153534" y="172452"/>
                    <a:pt x="134034" y="164311"/>
                    <a:pt x="120704" y="151235"/>
                  </a:cubicBezTo>
                  <a:cubicBezTo>
                    <a:pt x="106388" y="136679"/>
                    <a:pt x="99229" y="117188"/>
                    <a:pt x="99229" y="91777"/>
                  </a:cubicBezTo>
                  <a:cubicBezTo>
                    <a:pt x="99476" y="36020"/>
                    <a:pt x="140945" y="0"/>
                    <a:pt x="205370" y="0"/>
                  </a:cubicBezTo>
                  <a:close/>
                  <a:moveTo>
                    <a:pt x="29621" y="0"/>
                  </a:moveTo>
                  <a:cubicBezTo>
                    <a:pt x="45980" y="0"/>
                    <a:pt x="59241" y="13255"/>
                    <a:pt x="59241" y="29606"/>
                  </a:cubicBezTo>
                  <a:cubicBezTo>
                    <a:pt x="59241" y="45956"/>
                    <a:pt x="45980" y="59211"/>
                    <a:pt x="29621" y="59211"/>
                  </a:cubicBezTo>
                  <a:cubicBezTo>
                    <a:pt x="13262" y="59211"/>
                    <a:pt x="0" y="45956"/>
                    <a:pt x="0" y="29606"/>
                  </a:cubicBezTo>
                  <a:cubicBezTo>
                    <a:pt x="0" y="13255"/>
                    <a:pt x="13262" y="0"/>
                    <a:pt x="29621" y="0"/>
                  </a:cubicBezTo>
                  <a:close/>
                </a:path>
              </a:pathLst>
            </a:custGeom>
            <a:solidFill>
              <a:srgbClr val="2F2F2F"/>
            </a:solidFill>
            <a:ln w="2462"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1237192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访问控制列表的匹配机制</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8</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7775CC2D-8CB3-45F2-800A-4D3F0E61C161}"/>
              </a:ext>
            </a:extLst>
          </p:cNvPr>
          <p:cNvPicPr/>
          <p:nvPr/>
        </p:nvPicPr>
        <p:blipFill>
          <a:blip r:embed="rId3"/>
          <a:stretch>
            <a:fillRect/>
          </a:stretch>
        </p:blipFill>
        <p:spPr>
          <a:xfrm>
            <a:off x="6079200" y="1185214"/>
            <a:ext cx="5441287" cy="4952061"/>
          </a:xfrm>
          <a:prstGeom prst="rect">
            <a:avLst/>
          </a:prstGeom>
          <a:noFill/>
          <a:ln>
            <a:noFill/>
          </a:ln>
        </p:spPr>
      </p:pic>
      <p:sp>
        <p:nvSpPr>
          <p:cNvPr id="2" name="矩形 1">
            <a:extLst>
              <a:ext uri="{FF2B5EF4-FFF2-40B4-BE49-F238E27FC236}">
                <a16:creationId xmlns:a16="http://schemas.microsoft.com/office/drawing/2014/main" id="{D53AD547-73C3-47D8-8D61-8C18715484D8}"/>
              </a:ext>
            </a:extLst>
          </p:cNvPr>
          <p:cNvSpPr/>
          <p:nvPr/>
        </p:nvSpPr>
        <p:spPr>
          <a:xfrm>
            <a:off x="7634342" y="1534116"/>
            <a:ext cx="4557658" cy="369332"/>
          </a:xfrm>
          <a:prstGeom prst="rect">
            <a:avLst/>
          </a:prstGeom>
        </p:spPr>
        <p:txBody>
          <a:bodyPr wrap="none">
            <a:spAutoFit/>
          </a:bodyPr>
          <a:lstStyle/>
          <a:p>
            <a:r>
              <a:rPr lang="en-US" altLang="zh-CN" b="1" dirty="0">
                <a:solidFill>
                  <a:srgbClr val="FF0000"/>
                </a:solidFill>
              </a:rPr>
              <a:t>ACL</a:t>
            </a:r>
            <a:r>
              <a:rPr lang="zh-CN" altLang="en-US" b="1" dirty="0">
                <a:solidFill>
                  <a:srgbClr val="FF0000"/>
                </a:solidFill>
              </a:rPr>
              <a:t>在匹配报文时遵循“命中即止”的原则</a:t>
            </a:r>
          </a:p>
        </p:txBody>
      </p:sp>
      <p:sp>
        <p:nvSpPr>
          <p:cNvPr id="3" name="矩形 2">
            <a:extLst>
              <a:ext uri="{FF2B5EF4-FFF2-40B4-BE49-F238E27FC236}">
                <a16:creationId xmlns:a16="http://schemas.microsoft.com/office/drawing/2014/main" id="{719B0FE9-44C2-473A-9492-4D97B6D1504B}"/>
              </a:ext>
            </a:extLst>
          </p:cNvPr>
          <p:cNvSpPr/>
          <p:nvPr/>
        </p:nvSpPr>
        <p:spPr>
          <a:xfrm>
            <a:off x="669925" y="2205758"/>
            <a:ext cx="5434174" cy="3367397"/>
          </a:xfrm>
          <a:prstGeom prst="rect">
            <a:avLst/>
          </a:prstGeom>
        </p:spPr>
        <p:txBody>
          <a:bodyPr wrap="square">
            <a:spAutoFit/>
          </a:bodyPr>
          <a:lstStyle/>
          <a:p>
            <a:pPr indent="457200">
              <a:lnSpc>
                <a:spcPct val="150000"/>
              </a:lnSpc>
            </a:pPr>
            <a:r>
              <a:rPr lang="zh-CN" altLang="en-US" b="1" dirty="0">
                <a:latin typeface="+mn-ea"/>
              </a:rPr>
              <a:t>匹配（命中规则）：</a:t>
            </a:r>
            <a:r>
              <a:rPr lang="zh-CN" altLang="en-US" dirty="0">
                <a:latin typeface="+mn-ea"/>
              </a:rPr>
              <a:t>指存在</a:t>
            </a:r>
            <a:r>
              <a:rPr lang="en-US" altLang="zh-CN" dirty="0">
                <a:latin typeface="+mn-ea"/>
              </a:rPr>
              <a:t>ACL</a:t>
            </a:r>
            <a:r>
              <a:rPr lang="zh-CN" altLang="en-US" dirty="0">
                <a:latin typeface="+mn-ea"/>
              </a:rPr>
              <a:t>，且在</a:t>
            </a:r>
            <a:r>
              <a:rPr lang="en-US" altLang="zh-CN" dirty="0">
                <a:latin typeface="+mn-ea"/>
              </a:rPr>
              <a:t>ACL</a:t>
            </a:r>
            <a:r>
              <a:rPr lang="zh-CN" altLang="en-US" dirty="0">
                <a:latin typeface="+mn-ea"/>
              </a:rPr>
              <a:t>中查找到了符合匹配条件的规则。不论匹配的动作是“</a:t>
            </a:r>
            <a:r>
              <a:rPr lang="en-US" altLang="zh-CN" dirty="0">
                <a:latin typeface="+mn-ea"/>
              </a:rPr>
              <a:t>permit”</a:t>
            </a:r>
            <a:r>
              <a:rPr lang="zh-CN" altLang="en-US" dirty="0">
                <a:latin typeface="+mn-ea"/>
              </a:rPr>
              <a:t>还是“</a:t>
            </a:r>
            <a:r>
              <a:rPr lang="en-US" altLang="zh-CN" dirty="0">
                <a:latin typeface="+mn-ea"/>
              </a:rPr>
              <a:t>deny”</a:t>
            </a:r>
            <a:r>
              <a:rPr lang="zh-CN" altLang="en-US" dirty="0">
                <a:latin typeface="+mn-ea"/>
              </a:rPr>
              <a:t>，都称为“匹配”，而不是只是匹配上</a:t>
            </a:r>
            <a:r>
              <a:rPr lang="en-US" altLang="zh-CN" dirty="0">
                <a:latin typeface="+mn-ea"/>
              </a:rPr>
              <a:t>permit</a:t>
            </a:r>
            <a:r>
              <a:rPr lang="zh-CN" altLang="en-US" dirty="0">
                <a:latin typeface="+mn-ea"/>
              </a:rPr>
              <a:t>规则才算“匹配”。</a:t>
            </a:r>
          </a:p>
          <a:p>
            <a:pPr indent="457200">
              <a:lnSpc>
                <a:spcPct val="150000"/>
              </a:lnSpc>
            </a:pPr>
            <a:r>
              <a:rPr lang="zh-CN" altLang="en-US" b="1" dirty="0">
                <a:latin typeface="+mn-ea"/>
              </a:rPr>
              <a:t>不匹配（未命中规则）：</a:t>
            </a:r>
            <a:r>
              <a:rPr lang="zh-CN" altLang="en-US" dirty="0">
                <a:latin typeface="+mn-ea"/>
              </a:rPr>
              <a:t>指不存在</a:t>
            </a:r>
            <a:r>
              <a:rPr lang="en-US" altLang="zh-CN" dirty="0">
                <a:latin typeface="+mn-ea"/>
              </a:rPr>
              <a:t>ACL</a:t>
            </a:r>
            <a:r>
              <a:rPr lang="zh-CN" altLang="en-US" dirty="0">
                <a:latin typeface="+mn-ea"/>
              </a:rPr>
              <a:t>，或</a:t>
            </a:r>
            <a:r>
              <a:rPr lang="en-US" altLang="zh-CN" dirty="0">
                <a:latin typeface="+mn-ea"/>
              </a:rPr>
              <a:t>ACL</a:t>
            </a:r>
            <a:r>
              <a:rPr lang="zh-CN" altLang="en-US" dirty="0">
                <a:latin typeface="+mn-ea"/>
              </a:rPr>
              <a:t>中无规则，再或者在</a:t>
            </a:r>
            <a:r>
              <a:rPr lang="en-US" altLang="zh-CN" dirty="0">
                <a:latin typeface="+mn-ea"/>
              </a:rPr>
              <a:t>ACL</a:t>
            </a:r>
            <a:r>
              <a:rPr lang="zh-CN" altLang="en-US" dirty="0">
                <a:latin typeface="+mn-ea"/>
              </a:rPr>
              <a:t>中遍历了所有规则都没有找到符合匹配条件的规则。切记以上三种情况，都叫做“不匹配”。</a:t>
            </a:r>
          </a:p>
        </p:txBody>
      </p:sp>
    </p:spTree>
    <p:custDataLst>
      <p:tags r:id="rId1"/>
    </p:custDataLst>
    <p:extLst>
      <p:ext uri="{BB962C8B-B14F-4D97-AF65-F5344CB8AC3E}">
        <p14:creationId xmlns:p14="http://schemas.microsoft.com/office/powerpoint/2010/main" val="3691947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758DAA5-4257-47C4-9112-E7672AAF40D0}"/>
              </a:ext>
            </a:extLst>
          </p:cNvPr>
          <p:cNvSpPr>
            <a:spLocks noGrp="1"/>
          </p:cNvSpPr>
          <p:nvPr>
            <p:ph type="title"/>
          </p:nvPr>
        </p:nvSpPr>
        <p:spPr/>
        <p:txBody>
          <a:bodyPr/>
          <a:lstStyle/>
          <a:p>
            <a:r>
              <a:rPr lang="zh-CN" altLang="en-US" dirty="0"/>
              <a:t>访问控制列表的匹配机制</a:t>
            </a:r>
          </a:p>
        </p:txBody>
      </p:sp>
      <p:sp>
        <p:nvSpPr>
          <p:cNvPr id="5" name="灯片编号占位符 4">
            <a:extLst>
              <a:ext uri="{FF2B5EF4-FFF2-40B4-BE49-F238E27FC236}">
                <a16:creationId xmlns:a16="http://schemas.microsoft.com/office/drawing/2014/main" id="{0115B3A7-8A9D-4E34-AC88-66E6C7D40CB3}"/>
              </a:ext>
            </a:extLst>
          </p:cNvPr>
          <p:cNvSpPr>
            <a:spLocks noGrp="1"/>
          </p:cNvSpPr>
          <p:nvPr>
            <p:ph type="sldNum" sz="quarter" idx="12"/>
          </p:nvPr>
        </p:nvSpPr>
        <p:spPr/>
        <p:txBody>
          <a:bodyPr/>
          <a:lstStyle/>
          <a:p>
            <a:fld id="{5DD3DB80-B894-403A-B48E-6FDC1A72010E}" type="slidenum">
              <a:rPr lang="zh-CN" altLang="en-US" smtClean="0"/>
              <a:pPr/>
              <a:t>9</a:t>
            </a:fld>
            <a:endParaRPr lang="zh-CN" altLang="en-US"/>
          </a:p>
        </p:txBody>
      </p:sp>
      <p:sp>
        <p:nvSpPr>
          <p:cNvPr id="20" name="文本占位符 19">
            <a:extLst>
              <a:ext uri="{FF2B5EF4-FFF2-40B4-BE49-F238E27FC236}">
                <a16:creationId xmlns:a16="http://schemas.microsoft.com/office/drawing/2014/main" id="{29A41CB1-2B34-4F0F-9EC1-4B2F12451E46}"/>
              </a:ext>
            </a:extLst>
          </p:cNvPr>
          <p:cNvSpPr>
            <a:spLocks noGrp="1"/>
          </p:cNvSpPr>
          <p:nvPr>
            <p:ph type="body" sz="quarter" idx="13"/>
          </p:nvPr>
        </p:nvSpPr>
        <p:spPr/>
        <p:txBody>
          <a:bodyPr/>
          <a:lstStyle/>
          <a:p>
            <a:r>
              <a:rPr lang="en-US" altLang="zh-CN" dirty="0"/>
              <a:t>Part. 01</a:t>
            </a:r>
            <a:endParaRPr lang="zh-CN" altLang="en-US" dirty="0"/>
          </a:p>
        </p:txBody>
      </p:sp>
      <p:cxnSp>
        <p:nvCxnSpPr>
          <p:cNvPr id="10" name="直接连接符 9">
            <a:extLst>
              <a:ext uri="{FF2B5EF4-FFF2-40B4-BE49-F238E27FC236}">
                <a16:creationId xmlns:a16="http://schemas.microsoft.com/office/drawing/2014/main" id="{3BA73433-1AD3-4785-9F43-A1B626E38511}"/>
              </a:ext>
            </a:extLst>
          </p:cNvPr>
          <p:cNvCxnSpPr>
            <a:cxnSpLocks/>
          </p:cNvCxnSpPr>
          <p:nvPr/>
        </p:nvCxnSpPr>
        <p:spPr>
          <a:xfrm>
            <a:off x="7213600" y="806453"/>
            <a:ext cx="4306888" cy="0"/>
          </a:xfrm>
          <a:prstGeom prst="line">
            <a:avLst/>
          </a:prstGeom>
          <a:ln cap="rnd">
            <a:solidFill>
              <a:schemeClr val="tx1">
                <a:lumMod val="85000"/>
                <a:lumOff val="15000"/>
              </a:schemeClr>
            </a:solidFill>
            <a:round/>
            <a:headEnd type="oval"/>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ED77FE66-F02E-4967-934A-BC02B8375968}"/>
              </a:ext>
            </a:extLst>
          </p:cNvPr>
          <p:cNvSpPr/>
          <p:nvPr/>
        </p:nvSpPr>
        <p:spPr>
          <a:xfrm>
            <a:off x="669924" y="1297340"/>
            <a:ext cx="10850563" cy="1289905"/>
          </a:xfrm>
          <a:prstGeom prst="rect">
            <a:avLst/>
          </a:prstGeom>
        </p:spPr>
        <p:txBody>
          <a:bodyPr wrap="square">
            <a:spAutoFit/>
          </a:bodyPr>
          <a:lstStyle/>
          <a:p>
            <a:pPr indent="457200">
              <a:lnSpc>
                <a:spcPct val="150000"/>
              </a:lnSpc>
            </a:pPr>
            <a:r>
              <a:rPr lang="zh-CN" altLang="en-US" dirty="0">
                <a:latin typeface="+mn-ea"/>
              </a:rPr>
              <a:t>从上面的</a:t>
            </a:r>
            <a:r>
              <a:rPr lang="en-US" altLang="zh-CN" dirty="0">
                <a:latin typeface="+mn-ea"/>
              </a:rPr>
              <a:t>ACL</a:t>
            </a:r>
            <a:r>
              <a:rPr lang="zh-CN" altLang="en-US" dirty="0">
                <a:latin typeface="+mn-ea"/>
              </a:rPr>
              <a:t>匹配报文流程图中，可以看到，只要报文未命中规则且仍剩余规则，系统会一直从剩余规则中选择下一条与报文进行匹配。系统是根据什么样的顺序来选择规则进行报文匹配的呢？在回答这个问题之前我们先来看个例子。假设我们先后执行了以下两条命令进行配置：</a:t>
            </a:r>
          </a:p>
        </p:txBody>
      </p:sp>
      <p:sp>
        <p:nvSpPr>
          <p:cNvPr id="3" name="矩形: 圆角 2">
            <a:extLst>
              <a:ext uri="{FF2B5EF4-FFF2-40B4-BE49-F238E27FC236}">
                <a16:creationId xmlns:a16="http://schemas.microsoft.com/office/drawing/2014/main" id="{56B72EEB-2C27-4980-B5C0-06EDA06A3CB2}"/>
              </a:ext>
            </a:extLst>
          </p:cNvPr>
          <p:cNvSpPr/>
          <p:nvPr/>
        </p:nvSpPr>
        <p:spPr>
          <a:xfrm>
            <a:off x="990125" y="2782742"/>
            <a:ext cx="10077253" cy="1734532"/>
          </a:xfrm>
          <a:prstGeom prst="roundRect">
            <a:avLst/>
          </a:prstGeom>
          <a:solidFill>
            <a:schemeClr val="bg2"/>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B5B23DF-ABF2-4986-B8BA-6C323DFA4915}"/>
              </a:ext>
            </a:extLst>
          </p:cNvPr>
          <p:cNvSpPr txBox="1"/>
          <p:nvPr/>
        </p:nvSpPr>
        <p:spPr>
          <a:xfrm>
            <a:off x="1172376" y="2834925"/>
            <a:ext cx="7754046" cy="1525418"/>
          </a:xfrm>
          <a:prstGeom prst="rect">
            <a:avLst/>
          </a:prstGeom>
          <a:noFill/>
        </p:spPr>
        <p:txBody>
          <a:bodyPr wrap="none" rtlCol="0">
            <a:sp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a:t>
            </a:r>
            <a:r>
              <a:rPr lang="zh-CN" altLang="en-US" sz="1600" dirty="0">
                <a:latin typeface="Times New Roman" panose="02020603050405020304" pitchFamily="18" charset="0"/>
                <a:cs typeface="Times New Roman" panose="02020603050405020304" pitchFamily="18" charset="0"/>
              </a:rPr>
              <a:t>表示拒绝目的</a:t>
            </a:r>
            <a:r>
              <a:rPr lang="en-US" altLang="zh-CN" sz="1600" dirty="0">
                <a:latin typeface="Times New Roman" panose="02020603050405020304" pitchFamily="18" charset="0"/>
                <a:cs typeface="Times New Roman" panose="02020603050405020304" pitchFamily="18" charset="0"/>
              </a:rPr>
              <a:t>IP</a:t>
            </a:r>
            <a:r>
              <a:rPr lang="zh-CN" altLang="en-US" sz="1600" dirty="0">
                <a:latin typeface="Times New Roman" panose="02020603050405020304" pitchFamily="18" charset="0"/>
                <a:cs typeface="Times New Roman" panose="02020603050405020304" pitchFamily="18" charset="0"/>
              </a:rPr>
              <a:t>地址为</a:t>
            </a:r>
            <a:r>
              <a:rPr lang="en-US" altLang="zh-CN" sz="1600" dirty="0">
                <a:latin typeface="Times New Roman" panose="02020603050405020304" pitchFamily="18" charset="0"/>
                <a:cs typeface="Times New Roman" panose="02020603050405020304" pitchFamily="18" charset="0"/>
              </a:rPr>
              <a:t>1.1.0.0</a:t>
            </a:r>
            <a:r>
              <a:rPr lang="zh-CN" altLang="en-US" sz="1600" dirty="0">
                <a:latin typeface="Times New Roman" panose="02020603050405020304" pitchFamily="18" charset="0"/>
                <a:cs typeface="Times New Roman" panose="02020603050405020304" pitchFamily="18" charset="0"/>
              </a:rPr>
              <a:t>网段的报文通过</a:t>
            </a:r>
          </a:p>
          <a:p>
            <a:pPr>
              <a:lnSpc>
                <a:spcPct val="150000"/>
              </a:lnSpc>
            </a:pPr>
            <a:r>
              <a:rPr lang="en-US" altLang="zh-CN" sz="1600" dirty="0">
                <a:latin typeface="Times New Roman" panose="02020603050405020304" pitchFamily="18" charset="0"/>
                <a:cs typeface="Times New Roman" panose="02020603050405020304" pitchFamily="18" charset="0"/>
              </a:rPr>
              <a:t>rule deny </a:t>
            </a:r>
            <a:r>
              <a:rPr lang="en-US" altLang="zh-CN" sz="1600" dirty="0" err="1">
                <a:latin typeface="Times New Roman" panose="02020603050405020304" pitchFamily="18" charset="0"/>
                <a:cs typeface="Times New Roman" panose="02020603050405020304" pitchFamily="18" charset="0"/>
              </a:rPr>
              <a:t>ip</a:t>
            </a:r>
            <a:r>
              <a:rPr lang="en-US" altLang="zh-CN" sz="1600" dirty="0">
                <a:latin typeface="Times New Roman" panose="02020603050405020304" pitchFamily="18" charset="0"/>
                <a:cs typeface="Times New Roman" panose="02020603050405020304" pitchFamily="18" charset="0"/>
              </a:rPr>
              <a:t> destination 1.1.0.0 0.0.255.255</a:t>
            </a:r>
          </a:p>
          <a:p>
            <a:pPr>
              <a:lnSpc>
                <a:spcPct val="150000"/>
              </a:lnSpc>
            </a:pPr>
            <a:r>
              <a:rPr lang="en-US" altLang="zh-CN" sz="1600" dirty="0">
                <a:latin typeface="Times New Roman" panose="02020603050405020304" pitchFamily="18" charset="0"/>
                <a:cs typeface="Times New Roman" panose="02020603050405020304" pitchFamily="18" charset="0"/>
              </a:rPr>
              <a:t>#</a:t>
            </a:r>
            <a:r>
              <a:rPr lang="zh-CN" altLang="en-US" sz="1600" dirty="0">
                <a:latin typeface="Times New Roman" panose="02020603050405020304" pitchFamily="18" charset="0"/>
                <a:cs typeface="Times New Roman" panose="02020603050405020304" pitchFamily="18" charset="0"/>
              </a:rPr>
              <a:t>表示允许目的</a:t>
            </a:r>
            <a:r>
              <a:rPr lang="en-US" altLang="zh-CN" sz="1600" dirty="0">
                <a:latin typeface="Times New Roman" panose="02020603050405020304" pitchFamily="18" charset="0"/>
                <a:cs typeface="Times New Roman" panose="02020603050405020304" pitchFamily="18" charset="0"/>
              </a:rPr>
              <a:t>IP</a:t>
            </a:r>
            <a:r>
              <a:rPr lang="zh-CN" altLang="en-US" sz="1600" dirty="0">
                <a:latin typeface="Times New Roman" panose="02020603050405020304" pitchFamily="18" charset="0"/>
                <a:cs typeface="Times New Roman" panose="02020603050405020304" pitchFamily="18" charset="0"/>
              </a:rPr>
              <a:t>地址为</a:t>
            </a:r>
            <a:r>
              <a:rPr lang="en-US" altLang="zh-CN" sz="1600" dirty="0">
                <a:latin typeface="Times New Roman" panose="02020603050405020304" pitchFamily="18" charset="0"/>
                <a:cs typeface="Times New Roman" panose="02020603050405020304" pitchFamily="18" charset="0"/>
              </a:rPr>
              <a:t>1.1.1.0</a:t>
            </a:r>
            <a:r>
              <a:rPr lang="zh-CN" altLang="en-US" sz="1600" dirty="0">
                <a:latin typeface="Times New Roman" panose="02020603050405020304" pitchFamily="18" charset="0"/>
                <a:cs typeface="Times New Roman" panose="02020603050405020304" pitchFamily="18" charset="0"/>
              </a:rPr>
              <a:t>网段的报文通过，该网段地址范围小于</a:t>
            </a:r>
            <a:r>
              <a:rPr lang="en-US" altLang="zh-CN" sz="1600" dirty="0">
                <a:latin typeface="Times New Roman" panose="02020603050405020304" pitchFamily="18" charset="0"/>
                <a:cs typeface="Times New Roman" panose="02020603050405020304" pitchFamily="18" charset="0"/>
              </a:rPr>
              <a:t>1.1.0.0</a:t>
            </a:r>
            <a:r>
              <a:rPr lang="zh-CN" altLang="en-US" sz="1600" dirty="0">
                <a:latin typeface="Times New Roman" panose="02020603050405020304" pitchFamily="18" charset="0"/>
                <a:cs typeface="Times New Roman" panose="02020603050405020304" pitchFamily="18" charset="0"/>
              </a:rPr>
              <a:t>网段范围</a:t>
            </a:r>
          </a:p>
          <a:p>
            <a:pPr>
              <a:lnSpc>
                <a:spcPct val="150000"/>
              </a:lnSpc>
            </a:pPr>
            <a:r>
              <a:rPr lang="en-US" altLang="zh-CN" sz="1600" dirty="0">
                <a:latin typeface="Times New Roman" panose="02020603050405020304" pitchFamily="18" charset="0"/>
                <a:cs typeface="Times New Roman" panose="02020603050405020304" pitchFamily="18" charset="0"/>
              </a:rPr>
              <a:t>rule permit </a:t>
            </a:r>
            <a:r>
              <a:rPr lang="en-US" altLang="zh-CN" sz="1600" dirty="0" err="1">
                <a:latin typeface="Times New Roman" panose="02020603050405020304" pitchFamily="18" charset="0"/>
                <a:cs typeface="Times New Roman" panose="02020603050405020304" pitchFamily="18" charset="0"/>
              </a:rPr>
              <a:t>ip</a:t>
            </a:r>
            <a:r>
              <a:rPr lang="en-US" altLang="zh-CN" sz="1600" dirty="0">
                <a:latin typeface="Times New Roman" panose="02020603050405020304" pitchFamily="18" charset="0"/>
                <a:cs typeface="Times New Roman" panose="02020603050405020304" pitchFamily="18" charset="0"/>
              </a:rPr>
              <a:t> destination 1.1.1.0 0.0.0.255 </a:t>
            </a:r>
            <a:endParaRPr lang="zh-CN" altLang="en-US" sz="1600" dirty="0">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03BDC60C-EBD1-47E1-A51C-7803A7D99F40}"/>
              </a:ext>
            </a:extLst>
          </p:cNvPr>
          <p:cNvSpPr/>
          <p:nvPr/>
        </p:nvSpPr>
        <p:spPr>
          <a:xfrm>
            <a:off x="669925" y="4760731"/>
            <a:ext cx="10850563" cy="1289905"/>
          </a:xfrm>
          <a:prstGeom prst="rect">
            <a:avLst/>
          </a:prstGeom>
        </p:spPr>
        <p:txBody>
          <a:bodyPr wrap="square">
            <a:spAutoFit/>
          </a:bodyPr>
          <a:lstStyle/>
          <a:p>
            <a:pPr indent="457200">
              <a:lnSpc>
                <a:spcPct val="150000"/>
              </a:lnSpc>
            </a:pPr>
            <a:r>
              <a:rPr lang="zh-CN" altLang="en-US" dirty="0">
                <a:latin typeface="+mn-ea"/>
              </a:rPr>
              <a:t>这条</a:t>
            </a:r>
            <a:r>
              <a:rPr lang="en-US" altLang="zh-CN" dirty="0">
                <a:latin typeface="+mn-ea"/>
              </a:rPr>
              <a:t>permit</a:t>
            </a:r>
            <a:r>
              <a:rPr lang="zh-CN" altLang="en-US" dirty="0">
                <a:latin typeface="+mn-ea"/>
              </a:rPr>
              <a:t>规则与</a:t>
            </a:r>
            <a:r>
              <a:rPr lang="en-US" altLang="zh-CN" dirty="0">
                <a:latin typeface="+mn-ea"/>
              </a:rPr>
              <a:t>deny</a:t>
            </a:r>
            <a:r>
              <a:rPr lang="zh-CN" altLang="en-US" dirty="0">
                <a:latin typeface="+mn-ea"/>
              </a:rPr>
              <a:t>规则是相互矛盾的。对于目的</a:t>
            </a:r>
            <a:r>
              <a:rPr lang="en-US" altLang="zh-CN" dirty="0">
                <a:latin typeface="+mn-ea"/>
              </a:rPr>
              <a:t>IP=1.1.1.1</a:t>
            </a:r>
            <a:r>
              <a:rPr lang="zh-CN" altLang="en-US" dirty="0">
                <a:latin typeface="+mn-ea"/>
              </a:rPr>
              <a:t>的报文，如果系统先将</a:t>
            </a:r>
            <a:r>
              <a:rPr lang="en-US" altLang="zh-CN" dirty="0">
                <a:latin typeface="+mn-ea"/>
              </a:rPr>
              <a:t>deny</a:t>
            </a:r>
            <a:r>
              <a:rPr lang="zh-CN" altLang="en-US" dirty="0">
                <a:latin typeface="+mn-ea"/>
              </a:rPr>
              <a:t>规则与其匹配，则该报文会被禁止通过。相反，如果系统先将</a:t>
            </a:r>
            <a:r>
              <a:rPr lang="en-US" altLang="zh-CN" dirty="0">
                <a:latin typeface="+mn-ea"/>
              </a:rPr>
              <a:t>permit</a:t>
            </a:r>
            <a:r>
              <a:rPr lang="zh-CN" altLang="en-US" dirty="0">
                <a:latin typeface="+mn-ea"/>
              </a:rPr>
              <a:t>规则与其匹配，则该报文会得到允许通过。</a:t>
            </a:r>
          </a:p>
          <a:p>
            <a:pPr indent="457200">
              <a:lnSpc>
                <a:spcPct val="150000"/>
              </a:lnSpc>
            </a:pPr>
            <a:r>
              <a:rPr lang="zh-CN" altLang="en-US" dirty="0">
                <a:latin typeface="+mn-ea"/>
              </a:rPr>
              <a:t>因此，对于规则之间存在重复或矛盾的情形，报文的匹配结果与</a:t>
            </a:r>
            <a:r>
              <a:rPr lang="en-US" altLang="zh-CN" dirty="0">
                <a:latin typeface="+mn-ea"/>
              </a:rPr>
              <a:t>ACL</a:t>
            </a:r>
            <a:r>
              <a:rPr lang="zh-CN" altLang="en-US" dirty="0">
                <a:latin typeface="+mn-ea"/>
              </a:rPr>
              <a:t>规则匹配顺序是息息相关的。</a:t>
            </a:r>
          </a:p>
        </p:txBody>
      </p:sp>
    </p:spTree>
    <p:custDataLst>
      <p:tags r:id="rId1"/>
    </p:custDataLst>
    <p:extLst>
      <p:ext uri="{BB962C8B-B14F-4D97-AF65-F5344CB8AC3E}">
        <p14:creationId xmlns:p14="http://schemas.microsoft.com/office/powerpoint/2010/main" val="28189962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THEME" val="#182178"/>
</p:tagLst>
</file>

<file path=ppt/tags/tag1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HEME" val="https://www.islide.cc;"/>
  <p:tag name="ISLIDE.VECTOR" val="#611147;"/>
</p:tagLst>
</file>

<file path=ppt/tags/tag1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 name="ISLIDE.ICON" val="#41838;"/>
</p:tagLst>
</file>

<file path=ppt/tags/tag3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 name="ISLIDE.ICON" val="#41838;"/>
</p:tagLst>
</file>

<file path=ppt/tags/tag4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主题5">
  <a:themeElements>
    <a:clrScheme name="自定义 6">
      <a:dk1>
        <a:srgbClr val="000000"/>
      </a:dk1>
      <a:lt1>
        <a:srgbClr val="FFFFFF"/>
      </a:lt1>
      <a:dk2>
        <a:srgbClr val="34485E"/>
      </a:dk2>
      <a:lt2>
        <a:srgbClr val="DCE4EC"/>
      </a:lt2>
      <a:accent1>
        <a:srgbClr val="FFAE00"/>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zsc1ze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Override1.xml><?xml version="1.0" encoding="utf-8"?>
<a:themeOverride xmlns:a="http://schemas.openxmlformats.org/drawingml/2006/main">
  <a:clrScheme name="自定义 6">
    <a:dk1>
      <a:srgbClr val="000000"/>
    </a:dk1>
    <a:lt1>
      <a:srgbClr val="FFFFFF"/>
    </a:lt1>
    <a:dk2>
      <a:srgbClr val="34485E"/>
    </a:dk2>
    <a:lt2>
      <a:srgbClr val="DCE4EC"/>
    </a:lt2>
    <a:accent1>
      <a:srgbClr val="FFAE00"/>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自定义 6">
    <a:dk1>
      <a:srgbClr val="000000"/>
    </a:dk1>
    <a:lt1>
      <a:srgbClr val="FFFFFF"/>
    </a:lt1>
    <a:dk2>
      <a:srgbClr val="34485E"/>
    </a:dk2>
    <a:lt2>
      <a:srgbClr val="DCE4EC"/>
    </a:lt2>
    <a:accent1>
      <a:srgbClr val="FFAE00"/>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3.xml><?xml version="1.0" encoding="utf-8"?>
<a:themeOverride xmlns:a="http://schemas.openxmlformats.org/drawingml/2006/main">
  <a:clrScheme name="自定义 6">
    <a:dk1>
      <a:srgbClr val="000000"/>
    </a:dk1>
    <a:lt1>
      <a:srgbClr val="FFFFFF"/>
    </a:lt1>
    <a:dk2>
      <a:srgbClr val="34485E"/>
    </a:dk2>
    <a:lt2>
      <a:srgbClr val="DCE4EC"/>
    </a:lt2>
    <a:accent1>
      <a:srgbClr val="FFAE00"/>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小木Arvin</Template>
  <TotalTime>382</TotalTime>
  <Words>7298</Words>
  <Application>Microsoft Office PowerPoint</Application>
  <PresentationFormat>宽屏</PresentationFormat>
  <Paragraphs>740</Paragraphs>
  <Slides>78</Slides>
  <Notes>0</Notes>
  <HiddenSlides>7</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78</vt:i4>
      </vt:variant>
    </vt:vector>
  </HeadingPairs>
  <TitlesOfParts>
    <vt:vector size="86" baseType="lpstr">
      <vt:lpstr>宋体</vt:lpstr>
      <vt:lpstr>微软雅黑</vt:lpstr>
      <vt:lpstr>微软雅黑</vt:lpstr>
      <vt:lpstr>Arial</vt:lpstr>
      <vt:lpstr>Calibri</vt:lpstr>
      <vt:lpstr>Times New Roman</vt:lpstr>
      <vt:lpstr>Wingdings</vt:lpstr>
      <vt:lpstr>主题5</vt:lpstr>
      <vt:lpstr>第6章</vt:lpstr>
      <vt:lpstr>项目背景</vt:lpstr>
      <vt:lpstr>项目目标</vt:lpstr>
      <vt:lpstr>访问控制列表（ACL）</vt:lpstr>
      <vt:lpstr>什么是访问控制列表？</vt:lpstr>
      <vt:lpstr>访问控制列表的工作原理</vt:lpstr>
      <vt:lpstr>访问控制列表的工作原理</vt:lpstr>
      <vt:lpstr>访问控制列表的匹配机制</vt:lpstr>
      <vt:lpstr>访问控制列表的匹配机制</vt:lpstr>
      <vt:lpstr>访问控制列表的分类</vt:lpstr>
      <vt:lpstr>通配符</vt:lpstr>
      <vt:lpstr>访问控制列表的配置思路</vt:lpstr>
      <vt:lpstr>访问控制列表的配置示例</vt:lpstr>
      <vt:lpstr>访问控制列表的配置示例</vt:lpstr>
      <vt:lpstr>访问控制列表的配置示例</vt:lpstr>
      <vt:lpstr>访问控制列表的配置示例</vt:lpstr>
      <vt:lpstr>访问控制列表的配置示例</vt:lpstr>
      <vt:lpstr>访问控制列表的配置示例</vt:lpstr>
      <vt:lpstr>访问控制列表的配置示例</vt:lpstr>
      <vt:lpstr>访问控制列表的配置示例</vt:lpstr>
      <vt:lpstr>访问控制列表的配置示例</vt:lpstr>
      <vt:lpstr>访问控制列表的配置示例</vt:lpstr>
      <vt:lpstr>网络地址转换（NAT）</vt:lpstr>
      <vt:lpstr>什么是NAT ？</vt:lpstr>
      <vt:lpstr>NAT 的分类</vt:lpstr>
      <vt:lpstr>静态NAT</vt:lpstr>
      <vt:lpstr>动态NAT</vt:lpstr>
      <vt:lpstr>动态NAPT</vt:lpstr>
      <vt:lpstr>NAT Server</vt:lpstr>
      <vt:lpstr>NAT的配置示例</vt:lpstr>
      <vt:lpstr>NAT的配置示例</vt:lpstr>
      <vt:lpstr>NAT的配置示例</vt:lpstr>
      <vt:lpstr>NAT的配置示例</vt:lpstr>
      <vt:lpstr>NAT的配置示例</vt:lpstr>
      <vt:lpstr>NAT的配置示例</vt:lpstr>
      <vt:lpstr>虚拟专用网络技术（VPN）</vt:lpstr>
      <vt:lpstr>VPN技术产生的背景</vt:lpstr>
      <vt:lpstr>什么是VPN</vt:lpstr>
      <vt:lpstr>VPN的隧道机制</vt:lpstr>
      <vt:lpstr>轻量级隧道协议-GRE</vt:lpstr>
      <vt:lpstr>GRE传输数据过程</vt:lpstr>
      <vt:lpstr>GRE传输数据过程</vt:lpstr>
      <vt:lpstr>GRE传输数据过程</vt:lpstr>
      <vt:lpstr>GRE传输数据过程</vt:lpstr>
      <vt:lpstr>GRE传输数据过程</vt:lpstr>
      <vt:lpstr>GRE传输数据过程</vt:lpstr>
      <vt:lpstr>IPSec协议介绍</vt:lpstr>
      <vt:lpstr>IPSec封装模式</vt:lpstr>
      <vt:lpstr>ESP封装协议</vt:lpstr>
      <vt:lpstr>ESP包结构</vt:lpstr>
      <vt:lpstr>不同模式下ESP数据封装</vt:lpstr>
      <vt:lpstr>AH协议</vt:lpstr>
      <vt:lpstr>AH包结构</vt:lpstr>
      <vt:lpstr>不同模式下AH数据封装</vt:lpstr>
      <vt:lpstr>IPSec的两个数据库</vt:lpstr>
      <vt:lpstr>IKE的简介</vt:lpstr>
      <vt:lpstr>IPSec框架</vt:lpstr>
      <vt:lpstr>IKE与ISAKMP以及IKE的三个模式</vt:lpstr>
      <vt:lpstr>主模式的工作过程</vt:lpstr>
      <vt:lpstr>主模式的工作过程</vt:lpstr>
      <vt:lpstr>主模式的工作过程</vt:lpstr>
      <vt:lpstr>快速模式的工作过程</vt:lpstr>
      <vt:lpstr>IPSec策略介绍</vt:lpstr>
      <vt:lpstr>IPSec VPN工作原理</vt:lpstr>
      <vt:lpstr>IPSec VPN端到端的配置实例</vt:lpstr>
      <vt:lpstr>路由配置</vt:lpstr>
      <vt:lpstr>路由配置</vt:lpstr>
      <vt:lpstr>包处理过程示意图</vt:lpstr>
      <vt:lpstr>IKE策略</vt:lpstr>
      <vt:lpstr>IPSec与MAP策略配置</vt:lpstr>
      <vt:lpstr>THANKS</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lzh</dc:creator>
  <cp:lastModifiedBy>Think</cp:lastModifiedBy>
  <cp:revision>91</cp:revision>
  <cp:lastPrinted>2017-09-13T16:00:00Z</cp:lastPrinted>
  <dcterms:created xsi:type="dcterms:W3CDTF">2017-09-13T16:00:00Z</dcterms:created>
  <dcterms:modified xsi:type="dcterms:W3CDTF">2022-08-22T10:39:22Z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2cba6a05-fc88-485a-b586-3c16c0960896</vt:lpwstr>
  </property>
</Properties>
</file>